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67" r:id="rId4"/>
  </p:sldMasterIdLst>
  <p:notesMasterIdLst>
    <p:notesMasterId r:id="rId372"/>
  </p:notesMasterIdLst>
  <p:handoutMasterIdLst>
    <p:handoutMasterId r:id="rId373"/>
  </p:handoutMasterIdLst>
  <p:sldIdLst>
    <p:sldId id="960" r:id="rId5"/>
    <p:sldId id="1315" r:id="rId6"/>
    <p:sldId id="262" r:id="rId7"/>
    <p:sldId id="308" r:id="rId8"/>
    <p:sldId id="310" r:id="rId9"/>
    <p:sldId id="1316" r:id="rId10"/>
    <p:sldId id="263" r:id="rId11"/>
    <p:sldId id="311" r:id="rId12"/>
    <p:sldId id="313" r:id="rId13"/>
    <p:sldId id="1317" r:id="rId14"/>
    <p:sldId id="792" r:id="rId15"/>
    <p:sldId id="317" r:id="rId16"/>
    <p:sldId id="316" r:id="rId17"/>
    <p:sldId id="1318" r:id="rId18"/>
    <p:sldId id="318" r:id="rId19"/>
    <p:sldId id="319" r:id="rId20"/>
    <p:sldId id="320" r:id="rId21"/>
    <p:sldId id="321" r:id="rId22"/>
    <p:sldId id="322" r:id="rId23"/>
    <p:sldId id="323" r:id="rId24"/>
    <p:sldId id="793" r:id="rId25"/>
    <p:sldId id="325" r:id="rId26"/>
    <p:sldId id="1319" r:id="rId27"/>
    <p:sldId id="326" r:id="rId28"/>
    <p:sldId id="995" r:id="rId29"/>
    <p:sldId id="329" r:id="rId30"/>
    <p:sldId id="330" r:id="rId31"/>
    <p:sldId id="331" r:id="rId32"/>
    <p:sldId id="794" r:id="rId33"/>
    <p:sldId id="332" r:id="rId34"/>
    <p:sldId id="1321" r:id="rId35"/>
    <p:sldId id="334" r:id="rId36"/>
    <p:sldId id="740" r:id="rId37"/>
    <p:sldId id="335" r:id="rId38"/>
    <p:sldId id="336" r:id="rId39"/>
    <p:sldId id="797" r:id="rId40"/>
    <p:sldId id="799" r:id="rId41"/>
    <p:sldId id="337" r:id="rId42"/>
    <p:sldId id="798" r:id="rId43"/>
    <p:sldId id="339" r:id="rId44"/>
    <p:sldId id="340" r:id="rId45"/>
    <p:sldId id="800" r:id="rId46"/>
    <p:sldId id="741" r:id="rId47"/>
    <p:sldId id="917" r:id="rId48"/>
    <p:sldId id="918" r:id="rId49"/>
    <p:sldId id="341" r:id="rId50"/>
    <p:sldId id="344" r:id="rId51"/>
    <p:sldId id="945" r:id="rId52"/>
    <p:sldId id="346" r:id="rId53"/>
    <p:sldId id="347" r:id="rId54"/>
    <p:sldId id="348" r:id="rId55"/>
    <p:sldId id="818" r:id="rId56"/>
    <p:sldId id="264" r:id="rId57"/>
    <p:sldId id="352" r:id="rId58"/>
    <p:sldId id="353" r:id="rId59"/>
    <p:sldId id="354" r:id="rId60"/>
    <p:sldId id="355" r:id="rId61"/>
    <p:sldId id="356" r:id="rId62"/>
    <p:sldId id="358" r:id="rId63"/>
    <p:sldId id="820" r:id="rId64"/>
    <p:sldId id="362" r:id="rId65"/>
    <p:sldId id="363" r:id="rId66"/>
    <p:sldId id="364" r:id="rId67"/>
    <p:sldId id="365" r:id="rId68"/>
    <p:sldId id="822" r:id="rId69"/>
    <p:sldId id="821" r:id="rId70"/>
    <p:sldId id="366" r:id="rId71"/>
    <p:sldId id="367" r:id="rId72"/>
    <p:sldId id="368" r:id="rId73"/>
    <p:sldId id="743" r:id="rId74"/>
    <p:sldId id="826" r:id="rId75"/>
    <p:sldId id="372" r:id="rId76"/>
    <p:sldId id="373" r:id="rId77"/>
    <p:sldId id="374" r:id="rId78"/>
    <p:sldId id="378" r:id="rId79"/>
    <p:sldId id="380" r:id="rId80"/>
    <p:sldId id="381" r:id="rId81"/>
    <p:sldId id="382" r:id="rId82"/>
    <p:sldId id="386" r:id="rId83"/>
    <p:sldId id="387" r:id="rId84"/>
    <p:sldId id="388" r:id="rId85"/>
    <p:sldId id="390" r:id="rId86"/>
    <p:sldId id="827" r:id="rId87"/>
    <p:sldId id="391" r:id="rId88"/>
    <p:sldId id="392" r:id="rId89"/>
    <p:sldId id="396" r:id="rId90"/>
    <p:sldId id="397" r:id="rId91"/>
    <p:sldId id="398" r:id="rId92"/>
    <p:sldId id="401" r:id="rId93"/>
    <p:sldId id="404" r:id="rId94"/>
    <p:sldId id="405" r:id="rId95"/>
    <p:sldId id="832" r:id="rId96"/>
    <p:sldId id="408" r:id="rId97"/>
    <p:sldId id="409" r:id="rId98"/>
    <p:sldId id="834" r:id="rId99"/>
    <p:sldId id="413" r:id="rId100"/>
    <p:sldId id="414" r:id="rId101"/>
    <p:sldId id="920" r:id="rId102"/>
    <p:sldId id="419" r:id="rId103"/>
    <p:sldId id="948" r:id="rId104"/>
    <p:sldId id="841" r:id="rId105"/>
    <p:sldId id="843" r:id="rId106"/>
    <p:sldId id="266" r:id="rId107"/>
    <p:sldId id="744" r:id="rId108"/>
    <p:sldId id="942" r:id="rId109"/>
    <p:sldId id="848" r:id="rId110"/>
    <p:sldId id="842" r:id="rId111"/>
    <p:sldId id="429" r:id="rId112"/>
    <p:sldId id="430" r:id="rId113"/>
    <p:sldId id="431" r:id="rId114"/>
    <p:sldId id="433" r:id="rId115"/>
    <p:sldId id="434" r:id="rId116"/>
    <p:sldId id="432" r:id="rId117"/>
    <p:sldId id="435" r:id="rId118"/>
    <p:sldId id="267" r:id="rId119"/>
    <p:sldId id="930" r:id="rId120"/>
    <p:sldId id="849" r:id="rId121"/>
    <p:sldId id="438" r:id="rId122"/>
    <p:sldId id="440" r:id="rId123"/>
    <p:sldId id="441" r:id="rId124"/>
    <p:sldId id="745" r:id="rId125"/>
    <p:sldId id="442" r:id="rId126"/>
    <p:sldId id="443" r:id="rId127"/>
    <p:sldId id="444" r:id="rId128"/>
    <p:sldId id="445" r:id="rId129"/>
    <p:sldId id="446" r:id="rId130"/>
    <p:sldId id="447" r:id="rId131"/>
    <p:sldId id="852" r:id="rId132"/>
    <p:sldId id="746" r:id="rId133"/>
    <p:sldId id="956" r:id="rId134"/>
    <p:sldId id="933" r:id="rId135"/>
    <p:sldId id="448" r:id="rId136"/>
    <p:sldId id="449" r:id="rId137"/>
    <p:sldId id="450" r:id="rId138"/>
    <p:sldId id="451" r:id="rId139"/>
    <p:sldId id="452" r:id="rId140"/>
    <p:sldId id="453" r:id="rId141"/>
    <p:sldId id="748" r:id="rId142"/>
    <p:sldId id="454" r:id="rId143"/>
    <p:sldId id="853" r:id="rId144"/>
    <p:sldId id="455" r:id="rId145"/>
    <p:sldId id="456" r:id="rId146"/>
    <p:sldId id="749" r:id="rId147"/>
    <p:sldId id="931" r:id="rId148"/>
    <p:sldId id="950" r:id="rId149"/>
    <p:sldId id="457" r:id="rId150"/>
    <p:sldId id="750" r:id="rId151"/>
    <p:sldId id="958" r:id="rId152"/>
    <p:sldId id="461" r:id="rId153"/>
    <p:sldId id="463" r:id="rId154"/>
    <p:sldId id="464" r:id="rId155"/>
    <p:sldId id="856" r:id="rId156"/>
    <p:sldId id="466" r:id="rId157"/>
    <p:sldId id="471" r:id="rId158"/>
    <p:sldId id="472" r:id="rId159"/>
    <p:sldId id="857" r:id="rId160"/>
    <p:sldId id="473" r:id="rId161"/>
    <p:sldId id="752" r:id="rId162"/>
    <p:sldId id="474" r:id="rId163"/>
    <p:sldId id="859" r:id="rId164"/>
    <p:sldId id="475" r:id="rId165"/>
    <p:sldId id="477" r:id="rId166"/>
    <p:sldId id="756" r:id="rId167"/>
    <p:sldId id="758" r:id="rId168"/>
    <p:sldId id="759" r:id="rId169"/>
    <p:sldId id="760" r:id="rId170"/>
    <p:sldId id="761" r:id="rId171"/>
    <p:sldId id="923" r:id="rId172"/>
    <p:sldId id="925" r:id="rId173"/>
    <p:sldId id="926" r:id="rId174"/>
    <p:sldId id="484" r:id="rId175"/>
    <p:sldId id="485" r:id="rId176"/>
    <p:sldId id="483" r:id="rId177"/>
    <p:sldId id="487" r:id="rId178"/>
    <p:sldId id="861" r:id="rId179"/>
    <p:sldId id="488" r:id="rId180"/>
    <p:sldId id="489" r:id="rId181"/>
    <p:sldId id="491" r:id="rId182"/>
    <p:sldId id="492" r:id="rId183"/>
    <p:sldId id="495" r:id="rId184"/>
    <p:sldId id="496" r:id="rId185"/>
    <p:sldId id="497" r:id="rId186"/>
    <p:sldId id="763" r:id="rId187"/>
    <p:sldId id="500" r:id="rId188"/>
    <p:sldId id="867" r:id="rId189"/>
    <p:sldId id="499" r:id="rId190"/>
    <p:sldId id="507" r:id="rId191"/>
    <p:sldId id="508" r:id="rId192"/>
    <p:sldId id="510" r:id="rId193"/>
    <p:sldId id="511" r:id="rId194"/>
    <p:sldId id="513" r:id="rId195"/>
    <p:sldId id="514" r:id="rId196"/>
    <p:sldId id="862" r:id="rId197"/>
    <p:sldId id="517" r:id="rId198"/>
    <p:sldId id="518" r:id="rId199"/>
    <p:sldId id="520" r:id="rId200"/>
    <p:sldId id="1323" r:id="rId201"/>
    <p:sldId id="521" r:id="rId202"/>
    <p:sldId id="1322" r:id="rId203"/>
    <p:sldId id="522" r:id="rId204"/>
    <p:sldId id="869" r:id="rId205"/>
    <p:sldId id="523" r:id="rId206"/>
    <p:sldId id="524" r:id="rId207"/>
    <p:sldId id="519" r:id="rId208"/>
    <p:sldId id="527" r:id="rId209"/>
    <p:sldId id="934" r:id="rId210"/>
    <p:sldId id="528" r:id="rId211"/>
    <p:sldId id="951" r:id="rId212"/>
    <p:sldId id="529" r:id="rId213"/>
    <p:sldId id="874" r:id="rId214"/>
    <p:sldId id="531" r:id="rId215"/>
    <p:sldId id="532" r:id="rId216"/>
    <p:sldId id="533" r:id="rId217"/>
    <p:sldId id="870" r:id="rId218"/>
    <p:sldId id="872" r:id="rId219"/>
    <p:sldId id="534" r:id="rId220"/>
    <p:sldId id="537" r:id="rId221"/>
    <p:sldId id="535" r:id="rId222"/>
    <p:sldId id="539" r:id="rId223"/>
    <p:sldId id="540" r:id="rId224"/>
    <p:sldId id="542" r:id="rId225"/>
    <p:sldId id="545" r:id="rId226"/>
    <p:sldId id="546" r:id="rId227"/>
    <p:sldId id="547" r:id="rId228"/>
    <p:sldId id="550" r:id="rId229"/>
    <p:sldId id="551" r:id="rId230"/>
    <p:sldId id="552" r:id="rId231"/>
    <p:sldId id="875" r:id="rId232"/>
    <p:sldId id="553" r:id="rId233"/>
    <p:sldId id="578" r:id="rId234"/>
    <p:sldId id="579" r:id="rId235"/>
    <p:sldId id="580" r:id="rId236"/>
    <p:sldId id="581" r:id="rId237"/>
    <p:sldId id="583" r:id="rId238"/>
    <p:sldId id="585" r:id="rId239"/>
    <p:sldId id="587" r:id="rId240"/>
    <p:sldId id="590" r:id="rId241"/>
    <p:sldId id="591" r:id="rId242"/>
    <p:sldId id="889" r:id="rId243"/>
    <p:sldId id="595" r:id="rId244"/>
    <p:sldId id="596" r:id="rId245"/>
    <p:sldId id="593" r:id="rId246"/>
    <p:sldId id="880" r:id="rId247"/>
    <p:sldId id="881" r:id="rId248"/>
    <p:sldId id="883" r:id="rId249"/>
    <p:sldId id="598" r:id="rId250"/>
    <p:sldId id="600" r:id="rId251"/>
    <p:sldId id="602" r:id="rId252"/>
    <p:sldId id="603" r:id="rId253"/>
    <p:sldId id="878" r:id="rId254"/>
    <p:sldId id="604" r:id="rId255"/>
    <p:sldId id="929" r:id="rId256"/>
    <p:sldId id="606" r:id="rId257"/>
    <p:sldId id="607" r:id="rId258"/>
    <p:sldId id="609" r:id="rId259"/>
    <p:sldId id="610" r:id="rId260"/>
    <p:sldId id="611" r:id="rId261"/>
    <p:sldId id="612" r:id="rId262"/>
    <p:sldId id="613" r:id="rId263"/>
    <p:sldId id="614" r:id="rId264"/>
    <p:sldId id="615" r:id="rId265"/>
    <p:sldId id="616" r:id="rId266"/>
    <p:sldId id="617" r:id="rId267"/>
    <p:sldId id="618" r:id="rId268"/>
    <p:sldId id="768" r:id="rId269"/>
    <p:sldId id="620" r:id="rId270"/>
    <p:sldId id="621" r:id="rId271"/>
    <p:sldId id="622" r:id="rId272"/>
    <p:sldId id="623" r:id="rId273"/>
    <p:sldId id="624" r:id="rId274"/>
    <p:sldId id="769" r:id="rId275"/>
    <p:sldId id="937" r:id="rId276"/>
    <p:sldId id="965" r:id="rId277"/>
    <p:sldId id="632" r:id="rId278"/>
    <p:sldId id="633" r:id="rId279"/>
    <p:sldId id="634" r:id="rId280"/>
    <p:sldId id="938" r:id="rId281"/>
    <p:sldId id="636" r:id="rId282"/>
    <p:sldId id="637" r:id="rId283"/>
    <p:sldId id="891" r:id="rId284"/>
    <p:sldId id="638" r:id="rId285"/>
    <p:sldId id="639" r:id="rId286"/>
    <p:sldId id="955" r:id="rId287"/>
    <p:sldId id="641" r:id="rId288"/>
    <p:sldId id="642" r:id="rId289"/>
    <p:sldId id="771" r:id="rId290"/>
    <p:sldId id="772" r:id="rId291"/>
    <p:sldId id="643" r:id="rId292"/>
    <p:sldId id="773" r:id="rId293"/>
    <p:sldId id="644" r:id="rId294"/>
    <p:sldId id="645" r:id="rId295"/>
    <p:sldId id="647" r:id="rId296"/>
    <p:sldId id="648" r:id="rId297"/>
    <p:sldId id="774" r:id="rId298"/>
    <p:sldId id="775" r:id="rId299"/>
    <p:sldId id="776" r:id="rId300"/>
    <p:sldId id="777" r:id="rId301"/>
    <p:sldId id="778" r:id="rId302"/>
    <p:sldId id="902" r:id="rId303"/>
    <p:sldId id="653" r:id="rId304"/>
    <p:sldId id="654" r:id="rId305"/>
    <p:sldId id="656" r:id="rId306"/>
    <p:sldId id="658" r:id="rId307"/>
    <p:sldId id="660" r:id="rId308"/>
    <p:sldId id="661" r:id="rId309"/>
    <p:sldId id="785" r:id="rId310"/>
    <p:sldId id="786" r:id="rId311"/>
    <p:sldId id="953" r:id="rId312"/>
    <p:sldId id="663" r:id="rId313"/>
    <p:sldId id="665" r:id="rId314"/>
    <p:sldId id="666" r:id="rId315"/>
    <p:sldId id="896" r:id="rId316"/>
    <p:sldId id="899" r:id="rId317"/>
    <p:sldId id="668" r:id="rId318"/>
    <p:sldId id="670" r:id="rId319"/>
    <p:sldId id="671" r:id="rId320"/>
    <p:sldId id="674" r:id="rId321"/>
    <p:sldId id="675" r:id="rId322"/>
    <p:sldId id="676" r:id="rId323"/>
    <p:sldId id="678" r:id="rId324"/>
    <p:sldId id="680" r:id="rId325"/>
    <p:sldId id="900" r:id="rId326"/>
    <p:sldId id="901" r:id="rId327"/>
    <p:sldId id="683" r:id="rId328"/>
    <p:sldId id="684" r:id="rId329"/>
    <p:sldId id="685" r:id="rId330"/>
    <p:sldId id="686" r:id="rId331"/>
    <p:sldId id="966" r:id="rId332"/>
    <p:sldId id="689" r:id="rId333"/>
    <p:sldId id="690" r:id="rId334"/>
    <p:sldId id="691" r:id="rId335"/>
    <p:sldId id="693" r:id="rId336"/>
    <p:sldId id="696" r:id="rId337"/>
    <p:sldId id="698" r:id="rId338"/>
    <p:sldId id="699" r:id="rId339"/>
    <p:sldId id="700" r:id="rId340"/>
    <p:sldId id="701" r:id="rId341"/>
    <p:sldId id="705" r:id="rId342"/>
    <p:sldId id="706" r:id="rId343"/>
    <p:sldId id="707" r:id="rId344"/>
    <p:sldId id="967" r:id="rId345"/>
    <p:sldId id="708" r:id="rId346"/>
    <p:sldId id="709" r:id="rId347"/>
    <p:sldId id="787" r:id="rId348"/>
    <p:sldId id="710" r:id="rId349"/>
    <p:sldId id="788" r:id="rId350"/>
    <p:sldId id="712" r:id="rId351"/>
    <p:sldId id="713" r:id="rId352"/>
    <p:sldId id="714" r:id="rId353"/>
    <p:sldId id="715" r:id="rId354"/>
    <p:sldId id="716" r:id="rId355"/>
    <p:sldId id="717" r:id="rId356"/>
    <p:sldId id="718" r:id="rId357"/>
    <p:sldId id="719" r:id="rId358"/>
    <p:sldId id="720" r:id="rId359"/>
    <p:sldId id="721" r:id="rId360"/>
    <p:sldId id="968" r:id="rId361"/>
    <p:sldId id="723" r:id="rId362"/>
    <p:sldId id="725" r:id="rId363"/>
    <p:sldId id="940" r:id="rId364"/>
    <p:sldId id="728" r:id="rId365"/>
    <p:sldId id="726" r:id="rId366"/>
    <p:sldId id="729" r:id="rId367"/>
    <p:sldId id="903" r:id="rId368"/>
    <p:sldId id="905" r:id="rId369"/>
    <p:sldId id="906" r:id="rId370"/>
    <p:sldId id="790" r:id="rId371"/>
  </p:sldIdLst>
  <p:sldSz cx="9144000" cy="51435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1pPr>
    <a:lvl2pPr marL="323850" lvl="1" indent="13335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2pPr>
    <a:lvl3pPr marL="647700" lvl="2" indent="2667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3pPr>
    <a:lvl4pPr marL="971550" lvl="3" indent="40005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4pPr>
    <a:lvl5pPr marL="1295400" lvl="4" indent="5334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5pPr>
    <a:lvl6pPr marL="2286000" lvl="5" indent="5334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6pPr>
    <a:lvl7pPr marL="2743200" lvl="6" indent="5334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7pPr>
    <a:lvl8pPr marL="3200400" lvl="7" indent="5334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8pPr>
    <a:lvl9pPr marL="3657600" lvl="8" indent="533400" algn="l" defTabSz="914400" rtl="0" eaLnBrk="0" fontAlgn="base" latinLnBrk="0" hangingPunct="0">
      <a:lnSpc>
        <a:spcPct val="100000"/>
      </a:lnSpc>
      <a:spcBef>
        <a:spcPct val="0"/>
      </a:spcBef>
      <a:spcAft>
        <a:spcPct val="0"/>
      </a:spcAft>
      <a:buNone/>
      <a:defRPr sz="1600"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040"/>
    <p:restoredTop sz="94634"/>
  </p:normalViewPr>
  <p:slideViewPr>
    <p:cSldViewPr snapToGrid="0" snapToObjects="1" showGuides="1">
      <p:cViewPr varScale="1">
        <p:scale>
          <a:sx n="125" d="100"/>
          <a:sy n="125" d="100"/>
        </p:scale>
        <p:origin x="96" y="68"/>
      </p:cViewPr>
      <p:guideLst>
        <p:guide orient="horz" pos="1620"/>
        <p:guide pos="2880"/>
      </p:guideLst>
    </p:cSldViewPr>
  </p:slideViewPr>
  <p:outlineViewPr>
    <p:cViewPr>
      <p:scale>
        <a:sx n="33" d="100"/>
        <a:sy n="33" d="100"/>
      </p:scale>
      <p:origin x="0" y="239100"/>
    </p:cViewPr>
  </p:outlin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9" Type="http://schemas.openxmlformats.org/officeDocument/2006/relationships/slide" Target="slides/slide95.xml"/><Relationship Id="rId98" Type="http://schemas.openxmlformats.org/officeDocument/2006/relationships/slide" Target="slides/slide94.xml"/><Relationship Id="rId97" Type="http://schemas.openxmlformats.org/officeDocument/2006/relationships/slide" Target="slides/slide93.xml"/><Relationship Id="rId96" Type="http://schemas.openxmlformats.org/officeDocument/2006/relationships/slide" Target="slides/slide92.xml"/><Relationship Id="rId95" Type="http://schemas.openxmlformats.org/officeDocument/2006/relationships/slide" Target="slides/slide91.xml"/><Relationship Id="rId94" Type="http://schemas.openxmlformats.org/officeDocument/2006/relationships/slide" Target="slides/slide90.xml"/><Relationship Id="rId93" Type="http://schemas.openxmlformats.org/officeDocument/2006/relationships/slide" Target="slides/slide89.xml"/><Relationship Id="rId92" Type="http://schemas.openxmlformats.org/officeDocument/2006/relationships/slide" Target="slides/slide88.xml"/><Relationship Id="rId91" Type="http://schemas.openxmlformats.org/officeDocument/2006/relationships/slide" Target="slides/slide87.xml"/><Relationship Id="rId90" Type="http://schemas.openxmlformats.org/officeDocument/2006/relationships/slide" Target="slides/slide86.xml"/><Relationship Id="rId9" Type="http://schemas.openxmlformats.org/officeDocument/2006/relationships/slide" Target="slides/slide5.xml"/><Relationship Id="rId89" Type="http://schemas.openxmlformats.org/officeDocument/2006/relationships/slide" Target="slides/slide85.xml"/><Relationship Id="rId88" Type="http://schemas.openxmlformats.org/officeDocument/2006/relationships/slide" Target="slides/slide84.xml"/><Relationship Id="rId87" Type="http://schemas.openxmlformats.org/officeDocument/2006/relationships/slide" Target="slides/slide83.xml"/><Relationship Id="rId86" Type="http://schemas.openxmlformats.org/officeDocument/2006/relationships/slide" Target="slides/slide82.xml"/><Relationship Id="rId85" Type="http://schemas.openxmlformats.org/officeDocument/2006/relationships/slide" Target="slides/slide81.xml"/><Relationship Id="rId84" Type="http://schemas.openxmlformats.org/officeDocument/2006/relationships/slide" Target="slides/slide80.xml"/><Relationship Id="rId83" Type="http://schemas.openxmlformats.org/officeDocument/2006/relationships/slide" Target="slides/slide79.xml"/><Relationship Id="rId82" Type="http://schemas.openxmlformats.org/officeDocument/2006/relationships/slide" Target="slides/slide78.xml"/><Relationship Id="rId81" Type="http://schemas.openxmlformats.org/officeDocument/2006/relationships/slide" Target="slides/slide77.xml"/><Relationship Id="rId80" Type="http://schemas.openxmlformats.org/officeDocument/2006/relationships/slide" Target="slides/slide76.xml"/><Relationship Id="rId8" Type="http://schemas.openxmlformats.org/officeDocument/2006/relationships/slide" Target="slides/slide4.xml"/><Relationship Id="rId79" Type="http://schemas.openxmlformats.org/officeDocument/2006/relationships/slide" Target="slides/slide75.xml"/><Relationship Id="rId78" Type="http://schemas.openxmlformats.org/officeDocument/2006/relationships/slide" Target="slides/slide74.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6" Type="http://schemas.openxmlformats.org/officeDocument/2006/relationships/tableStyles" Target="tableStyles.xml"/><Relationship Id="rId375" Type="http://schemas.openxmlformats.org/officeDocument/2006/relationships/viewProps" Target="viewProps.xml"/><Relationship Id="rId374" Type="http://schemas.openxmlformats.org/officeDocument/2006/relationships/presProps" Target="presProps.xml"/><Relationship Id="rId373" Type="http://schemas.openxmlformats.org/officeDocument/2006/relationships/handoutMaster" Target="handoutMasters/handoutMaster1.xml"/><Relationship Id="rId372" Type="http://schemas.openxmlformats.org/officeDocument/2006/relationships/notesMaster" Target="notesMasters/notesMaster1.xml"/><Relationship Id="rId371" Type="http://schemas.openxmlformats.org/officeDocument/2006/relationships/slide" Target="slides/slide367.xml"/><Relationship Id="rId370" Type="http://schemas.openxmlformats.org/officeDocument/2006/relationships/slide" Target="slides/slide366.xml"/><Relationship Id="rId37" Type="http://schemas.openxmlformats.org/officeDocument/2006/relationships/slide" Target="slides/slide33.xml"/><Relationship Id="rId369" Type="http://schemas.openxmlformats.org/officeDocument/2006/relationships/slide" Target="slides/slide365.xml"/><Relationship Id="rId368" Type="http://schemas.openxmlformats.org/officeDocument/2006/relationships/slide" Target="slides/slide364.xml"/><Relationship Id="rId367" Type="http://schemas.openxmlformats.org/officeDocument/2006/relationships/slide" Target="slides/slide363.xml"/><Relationship Id="rId366" Type="http://schemas.openxmlformats.org/officeDocument/2006/relationships/slide" Target="slides/slide362.xml"/><Relationship Id="rId365" Type="http://schemas.openxmlformats.org/officeDocument/2006/relationships/slide" Target="slides/slide361.xml"/><Relationship Id="rId364" Type="http://schemas.openxmlformats.org/officeDocument/2006/relationships/slide" Target="slides/slide360.xml"/><Relationship Id="rId363" Type="http://schemas.openxmlformats.org/officeDocument/2006/relationships/slide" Target="slides/slide359.xml"/><Relationship Id="rId362" Type="http://schemas.openxmlformats.org/officeDocument/2006/relationships/slide" Target="slides/slide358.xml"/><Relationship Id="rId361" Type="http://schemas.openxmlformats.org/officeDocument/2006/relationships/slide" Target="slides/slide357.xml"/><Relationship Id="rId360" Type="http://schemas.openxmlformats.org/officeDocument/2006/relationships/slide" Target="slides/slide356.xml"/><Relationship Id="rId36" Type="http://schemas.openxmlformats.org/officeDocument/2006/relationships/slide" Target="slides/slide32.xml"/><Relationship Id="rId359" Type="http://schemas.openxmlformats.org/officeDocument/2006/relationships/slide" Target="slides/slide355.xml"/><Relationship Id="rId358" Type="http://schemas.openxmlformats.org/officeDocument/2006/relationships/slide" Target="slides/slide354.xml"/><Relationship Id="rId357" Type="http://schemas.openxmlformats.org/officeDocument/2006/relationships/slide" Target="slides/slide353.xml"/><Relationship Id="rId356" Type="http://schemas.openxmlformats.org/officeDocument/2006/relationships/slide" Target="slides/slide352.xml"/><Relationship Id="rId355" Type="http://schemas.openxmlformats.org/officeDocument/2006/relationships/slide" Target="slides/slide351.xml"/><Relationship Id="rId354" Type="http://schemas.openxmlformats.org/officeDocument/2006/relationships/slide" Target="slides/slide350.xml"/><Relationship Id="rId353" Type="http://schemas.openxmlformats.org/officeDocument/2006/relationships/slide" Target="slides/slide349.xml"/><Relationship Id="rId352" Type="http://schemas.openxmlformats.org/officeDocument/2006/relationships/slide" Target="slides/slide348.xml"/><Relationship Id="rId351" Type="http://schemas.openxmlformats.org/officeDocument/2006/relationships/slide" Target="slides/slide347.xml"/><Relationship Id="rId350" Type="http://schemas.openxmlformats.org/officeDocument/2006/relationships/slide" Target="slides/slide346.xml"/><Relationship Id="rId35" Type="http://schemas.openxmlformats.org/officeDocument/2006/relationships/slide" Target="slides/slide31.xml"/><Relationship Id="rId349" Type="http://schemas.openxmlformats.org/officeDocument/2006/relationships/slide" Target="slides/slide345.xml"/><Relationship Id="rId348" Type="http://schemas.openxmlformats.org/officeDocument/2006/relationships/slide" Target="slides/slide344.xml"/><Relationship Id="rId347" Type="http://schemas.openxmlformats.org/officeDocument/2006/relationships/slide" Target="slides/slide343.xml"/><Relationship Id="rId346" Type="http://schemas.openxmlformats.org/officeDocument/2006/relationships/slide" Target="slides/slide342.xml"/><Relationship Id="rId345" Type="http://schemas.openxmlformats.org/officeDocument/2006/relationships/slide" Target="slides/slide341.xml"/><Relationship Id="rId344" Type="http://schemas.openxmlformats.org/officeDocument/2006/relationships/slide" Target="slides/slide340.xml"/><Relationship Id="rId343" Type="http://schemas.openxmlformats.org/officeDocument/2006/relationships/slide" Target="slides/slide339.xml"/><Relationship Id="rId342" Type="http://schemas.openxmlformats.org/officeDocument/2006/relationships/slide" Target="slides/slide338.xml"/><Relationship Id="rId341" Type="http://schemas.openxmlformats.org/officeDocument/2006/relationships/slide" Target="slides/slide337.xml"/><Relationship Id="rId340" Type="http://schemas.openxmlformats.org/officeDocument/2006/relationships/slide" Target="slides/slide336.xml"/><Relationship Id="rId34" Type="http://schemas.openxmlformats.org/officeDocument/2006/relationships/slide" Target="slides/slide30.xml"/><Relationship Id="rId339" Type="http://schemas.openxmlformats.org/officeDocument/2006/relationships/slide" Target="slides/slide335.xml"/><Relationship Id="rId338" Type="http://schemas.openxmlformats.org/officeDocument/2006/relationships/slide" Target="slides/slide334.xml"/><Relationship Id="rId337" Type="http://schemas.openxmlformats.org/officeDocument/2006/relationships/slide" Target="slides/slide333.xml"/><Relationship Id="rId336" Type="http://schemas.openxmlformats.org/officeDocument/2006/relationships/slide" Target="slides/slide332.xml"/><Relationship Id="rId335" Type="http://schemas.openxmlformats.org/officeDocument/2006/relationships/slide" Target="slides/slide331.xml"/><Relationship Id="rId334" Type="http://schemas.openxmlformats.org/officeDocument/2006/relationships/slide" Target="slides/slide330.xml"/><Relationship Id="rId333" Type="http://schemas.openxmlformats.org/officeDocument/2006/relationships/slide" Target="slides/slide329.xml"/><Relationship Id="rId332" Type="http://schemas.openxmlformats.org/officeDocument/2006/relationships/slide" Target="slides/slide328.xml"/><Relationship Id="rId331" Type="http://schemas.openxmlformats.org/officeDocument/2006/relationships/slide" Target="slides/slide327.xml"/><Relationship Id="rId330" Type="http://schemas.openxmlformats.org/officeDocument/2006/relationships/slide" Target="slides/slide326.xml"/><Relationship Id="rId33" Type="http://schemas.openxmlformats.org/officeDocument/2006/relationships/slide" Target="slides/slide29.xml"/><Relationship Id="rId329" Type="http://schemas.openxmlformats.org/officeDocument/2006/relationships/slide" Target="slides/slide325.xml"/><Relationship Id="rId328" Type="http://schemas.openxmlformats.org/officeDocument/2006/relationships/slide" Target="slides/slide324.xml"/><Relationship Id="rId327" Type="http://schemas.openxmlformats.org/officeDocument/2006/relationships/slide" Target="slides/slide323.xml"/><Relationship Id="rId326" Type="http://schemas.openxmlformats.org/officeDocument/2006/relationships/slide" Target="slides/slide322.xml"/><Relationship Id="rId325" Type="http://schemas.openxmlformats.org/officeDocument/2006/relationships/slide" Target="slides/slide321.xml"/><Relationship Id="rId324" Type="http://schemas.openxmlformats.org/officeDocument/2006/relationships/slide" Target="slides/slide320.xml"/><Relationship Id="rId323" Type="http://schemas.openxmlformats.org/officeDocument/2006/relationships/slide" Target="slides/slide319.xml"/><Relationship Id="rId322" Type="http://schemas.openxmlformats.org/officeDocument/2006/relationships/slide" Target="slides/slide318.xml"/><Relationship Id="rId321" Type="http://schemas.openxmlformats.org/officeDocument/2006/relationships/slide" Target="slides/slide317.xml"/><Relationship Id="rId320" Type="http://schemas.openxmlformats.org/officeDocument/2006/relationships/slide" Target="slides/slide316.xml"/><Relationship Id="rId32" Type="http://schemas.openxmlformats.org/officeDocument/2006/relationships/slide" Target="slides/slide28.xml"/><Relationship Id="rId319" Type="http://schemas.openxmlformats.org/officeDocument/2006/relationships/slide" Target="slides/slide315.xml"/><Relationship Id="rId318" Type="http://schemas.openxmlformats.org/officeDocument/2006/relationships/slide" Target="slides/slide314.xml"/><Relationship Id="rId317" Type="http://schemas.openxmlformats.org/officeDocument/2006/relationships/slide" Target="slides/slide313.xml"/><Relationship Id="rId316" Type="http://schemas.openxmlformats.org/officeDocument/2006/relationships/slide" Target="slides/slide312.xml"/><Relationship Id="rId315" Type="http://schemas.openxmlformats.org/officeDocument/2006/relationships/slide" Target="slides/slide311.xml"/><Relationship Id="rId314" Type="http://schemas.openxmlformats.org/officeDocument/2006/relationships/slide" Target="slides/slide310.xml"/><Relationship Id="rId313" Type="http://schemas.openxmlformats.org/officeDocument/2006/relationships/slide" Target="slides/slide309.xml"/><Relationship Id="rId312" Type="http://schemas.openxmlformats.org/officeDocument/2006/relationships/slide" Target="slides/slide308.xml"/><Relationship Id="rId311" Type="http://schemas.openxmlformats.org/officeDocument/2006/relationships/slide" Target="slides/slide307.xml"/><Relationship Id="rId310" Type="http://schemas.openxmlformats.org/officeDocument/2006/relationships/slide" Target="slides/slide306.xml"/><Relationship Id="rId31" Type="http://schemas.openxmlformats.org/officeDocument/2006/relationships/slide" Target="slides/slide27.xml"/><Relationship Id="rId309" Type="http://schemas.openxmlformats.org/officeDocument/2006/relationships/slide" Target="slides/slide305.xml"/><Relationship Id="rId308" Type="http://schemas.openxmlformats.org/officeDocument/2006/relationships/slide" Target="slides/slide304.xml"/><Relationship Id="rId307" Type="http://schemas.openxmlformats.org/officeDocument/2006/relationships/slide" Target="slides/slide303.xml"/><Relationship Id="rId306" Type="http://schemas.openxmlformats.org/officeDocument/2006/relationships/slide" Target="slides/slide302.xml"/><Relationship Id="rId305" Type="http://schemas.openxmlformats.org/officeDocument/2006/relationships/slide" Target="slides/slide301.xml"/><Relationship Id="rId304" Type="http://schemas.openxmlformats.org/officeDocument/2006/relationships/slide" Target="slides/slide300.xml"/><Relationship Id="rId303" Type="http://schemas.openxmlformats.org/officeDocument/2006/relationships/slide" Target="slides/slide299.xml"/><Relationship Id="rId302" Type="http://schemas.openxmlformats.org/officeDocument/2006/relationships/slide" Target="slides/slide298.xml"/><Relationship Id="rId301" Type="http://schemas.openxmlformats.org/officeDocument/2006/relationships/slide" Target="slides/slide297.xml"/><Relationship Id="rId300" Type="http://schemas.openxmlformats.org/officeDocument/2006/relationships/slide" Target="slides/slide296.xml"/><Relationship Id="rId30" Type="http://schemas.openxmlformats.org/officeDocument/2006/relationships/slide" Target="slides/slide26.xml"/><Relationship Id="rId3" Type="http://schemas.openxmlformats.org/officeDocument/2006/relationships/slideMaster" Target="slideMasters/slideMaster2.xml"/><Relationship Id="rId299" Type="http://schemas.openxmlformats.org/officeDocument/2006/relationships/slide" Target="slides/slide295.xml"/><Relationship Id="rId298" Type="http://schemas.openxmlformats.org/officeDocument/2006/relationships/slide" Target="slides/slide294.xml"/><Relationship Id="rId297" Type="http://schemas.openxmlformats.org/officeDocument/2006/relationships/slide" Target="slides/slide293.xml"/><Relationship Id="rId296" Type="http://schemas.openxmlformats.org/officeDocument/2006/relationships/slide" Target="slides/slide292.xml"/><Relationship Id="rId295" Type="http://schemas.openxmlformats.org/officeDocument/2006/relationships/slide" Target="slides/slide291.xml"/><Relationship Id="rId294" Type="http://schemas.openxmlformats.org/officeDocument/2006/relationships/slide" Target="slides/slide290.xml"/><Relationship Id="rId293" Type="http://schemas.openxmlformats.org/officeDocument/2006/relationships/slide" Target="slides/slide289.xml"/><Relationship Id="rId292" Type="http://schemas.openxmlformats.org/officeDocument/2006/relationships/slide" Target="slides/slide288.xml"/><Relationship Id="rId291" Type="http://schemas.openxmlformats.org/officeDocument/2006/relationships/slide" Target="slides/slide287.xml"/><Relationship Id="rId290" Type="http://schemas.openxmlformats.org/officeDocument/2006/relationships/slide" Target="slides/slide286.xml"/><Relationship Id="rId29" Type="http://schemas.openxmlformats.org/officeDocument/2006/relationships/slide" Target="slides/slide25.xml"/><Relationship Id="rId289" Type="http://schemas.openxmlformats.org/officeDocument/2006/relationships/slide" Target="slides/slide285.xml"/><Relationship Id="rId288" Type="http://schemas.openxmlformats.org/officeDocument/2006/relationships/slide" Target="slides/slide284.xml"/><Relationship Id="rId287" Type="http://schemas.openxmlformats.org/officeDocument/2006/relationships/slide" Target="slides/slide283.xml"/><Relationship Id="rId286" Type="http://schemas.openxmlformats.org/officeDocument/2006/relationships/slide" Target="slides/slide282.xml"/><Relationship Id="rId285" Type="http://schemas.openxmlformats.org/officeDocument/2006/relationships/slide" Target="slides/slide281.xml"/><Relationship Id="rId284" Type="http://schemas.openxmlformats.org/officeDocument/2006/relationships/slide" Target="slides/slide280.xml"/><Relationship Id="rId283" Type="http://schemas.openxmlformats.org/officeDocument/2006/relationships/slide" Target="slides/slide279.xml"/><Relationship Id="rId282" Type="http://schemas.openxmlformats.org/officeDocument/2006/relationships/slide" Target="slides/slide278.xml"/><Relationship Id="rId281" Type="http://schemas.openxmlformats.org/officeDocument/2006/relationships/slide" Target="slides/slide277.xml"/><Relationship Id="rId280" Type="http://schemas.openxmlformats.org/officeDocument/2006/relationships/slide" Target="slides/slide276.xml"/><Relationship Id="rId28" Type="http://schemas.openxmlformats.org/officeDocument/2006/relationships/slide" Target="slides/slide24.xml"/><Relationship Id="rId279" Type="http://schemas.openxmlformats.org/officeDocument/2006/relationships/slide" Target="slides/slide275.xml"/><Relationship Id="rId278" Type="http://schemas.openxmlformats.org/officeDocument/2006/relationships/slide" Target="slides/slide274.xml"/><Relationship Id="rId277" Type="http://schemas.openxmlformats.org/officeDocument/2006/relationships/slide" Target="slides/slide273.xml"/><Relationship Id="rId276" Type="http://schemas.openxmlformats.org/officeDocument/2006/relationships/slide" Target="slides/slide272.xml"/><Relationship Id="rId275" Type="http://schemas.openxmlformats.org/officeDocument/2006/relationships/slide" Target="slides/slide271.xml"/><Relationship Id="rId274" Type="http://schemas.openxmlformats.org/officeDocument/2006/relationships/slide" Target="slides/slide270.xml"/><Relationship Id="rId273" Type="http://schemas.openxmlformats.org/officeDocument/2006/relationships/slide" Target="slides/slide269.xml"/><Relationship Id="rId272" Type="http://schemas.openxmlformats.org/officeDocument/2006/relationships/slide" Target="slides/slide268.xml"/><Relationship Id="rId271" Type="http://schemas.openxmlformats.org/officeDocument/2006/relationships/slide" Target="slides/slide267.xml"/><Relationship Id="rId270" Type="http://schemas.openxmlformats.org/officeDocument/2006/relationships/slide" Target="slides/slide266.xml"/><Relationship Id="rId27" Type="http://schemas.openxmlformats.org/officeDocument/2006/relationships/slide" Target="slides/slide23.xml"/><Relationship Id="rId269" Type="http://schemas.openxmlformats.org/officeDocument/2006/relationships/slide" Target="slides/slide265.xml"/><Relationship Id="rId268" Type="http://schemas.openxmlformats.org/officeDocument/2006/relationships/slide" Target="slides/slide264.xml"/><Relationship Id="rId267" Type="http://schemas.openxmlformats.org/officeDocument/2006/relationships/slide" Target="slides/slide263.xml"/><Relationship Id="rId266" Type="http://schemas.openxmlformats.org/officeDocument/2006/relationships/slide" Target="slides/slide262.xml"/><Relationship Id="rId265" Type="http://schemas.openxmlformats.org/officeDocument/2006/relationships/slide" Target="slides/slide261.xml"/><Relationship Id="rId264" Type="http://schemas.openxmlformats.org/officeDocument/2006/relationships/slide" Target="slides/slide260.xml"/><Relationship Id="rId263" Type="http://schemas.openxmlformats.org/officeDocument/2006/relationships/slide" Target="slides/slide259.xml"/><Relationship Id="rId262" Type="http://schemas.openxmlformats.org/officeDocument/2006/relationships/slide" Target="slides/slide258.xml"/><Relationship Id="rId261" Type="http://schemas.openxmlformats.org/officeDocument/2006/relationships/slide" Target="slides/slide257.xml"/><Relationship Id="rId260" Type="http://schemas.openxmlformats.org/officeDocument/2006/relationships/slide" Target="slides/slide256.xml"/><Relationship Id="rId26" Type="http://schemas.openxmlformats.org/officeDocument/2006/relationships/slide" Target="slides/slide22.xml"/><Relationship Id="rId259" Type="http://schemas.openxmlformats.org/officeDocument/2006/relationships/slide" Target="slides/slide255.xml"/><Relationship Id="rId258" Type="http://schemas.openxmlformats.org/officeDocument/2006/relationships/slide" Target="slides/slide254.xml"/><Relationship Id="rId257" Type="http://schemas.openxmlformats.org/officeDocument/2006/relationships/slide" Target="slides/slide253.xml"/><Relationship Id="rId256" Type="http://schemas.openxmlformats.org/officeDocument/2006/relationships/slide" Target="slides/slide252.xml"/><Relationship Id="rId255" Type="http://schemas.openxmlformats.org/officeDocument/2006/relationships/slide" Target="slides/slide251.xml"/><Relationship Id="rId254" Type="http://schemas.openxmlformats.org/officeDocument/2006/relationships/slide" Target="slides/slide250.xml"/><Relationship Id="rId253" Type="http://schemas.openxmlformats.org/officeDocument/2006/relationships/slide" Target="slides/slide249.xml"/><Relationship Id="rId252" Type="http://schemas.openxmlformats.org/officeDocument/2006/relationships/slide" Target="slides/slide248.xml"/><Relationship Id="rId251" Type="http://schemas.openxmlformats.org/officeDocument/2006/relationships/slide" Target="slides/slide247.xml"/><Relationship Id="rId250" Type="http://schemas.openxmlformats.org/officeDocument/2006/relationships/slide" Target="slides/slide246.xml"/><Relationship Id="rId25" Type="http://schemas.openxmlformats.org/officeDocument/2006/relationships/slide" Target="slides/slide21.xml"/><Relationship Id="rId249" Type="http://schemas.openxmlformats.org/officeDocument/2006/relationships/slide" Target="slides/slide245.xml"/><Relationship Id="rId248" Type="http://schemas.openxmlformats.org/officeDocument/2006/relationships/slide" Target="slides/slide244.xml"/><Relationship Id="rId247" Type="http://schemas.openxmlformats.org/officeDocument/2006/relationships/slide" Target="slides/slide243.xml"/><Relationship Id="rId246" Type="http://schemas.openxmlformats.org/officeDocument/2006/relationships/slide" Target="slides/slide242.xml"/><Relationship Id="rId245" Type="http://schemas.openxmlformats.org/officeDocument/2006/relationships/slide" Target="slides/slide241.xml"/><Relationship Id="rId244" Type="http://schemas.openxmlformats.org/officeDocument/2006/relationships/slide" Target="slides/slide240.xml"/><Relationship Id="rId243" Type="http://schemas.openxmlformats.org/officeDocument/2006/relationships/slide" Target="slides/slide239.xml"/><Relationship Id="rId242" Type="http://schemas.openxmlformats.org/officeDocument/2006/relationships/slide" Target="slides/slide238.xml"/><Relationship Id="rId241" Type="http://schemas.openxmlformats.org/officeDocument/2006/relationships/slide" Target="slides/slide237.xml"/><Relationship Id="rId240" Type="http://schemas.openxmlformats.org/officeDocument/2006/relationships/slide" Target="slides/slide236.xml"/><Relationship Id="rId24" Type="http://schemas.openxmlformats.org/officeDocument/2006/relationships/slide" Target="slides/slide20.xml"/><Relationship Id="rId239" Type="http://schemas.openxmlformats.org/officeDocument/2006/relationships/slide" Target="slides/slide235.xml"/><Relationship Id="rId238" Type="http://schemas.openxmlformats.org/officeDocument/2006/relationships/slide" Target="slides/slide234.xml"/><Relationship Id="rId237" Type="http://schemas.openxmlformats.org/officeDocument/2006/relationships/slide" Target="slides/slide233.xml"/><Relationship Id="rId236" Type="http://schemas.openxmlformats.org/officeDocument/2006/relationships/slide" Target="slides/slide232.xml"/><Relationship Id="rId235" Type="http://schemas.openxmlformats.org/officeDocument/2006/relationships/slide" Target="slides/slide231.xml"/><Relationship Id="rId234" Type="http://schemas.openxmlformats.org/officeDocument/2006/relationships/slide" Target="slides/slide230.xml"/><Relationship Id="rId233" Type="http://schemas.openxmlformats.org/officeDocument/2006/relationships/slide" Target="slides/slide229.xml"/><Relationship Id="rId232" Type="http://schemas.openxmlformats.org/officeDocument/2006/relationships/slide" Target="slides/slide228.xml"/><Relationship Id="rId231" Type="http://schemas.openxmlformats.org/officeDocument/2006/relationships/slide" Target="slides/slide227.xml"/><Relationship Id="rId230" Type="http://schemas.openxmlformats.org/officeDocument/2006/relationships/slide" Target="slides/slide226.xml"/><Relationship Id="rId23" Type="http://schemas.openxmlformats.org/officeDocument/2006/relationships/slide" Target="slides/slide19.xml"/><Relationship Id="rId229" Type="http://schemas.openxmlformats.org/officeDocument/2006/relationships/slide" Target="slides/slide225.xml"/><Relationship Id="rId228" Type="http://schemas.openxmlformats.org/officeDocument/2006/relationships/slide" Target="slides/slide224.xml"/><Relationship Id="rId227" Type="http://schemas.openxmlformats.org/officeDocument/2006/relationships/slide" Target="slides/slide223.xml"/><Relationship Id="rId226" Type="http://schemas.openxmlformats.org/officeDocument/2006/relationships/slide" Target="slides/slide222.xml"/><Relationship Id="rId225" Type="http://schemas.openxmlformats.org/officeDocument/2006/relationships/slide" Target="slides/slide221.xml"/><Relationship Id="rId224" Type="http://schemas.openxmlformats.org/officeDocument/2006/relationships/slide" Target="slides/slide220.xml"/><Relationship Id="rId223" Type="http://schemas.openxmlformats.org/officeDocument/2006/relationships/slide" Target="slides/slide219.xml"/><Relationship Id="rId222" Type="http://schemas.openxmlformats.org/officeDocument/2006/relationships/slide" Target="slides/slide218.xml"/><Relationship Id="rId221" Type="http://schemas.openxmlformats.org/officeDocument/2006/relationships/slide" Target="slides/slide217.xml"/><Relationship Id="rId220" Type="http://schemas.openxmlformats.org/officeDocument/2006/relationships/slide" Target="slides/slide216.xml"/><Relationship Id="rId22" Type="http://schemas.openxmlformats.org/officeDocument/2006/relationships/slide" Target="slides/slide18.xml"/><Relationship Id="rId219" Type="http://schemas.openxmlformats.org/officeDocument/2006/relationships/slide" Target="slides/slide215.xml"/><Relationship Id="rId218" Type="http://schemas.openxmlformats.org/officeDocument/2006/relationships/slide" Target="slides/slide214.xml"/><Relationship Id="rId217" Type="http://schemas.openxmlformats.org/officeDocument/2006/relationships/slide" Target="slides/slide213.xml"/><Relationship Id="rId216" Type="http://schemas.openxmlformats.org/officeDocument/2006/relationships/slide" Target="slides/slide212.xml"/><Relationship Id="rId215" Type="http://schemas.openxmlformats.org/officeDocument/2006/relationships/slide" Target="slides/slide211.xml"/><Relationship Id="rId214" Type="http://schemas.openxmlformats.org/officeDocument/2006/relationships/slide" Target="slides/slide210.xml"/><Relationship Id="rId213" Type="http://schemas.openxmlformats.org/officeDocument/2006/relationships/slide" Target="slides/slide209.xml"/><Relationship Id="rId212" Type="http://schemas.openxmlformats.org/officeDocument/2006/relationships/slide" Target="slides/slide208.xml"/><Relationship Id="rId211" Type="http://schemas.openxmlformats.org/officeDocument/2006/relationships/slide" Target="slides/slide207.xml"/><Relationship Id="rId210" Type="http://schemas.openxmlformats.org/officeDocument/2006/relationships/slide" Target="slides/slide206.xml"/><Relationship Id="rId21" Type="http://schemas.openxmlformats.org/officeDocument/2006/relationships/slide" Target="slides/slide17.xml"/><Relationship Id="rId209" Type="http://schemas.openxmlformats.org/officeDocument/2006/relationships/slide" Target="slides/slide205.xml"/><Relationship Id="rId208" Type="http://schemas.openxmlformats.org/officeDocument/2006/relationships/slide" Target="slides/slide204.xml"/><Relationship Id="rId207" Type="http://schemas.openxmlformats.org/officeDocument/2006/relationships/slide" Target="slides/slide203.xml"/><Relationship Id="rId206" Type="http://schemas.openxmlformats.org/officeDocument/2006/relationships/slide" Target="slides/slide202.xml"/><Relationship Id="rId205" Type="http://schemas.openxmlformats.org/officeDocument/2006/relationships/slide" Target="slides/slide201.xml"/><Relationship Id="rId204" Type="http://schemas.openxmlformats.org/officeDocument/2006/relationships/slide" Target="slides/slide200.xml"/><Relationship Id="rId203" Type="http://schemas.openxmlformats.org/officeDocument/2006/relationships/slide" Target="slides/slide199.xml"/><Relationship Id="rId202" Type="http://schemas.openxmlformats.org/officeDocument/2006/relationships/slide" Target="slides/slide198.xml"/><Relationship Id="rId201" Type="http://schemas.openxmlformats.org/officeDocument/2006/relationships/slide" Target="slides/slide197.xml"/><Relationship Id="rId200" Type="http://schemas.openxmlformats.org/officeDocument/2006/relationships/slide" Target="slides/slide196.xml"/><Relationship Id="rId20" Type="http://schemas.openxmlformats.org/officeDocument/2006/relationships/slide" Target="slides/slide16.xml"/><Relationship Id="rId2" Type="http://schemas.openxmlformats.org/officeDocument/2006/relationships/theme" Target="theme/theme1.xml"/><Relationship Id="rId199" Type="http://schemas.openxmlformats.org/officeDocument/2006/relationships/slide" Target="slides/slide195.xml"/><Relationship Id="rId198" Type="http://schemas.openxmlformats.org/officeDocument/2006/relationships/slide" Target="slides/slide194.xml"/><Relationship Id="rId197" Type="http://schemas.openxmlformats.org/officeDocument/2006/relationships/slide" Target="slides/slide193.xml"/><Relationship Id="rId196" Type="http://schemas.openxmlformats.org/officeDocument/2006/relationships/slide" Target="slides/slide192.xml"/><Relationship Id="rId195" Type="http://schemas.openxmlformats.org/officeDocument/2006/relationships/slide" Target="slides/slide191.xml"/><Relationship Id="rId194" Type="http://schemas.openxmlformats.org/officeDocument/2006/relationships/slide" Target="slides/slide190.xml"/><Relationship Id="rId193" Type="http://schemas.openxmlformats.org/officeDocument/2006/relationships/slide" Target="slides/slide189.xml"/><Relationship Id="rId192" Type="http://schemas.openxmlformats.org/officeDocument/2006/relationships/slide" Target="slides/slide188.xml"/><Relationship Id="rId191" Type="http://schemas.openxmlformats.org/officeDocument/2006/relationships/slide" Target="slides/slide187.xml"/><Relationship Id="rId190" Type="http://schemas.openxmlformats.org/officeDocument/2006/relationships/slide" Target="slides/slide186.xml"/><Relationship Id="rId19" Type="http://schemas.openxmlformats.org/officeDocument/2006/relationships/slide" Target="slides/slide15.xml"/><Relationship Id="rId189" Type="http://schemas.openxmlformats.org/officeDocument/2006/relationships/slide" Target="slides/slide185.xml"/><Relationship Id="rId188" Type="http://schemas.openxmlformats.org/officeDocument/2006/relationships/slide" Target="slides/slide184.xml"/><Relationship Id="rId187" Type="http://schemas.openxmlformats.org/officeDocument/2006/relationships/slide" Target="slides/slide183.xml"/><Relationship Id="rId186" Type="http://schemas.openxmlformats.org/officeDocument/2006/relationships/slide" Target="slides/slide182.xml"/><Relationship Id="rId185" Type="http://schemas.openxmlformats.org/officeDocument/2006/relationships/slide" Target="slides/slide181.xml"/><Relationship Id="rId184" Type="http://schemas.openxmlformats.org/officeDocument/2006/relationships/slide" Target="slides/slide180.xml"/><Relationship Id="rId183" Type="http://schemas.openxmlformats.org/officeDocument/2006/relationships/slide" Target="slides/slide179.xml"/><Relationship Id="rId182" Type="http://schemas.openxmlformats.org/officeDocument/2006/relationships/slide" Target="slides/slide178.xml"/><Relationship Id="rId181" Type="http://schemas.openxmlformats.org/officeDocument/2006/relationships/slide" Target="slides/slide177.xml"/><Relationship Id="rId180" Type="http://schemas.openxmlformats.org/officeDocument/2006/relationships/slide" Target="slides/slide176.xml"/><Relationship Id="rId18" Type="http://schemas.openxmlformats.org/officeDocument/2006/relationships/slide" Target="slides/slide14.xml"/><Relationship Id="rId179" Type="http://schemas.openxmlformats.org/officeDocument/2006/relationships/slide" Target="slides/slide175.xml"/><Relationship Id="rId178" Type="http://schemas.openxmlformats.org/officeDocument/2006/relationships/slide" Target="slides/slide174.xml"/><Relationship Id="rId177" Type="http://schemas.openxmlformats.org/officeDocument/2006/relationships/slide" Target="slides/slide173.xml"/><Relationship Id="rId176" Type="http://schemas.openxmlformats.org/officeDocument/2006/relationships/slide" Target="slides/slide172.xml"/><Relationship Id="rId175" Type="http://schemas.openxmlformats.org/officeDocument/2006/relationships/slide" Target="slides/slide171.xml"/><Relationship Id="rId174" Type="http://schemas.openxmlformats.org/officeDocument/2006/relationships/slide" Target="slides/slide170.xml"/><Relationship Id="rId173" Type="http://schemas.openxmlformats.org/officeDocument/2006/relationships/slide" Target="slides/slide169.xml"/><Relationship Id="rId172" Type="http://schemas.openxmlformats.org/officeDocument/2006/relationships/slide" Target="slides/slide168.xml"/><Relationship Id="rId171" Type="http://schemas.openxmlformats.org/officeDocument/2006/relationships/slide" Target="slides/slide167.xml"/><Relationship Id="rId170" Type="http://schemas.openxmlformats.org/officeDocument/2006/relationships/slide" Target="slides/slide166.xml"/><Relationship Id="rId17" Type="http://schemas.openxmlformats.org/officeDocument/2006/relationships/slide" Target="slides/slide13.xml"/><Relationship Id="rId169" Type="http://schemas.openxmlformats.org/officeDocument/2006/relationships/slide" Target="slides/slide165.xml"/><Relationship Id="rId168" Type="http://schemas.openxmlformats.org/officeDocument/2006/relationships/slide" Target="slides/slide164.xml"/><Relationship Id="rId167" Type="http://schemas.openxmlformats.org/officeDocument/2006/relationships/slide" Target="slides/slide163.xml"/><Relationship Id="rId166" Type="http://schemas.openxmlformats.org/officeDocument/2006/relationships/slide" Target="slides/slide162.xml"/><Relationship Id="rId165" Type="http://schemas.openxmlformats.org/officeDocument/2006/relationships/slide" Target="slides/slide161.xml"/><Relationship Id="rId164" Type="http://schemas.openxmlformats.org/officeDocument/2006/relationships/slide" Target="slides/slide160.xml"/><Relationship Id="rId163" Type="http://schemas.openxmlformats.org/officeDocument/2006/relationships/slide" Target="slides/slide159.xml"/><Relationship Id="rId162" Type="http://schemas.openxmlformats.org/officeDocument/2006/relationships/slide" Target="slides/slide158.xml"/><Relationship Id="rId161" Type="http://schemas.openxmlformats.org/officeDocument/2006/relationships/slide" Target="slides/slide157.xml"/><Relationship Id="rId160" Type="http://schemas.openxmlformats.org/officeDocument/2006/relationships/slide" Target="slides/slide156.xml"/><Relationship Id="rId16" Type="http://schemas.openxmlformats.org/officeDocument/2006/relationships/slide" Target="slides/slide12.xml"/><Relationship Id="rId159" Type="http://schemas.openxmlformats.org/officeDocument/2006/relationships/slide" Target="slides/slide155.xml"/><Relationship Id="rId158" Type="http://schemas.openxmlformats.org/officeDocument/2006/relationships/slide" Target="slides/slide154.xml"/><Relationship Id="rId157" Type="http://schemas.openxmlformats.org/officeDocument/2006/relationships/slide" Target="slides/slide153.xml"/><Relationship Id="rId156" Type="http://schemas.openxmlformats.org/officeDocument/2006/relationships/slide" Target="slides/slide152.xml"/><Relationship Id="rId155" Type="http://schemas.openxmlformats.org/officeDocument/2006/relationships/slide" Target="slides/slide151.xml"/><Relationship Id="rId154" Type="http://schemas.openxmlformats.org/officeDocument/2006/relationships/slide" Target="slides/slide150.xml"/><Relationship Id="rId153" Type="http://schemas.openxmlformats.org/officeDocument/2006/relationships/slide" Target="slides/slide149.xml"/><Relationship Id="rId152" Type="http://schemas.openxmlformats.org/officeDocument/2006/relationships/slide" Target="slides/slide148.xml"/><Relationship Id="rId151" Type="http://schemas.openxmlformats.org/officeDocument/2006/relationships/slide" Target="slides/slide147.xml"/><Relationship Id="rId150" Type="http://schemas.openxmlformats.org/officeDocument/2006/relationships/slide" Target="slides/slide146.xml"/><Relationship Id="rId15" Type="http://schemas.openxmlformats.org/officeDocument/2006/relationships/slide" Target="slides/slide11.xml"/><Relationship Id="rId149" Type="http://schemas.openxmlformats.org/officeDocument/2006/relationships/slide" Target="slides/slide145.xml"/><Relationship Id="rId148" Type="http://schemas.openxmlformats.org/officeDocument/2006/relationships/slide" Target="slides/slide144.xml"/><Relationship Id="rId147" Type="http://schemas.openxmlformats.org/officeDocument/2006/relationships/slide" Target="slides/slide143.xml"/><Relationship Id="rId146" Type="http://schemas.openxmlformats.org/officeDocument/2006/relationships/slide" Target="slides/slide142.xml"/><Relationship Id="rId145" Type="http://schemas.openxmlformats.org/officeDocument/2006/relationships/slide" Target="slides/slide141.xml"/><Relationship Id="rId144" Type="http://schemas.openxmlformats.org/officeDocument/2006/relationships/slide" Target="slides/slide140.xml"/><Relationship Id="rId143" Type="http://schemas.openxmlformats.org/officeDocument/2006/relationships/slide" Target="slides/slide139.xml"/><Relationship Id="rId142" Type="http://schemas.openxmlformats.org/officeDocument/2006/relationships/slide" Target="slides/slide138.xml"/><Relationship Id="rId141" Type="http://schemas.openxmlformats.org/officeDocument/2006/relationships/slide" Target="slides/slide137.xml"/><Relationship Id="rId140" Type="http://schemas.openxmlformats.org/officeDocument/2006/relationships/slide" Target="slides/slide136.xml"/><Relationship Id="rId14" Type="http://schemas.openxmlformats.org/officeDocument/2006/relationships/slide" Target="slides/slide10.xml"/><Relationship Id="rId139" Type="http://schemas.openxmlformats.org/officeDocument/2006/relationships/slide" Target="slides/slide135.xml"/><Relationship Id="rId138" Type="http://schemas.openxmlformats.org/officeDocument/2006/relationships/slide" Target="slides/slide134.xml"/><Relationship Id="rId137" Type="http://schemas.openxmlformats.org/officeDocument/2006/relationships/slide" Target="slides/slide133.xml"/><Relationship Id="rId136" Type="http://schemas.openxmlformats.org/officeDocument/2006/relationships/slide" Target="slides/slide132.xml"/><Relationship Id="rId135" Type="http://schemas.openxmlformats.org/officeDocument/2006/relationships/slide" Target="slides/slide131.xml"/><Relationship Id="rId134" Type="http://schemas.openxmlformats.org/officeDocument/2006/relationships/slide" Target="slides/slide130.xml"/><Relationship Id="rId133" Type="http://schemas.openxmlformats.org/officeDocument/2006/relationships/slide" Target="slides/slide129.xml"/><Relationship Id="rId132" Type="http://schemas.openxmlformats.org/officeDocument/2006/relationships/slide" Target="slides/slide128.xml"/><Relationship Id="rId131" Type="http://schemas.openxmlformats.org/officeDocument/2006/relationships/slide" Target="slides/slide127.xml"/><Relationship Id="rId130" Type="http://schemas.openxmlformats.org/officeDocument/2006/relationships/slide" Target="slides/slide126.xml"/><Relationship Id="rId13" Type="http://schemas.openxmlformats.org/officeDocument/2006/relationships/slide" Target="slides/slide9.xml"/><Relationship Id="rId129" Type="http://schemas.openxmlformats.org/officeDocument/2006/relationships/slide" Target="slides/slide125.xml"/><Relationship Id="rId128" Type="http://schemas.openxmlformats.org/officeDocument/2006/relationships/slide" Target="slides/slide124.xml"/><Relationship Id="rId127" Type="http://schemas.openxmlformats.org/officeDocument/2006/relationships/slide" Target="slides/slide123.xml"/><Relationship Id="rId126" Type="http://schemas.openxmlformats.org/officeDocument/2006/relationships/slide" Target="slides/slide122.xml"/><Relationship Id="rId125" Type="http://schemas.openxmlformats.org/officeDocument/2006/relationships/slide" Target="slides/slide121.xml"/><Relationship Id="rId124" Type="http://schemas.openxmlformats.org/officeDocument/2006/relationships/slide" Target="slides/slide120.xml"/><Relationship Id="rId123" Type="http://schemas.openxmlformats.org/officeDocument/2006/relationships/slide" Target="slides/slide119.xml"/><Relationship Id="rId122" Type="http://schemas.openxmlformats.org/officeDocument/2006/relationships/slide" Target="slides/slide118.xml"/><Relationship Id="rId121" Type="http://schemas.openxmlformats.org/officeDocument/2006/relationships/slide" Target="slides/slide117.xml"/><Relationship Id="rId120" Type="http://schemas.openxmlformats.org/officeDocument/2006/relationships/slide" Target="slides/slide116.xml"/><Relationship Id="rId12" Type="http://schemas.openxmlformats.org/officeDocument/2006/relationships/slide" Target="slides/slide8.xml"/><Relationship Id="rId119" Type="http://schemas.openxmlformats.org/officeDocument/2006/relationships/slide" Target="slides/slide115.xml"/><Relationship Id="rId118" Type="http://schemas.openxmlformats.org/officeDocument/2006/relationships/slide" Target="slides/slide114.xml"/><Relationship Id="rId117" Type="http://schemas.openxmlformats.org/officeDocument/2006/relationships/slide" Target="slides/slide113.xml"/><Relationship Id="rId116" Type="http://schemas.openxmlformats.org/officeDocument/2006/relationships/slide" Target="slides/slide112.xml"/><Relationship Id="rId115" Type="http://schemas.openxmlformats.org/officeDocument/2006/relationships/slide" Target="slides/slide111.xml"/><Relationship Id="rId114" Type="http://schemas.openxmlformats.org/officeDocument/2006/relationships/slide" Target="slides/slide110.xml"/><Relationship Id="rId113" Type="http://schemas.openxmlformats.org/officeDocument/2006/relationships/slide" Target="slides/slide109.xml"/><Relationship Id="rId112" Type="http://schemas.openxmlformats.org/officeDocument/2006/relationships/slide" Target="slides/slide108.xml"/><Relationship Id="rId111" Type="http://schemas.openxmlformats.org/officeDocument/2006/relationships/slide" Target="slides/slide107.xml"/><Relationship Id="rId110" Type="http://schemas.openxmlformats.org/officeDocument/2006/relationships/slide" Target="slides/slide106.xml"/><Relationship Id="rId11" Type="http://schemas.openxmlformats.org/officeDocument/2006/relationships/slide" Target="slides/slide7.xml"/><Relationship Id="rId109" Type="http://schemas.openxmlformats.org/officeDocument/2006/relationships/slide" Target="slides/slide105.xml"/><Relationship Id="rId108" Type="http://schemas.openxmlformats.org/officeDocument/2006/relationships/slide" Target="slides/slide104.xml"/><Relationship Id="rId107" Type="http://schemas.openxmlformats.org/officeDocument/2006/relationships/slide" Target="slides/slide103.xml"/><Relationship Id="rId106" Type="http://schemas.openxmlformats.org/officeDocument/2006/relationships/slide" Target="slides/slide102.xml"/><Relationship Id="rId105" Type="http://schemas.openxmlformats.org/officeDocument/2006/relationships/slide" Target="slides/slide101.xml"/><Relationship Id="rId104" Type="http://schemas.openxmlformats.org/officeDocument/2006/relationships/slide" Target="slides/slide100.xml"/><Relationship Id="rId103" Type="http://schemas.openxmlformats.org/officeDocument/2006/relationships/slide" Target="slides/slide99.xml"/><Relationship Id="rId102" Type="http://schemas.openxmlformats.org/officeDocument/2006/relationships/slide" Target="slides/slide98.xml"/><Relationship Id="rId101" Type="http://schemas.openxmlformats.org/officeDocument/2006/relationships/slide" Target="slides/slide97.xml"/><Relationship Id="rId100" Type="http://schemas.openxmlformats.org/officeDocument/2006/relationships/slide" Target="slides/slide96.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4614A9B-7E4D-440B-B4B9-4C48D76F6C8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zh-CN" altLang="en-US"/>
        </a:p>
      </dgm:t>
    </dgm:pt>
    <dgm:pt modelId="{B77F551E-B416-43E3-96AE-094A9CEBDB58}">
      <dgm:prSet phldrT="[文本]" custT="1"/>
      <dgm:spPr/>
      <dgm:t>
        <a:bodyPr/>
        <a:lstStyle/>
        <a:p>
          <a:r>
            <a:rPr lang="zh-CN" altLang="en-US" sz="2800" b="1" dirty="0">
              <a:solidFill>
                <a:schemeClr val="tx1"/>
              </a:solidFill>
              <a:latin typeface="+mj-ea"/>
              <a:ea typeface="+mj-ea"/>
            </a:rPr>
            <a:t>皮肉</a:t>
          </a:r>
          <a:endParaRPr lang="en-US" altLang="zh-CN" sz="2800" b="1" dirty="0">
            <a:solidFill>
              <a:schemeClr val="tx1"/>
            </a:solidFill>
            <a:latin typeface="+mj-ea"/>
            <a:ea typeface="+mj-ea"/>
          </a:endParaRPr>
        </a:p>
        <a:p>
          <a:r>
            <a:rPr lang="zh-CN" altLang="en-US" sz="2800" b="1" dirty="0">
              <a:solidFill>
                <a:srgbClr val="C00000"/>
              </a:solidFill>
              <a:latin typeface="+mj-ea"/>
              <a:ea typeface="+mj-ea"/>
            </a:rPr>
            <a:t>阳中之阳</a:t>
          </a:r>
        </a:p>
      </dgm:t>
    </dgm:pt>
    <dgm:pt modelId="{8594CDCF-A760-4491-A9DB-BA09B5DA3EDE}" cxnId="{BB7AE525-AF45-4D27-9D9C-73BCD4A8EA4A}" type="parTrans">
      <dgm:prSet/>
      <dgm:spPr/>
      <dgm:t>
        <a:bodyPr/>
        <a:lstStyle/>
        <a:p>
          <a:endParaRPr lang="zh-CN" altLang="en-US"/>
        </a:p>
      </dgm:t>
    </dgm:pt>
    <dgm:pt modelId="{E71BCFFD-9A10-4F94-8EC4-48C885C39E7D}" cxnId="{BB7AE525-AF45-4D27-9D9C-73BCD4A8EA4A}" type="sibTrans">
      <dgm:prSet/>
      <dgm:spPr/>
      <dgm:t>
        <a:bodyPr/>
        <a:lstStyle/>
        <a:p>
          <a:endParaRPr lang="zh-CN" altLang="en-US"/>
        </a:p>
      </dgm:t>
    </dgm:pt>
    <dgm:pt modelId="{AFD130EC-B194-42DC-99E6-B7EC23ADBD3C}">
      <dgm:prSet phldrT="[文本]" custT="1"/>
      <dgm:spPr/>
      <dgm:t>
        <a:bodyPr/>
        <a:lstStyle/>
        <a:p>
          <a:r>
            <a:rPr lang="zh-CN" altLang="en-US" sz="2400" b="1" dirty="0">
              <a:solidFill>
                <a:schemeClr val="tx1"/>
              </a:solidFill>
              <a:latin typeface="+mj-ea"/>
              <a:ea typeface="+mj-ea"/>
            </a:rPr>
            <a:t>皮肤</a:t>
          </a:r>
          <a:endParaRPr lang="en-US" altLang="zh-CN" sz="2400" b="1" dirty="0">
            <a:solidFill>
              <a:schemeClr val="tx1"/>
            </a:solidFill>
            <a:latin typeface="+mj-ea"/>
            <a:ea typeface="+mj-ea"/>
          </a:endParaRPr>
        </a:p>
        <a:p>
          <a:r>
            <a:rPr lang="zh-CN" altLang="en-US" sz="2400" b="1" dirty="0">
              <a:solidFill>
                <a:srgbClr val="C00000"/>
              </a:solidFill>
              <a:latin typeface="+mj-ea"/>
              <a:ea typeface="+mj-ea"/>
            </a:rPr>
            <a:t>阳中之阳</a:t>
          </a:r>
        </a:p>
      </dgm:t>
    </dgm:pt>
    <dgm:pt modelId="{FDA04643-2A45-4803-A3B6-9E57929E3AE4}" cxnId="{36626FCF-F354-465A-BA01-371F5C1AEBC5}" type="parTrans">
      <dgm:prSet/>
      <dgm:spPr/>
      <dgm:t>
        <a:bodyPr/>
        <a:lstStyle/>
        <a:p>
          <a:endParaRPr lang="zh-CN" altLang="en-US"/>
        </a:p>
      </dgm:t>
    </dgm:pt>
    <dgm:pt modelId="{E45369F3-10D9-4F68-AFC6-FEE2AE5C4637}" cxnId="{36626FCF-F354-465A-BA01-371F5C1AEBC5}" type="sibTrans">
      <dgm:prSet/>
      <dgm:spPr/>
      <dgm:t>
        <a:bodyPr/>
        <a:lstStyle/>
        <a:p>
          <a:endParaRPr lang="zh-CN" altLang="en-US"/>
        </a:p>
      </dgm:t>
    </dgm:pt>
    <dgm:pt modelId="{7F76738E-AA8D-4BE5-B057-319CF89DBA79}">
      <dgm:prSet phldrT="[文本]" custT="1"/>
      <dgm:spPr/>
      <dgm:t>
        <a:bodyPr/>
        <a:lstStyle/>
        <a:p>
          <a:r>
            <a:rPr lang="zh-CN" altLang="en-US" sz="2400" b="1" dirty="0">
              <a:solidFill>
                <a:schemeClr val="tx1"/>
              </a:solidFill>
              <a:latin typeface="+mj-ea"/>
              <a:ea typeface="+mj-ea"/>
            </a:rPr>
            <a:t>肌肉</a:t>
          </a:r>
          <a:endParaRPr lang="en-US" altLang="zh-CN" sz="2400" b="1" dirty="0">
            <a:solidFill>
              <a:schemeClr val="tx1"/>
            </a:solidFill>
            <a:latin typeface="+mj-ea"/>
            <a:ea typeface="+mj-ea"/>
          </a:endParaRPr>
        </a:p>
        <a:p>
          <a:r>
            <a:rPr lang="zh-CN" altLang="en-US" sz="2400" b="1" dirty="0">
              <a:solidFill>
                <a:srgbClr val="C00000"/>
              </a:solidFill>
              <a:latin typeface="+mj-ea"/>
              <a:ea typeface="+mj-ea"/>
            </a:rPr>
            <a:t>阳中</a:t>
          </a:r>
          <a:r>
            <a:rPr lang="zh-CN" altLang="en-US" sz="2400" b="1" dirty="0">
              <a:solidFill>
                <a:srgbClr val="0000FF"/>
              </a:solidFill>
              <a:latin typeface="+mj-ea"/>
              <a:ea typeface="+mj-ea"/>
            </a:rPr>
            <a:t>之阴</a:t>
          </a:r>
        </a:p>
      </dgm:t>
    </dgm:pt>
    <dgm:pt modelId="{A598EBE1-EE17-45B7-B0FE-6B41435D0D9B}" cxnId="{EE38EB07-B1F8-4FDE-9A00-48CCD425C39A}" type="parTrans">
      <dgm:prSet/>
      <dgm:spPr/>
      <dgm:t>
        <a:bodyPr/>
        <a:lstStyle/>
        <a:p>
          <a:endParaRPr lang="zh-CN" altLang="en-US"/>
        </a:p>
      </dgm:t>
    </dgm:pt>
    <dgm:pt modelId="{833C78F2-1FE8-41C7-B0E4-9BAC308DA4DC}" cxnId="{EE38EB07-B1F8-4FDE-9A00-48CCD425C39A}" type="sibTrans">
      <dgm:prSet/>
      <dgm:spPr/>
      <dgm:t>
        <a:bodyPr/>
        <a:lstStyle/>
        <a:p>
          <a:endParaRPr lang="zh-CN" altLang="en-US"/>
        </a:p>
      </dgm:t>
    </dgm:pt>
    <dgm:pt modelId="{A2DB5628-F285-419E-BFB1-0293EA3C8CE3}">
      <dgm:prSet phldrT="[文本]" custT="1"/>
      <dgm:spPr/>
      <dgm:t>
        <a:bodyPr/>
        <a:lstStyle/>
        <a:p>
          <a:r>
            <a:rPr lang="zh-CN" altLang="en-US" sz="2800" b="1" dirty="0">
              <a:solidFill>
                <a:schemeClr val="tx1"/>
              </a:solidFill>
              <a:latin typeface="+mj-ea"/>
              <a:ea typeface="+mj-ea"/>
            </a:rPr>
            <a:t>筋骨</a:t>
          </a:r>
          <a:endParaRPr lang="en-US" altLang="zh-CN" sz="2800" b="1" dirty="0">
            <a:solidFill>
              <a:schemeClr val="tx1"/>
            </a:solidFill>
            <a:latin typeface="+mj-ea"/>
            <a:ea typeface="+mj-ea"/>
          </a:endParaRPr>
        </a:p>
        <a:p>
          <a:r>
            <a:rPr lang="zh-CN" altLang="en-US" sz="2800" b="1" dirty="0">
              <a:solidFill>
                <a:srgbClr val="C00000"/>
              </a:solidFill>
              <a:latin typeface="+mj-ea"/>
              <a:ea typeface="+mj-ea"/>
            </a:rPr>
            <a:t>阳中</a:t>
          </a:r>
          <a:r>
            <a:rPr lang="zh-CN" altLang="en-US" sz="2800" b="1" dirty="0">
              <a:solidFill>
                <a:srgbClr val="0000FF"/>
              </a:solidFill>
              <a:latin typeface="+mj-ea"/>
              <a:ea typeface="+mj-ea"/>
            </a:rPr>
            <a:t>之阴</a:t>
          </a:r>
        </a:p>
      </dgm:t>
    </dgm:pt>
    <dgm:pt modelId="{22437A24-8E4B-4BA2-9067-543111086834}" cxnId="{DF7CD479-E8AA-44AC-91E7-AEDC4707EA45}" type="parTrans">
      <dgm:prSet/>
      <dgm:spPr/>
      <dgm:t>
        <a:bodyPr/>
        <a:lstStyle/>
        <a:p>
          <a:endParaRPr lang="zh-CN" altLang="en-US"/>
        </a:p>
      </dgm:t>
    </dgm:pt>
    <dgm:pt modelId="{7E9E713A-9BF0-4A3A-9EA1-6FB553C51E20}" cxnId="{DF7CD479-E8AA-44AC-91E7-AEDC4707EA45}" type="sibTrans">
      <dgm:prSet/>
      <dgm:spPr/>
      <dgm:t>
        <a:bodyPr/>
        <a:lstStyle/>
        <a:p>
          <a:endParaRPr lang="zh-CN" altLang="en-US"/>
        </a:p>
      </dgm:t>
    </dgm:pt>
    <dgm:pt modelId="{3A594509-729D-4AA5-899E-812E75D45383}">
      <dgm:prSet phldrT="[文本]" custT="1"/>
      <dgm:spPr/>
      <dgm:t>
        <a:bodyPr/>
        <a:lstStyle/>
        <a:p>
          <a:r>
            <a:rPr lang="zh-CN" altLang="en-US" sz="2400" b="1" dirty="0">
              <a:solidFill>
                <a:schemeClr val="tx1"/>
              </a:solidFill>
              <a:latin typeface="+mj-ea"/>
              <a:ea typeface="+mj-ea"/>
            </a:rPr>
            <a:t>筋</a:t>
          </a:r>
          <a:endParaRPr lang="en-US" altLang="zh-CN" sz="2400" b="1" dirty="0">
            <a:solidFill>
              <a:schemeClr val="tx1"/>
            </a:solidFill>
            <a:latin typeface="+mj-ea"/>
            <a:ea typeface="+mj-ea"/>
          </a:endParaRPr>
        </a:p>
        <a:p>
          <a:r>
            <a:rPr lang="zh-CN" altLang="en-US" sz="2400" b="1" dirty="0">
              <a:solidFill>
                <a:srgbClr val="0000FF"/>
              </a:solidFill>
              <a:latin typeface="+mj-ea"/>
              <a:ea typeface="+mj-ea"/>
            </a:rPr>
            <a:t>阴中</a:t>
          </a:r>
          <a:r>
            <a:rPr lang="zh-CN" altLang="en-US" sz="2400" b="1" dirty="0">
              <a:solidFill>
                <a:srgbClr val="C00000"/>
              </a:solidFill>
              <a:latin typeface="+mj-ea"/>
              <a:ea typeface="+mj-ea"/>
            </a:rPr>
            <a:t>之阳</a:t>
          </a:r>
          <a:endParaRPr lang="zh-CN" altLang="en-US" sz="2400" b="1" dirty="0">
            <a:solidFill>
              <a:srgbClr val="C00000"/>
            </a:solidFill>
          </a:endParaRPr>
        </a:p>
      </dgm:t>
    </dgm:pt>
    <dgm:pt modelId="{8E1D4A3F-C364-466D-BB80-719801E4002A}" cxnId="{D9EA09CD-BA57-415A-833E-5BE90F14CC6F}" type="parTrans">
      <dgm:prSet/>
      <dgm:spPr/>
      <dgm:t>
        <a:bodyPr/>
        <a:lstStyle/>
        <a:p>
          <a:endParaRPr lang="zh-CN" altLang="en-US"/>
        </a:p>
      </dgm:t>
    </dgm:pt>
    <dgm:pt modelId="{02A3CBFF-C3C1-410D-A03E-7F3FABCEB8A5}" cxnId="{D9EA09CD-BA57-415A-833E-5BE90F14CC6F}" type="sibTrans">
      <dgm:prSet/>
      <dgm:spPr/>
      <dgm:t>
        <a:bodyPr/>
        <a:lstStyle/>
        <a:p>
          <a:endParaRPr lang="zh-CN" altLang="en-US"/>
        </a:p>
      </dgm:t>
    </dgm:pt>
    <dgm:pt modelId="{B940C591-A8EF-4C09-A147-B00D76F86263}">
      <dgm:prSet phldrT="[文本]" custT="1"/>
      <dgm:spPr/>
      <dgm:t>
        <a:bodyPr/>
        <a:lstStyle/>
        <a:p>
          <a:r>
            <a:rPr lang="zh-CN" altLang="en-US" sz="2800" b="1" dirty="0">
              <a:solidFill>
                <a:schemeClr val="tx1"/>
              </a:solidFill>
              <a:latin typeface="+mj-ea"/>
              <a:ea typeface="+mj-ea"/>
            </a:rPr>
            <a:t>骨</a:t>
          </a:r>
          <a:endParaRPr lang="en-US" altLang="zh-CN" sz="2800" b="1" dirty="0">
            <a:solidFill>
              <a:schemeClr val="tx1"/>
            </a:solidFill>
            <a:latin typeface="+mj-ea"/>
            <a:ea typeface="+mj-ea"/>
          </a:endParaRPr>
        </a:p>
        <a:p>
          <a:r>
            <a:rPr lang="zh-CN" altLang="en-US" sz="2800" b="1" dirty="0">
              <a:solidFill>
                <a:srgbClr val="0000FF"/>
              </a:solidFill>
              <a:latin typeface="+mj-ea"/>
              <a:ea typeface="+mj-ea"/>
            </a:rPr>
            <a:t>阴中</a:t>
          </a:r>
          <a:r>
            <a:rPr lang="zh-CN" altLang="en-US" sz="2800" b="1" dirty="0">
              <a:solidFill>
                <a:srgbClr val="C00000"/>
              </a:solidFill>
              <a:latin typeface="+mj-ea"/>
              <a:ea typeface="+mj-ea"/>
            </a:rPr>
            <a:t>之阴</a:t>
          </a:r>
        </a:p>
      </dgm:t>
    </dgm:pt>
    <dgm:pt modelId="{D83D57AA-A30A-4553-A211-2325AF555E68}" cxnId="{BC81E7D5-F789-4F80-94D0-D16931225665}" type="parTrans">
      <dgm:prSet/>
      <dgm:spPr/>
      <dgm:t>
        <a:bodyPr/>
        <a:lstStyle/>
        <a:p>
          <a:endParaRPr lang="zh-CN" altLang="en-US"/>
        </a:p>
      </dgm:t>
    </dgm:pt>
    <dgm:pt modelId="{A8C1995F-5757-4B62-8510-3C287653B272}" cxnId="{BC81E7D5-F789-4F80-94D0-D16931225665}" type="sibTrans">
      <dgm:prSet/>
      <dgm:spPr/>
      <dgm:t>
        <a:bodyPr/>
        <a:lstStyle/>
        <a:p>
          <a:endParaRPr lang="zh-CN" altLang="en-US"/>
        </a:p>
      </dgm:t>
    </dgm:pt>
    <dgm:pt modelId="{0EFD0B4F-54A3-4CD8-91DB-6CA7D7E86D87}" type="pres">
      <dgm:prSet presAssocID="{64614A9B-7E4D-440B-B4B9-4C48D76F6C89}" presName="diagram" presStyleCnt="0">
        <dgm:presLayoutVars>
          <dgm:chPref val="1"/>
          <dgm:dir/>
          <dgm:animOne val="branch"/>
          <dgm:animLvl val="lvl"/>
          <dgm:resizeHandles/>
        </dgm:presLayoutVars>
      </dgm:prSet>
      <dgm:spPr/>
    </dgm:pt>
    <dgm:pt modelId="{D56C4A8F-3022-41DC-B6F2-B223CA4600A5}" type="pres">
      <dgm:prSet presAssocID="{B77F551E-B416-43E3-96AE-094A9CEBDB58}" presName="root" presStyleCnt="0"/>
      <dgm:spPr/>
    </dgm:pt>
    <dgm:pt modelId="{BE2FFF41-52ED-441E-A109-C65ABF42031F}" type="pres">
      <dgm:prSet presAssocID="{B77F551E-B416-43E3-96AE-094A9CEBDB58}" presName="rootComposite" presStyleCnt="0"/>
      <dgm:spPr/>
    </dgm:pt>
    <dgm:pt modelId="{B55B80A7-1CE5-485B-97F8-3959771F087B}" type="pres">
      <dgm:prSet presAssocID="{B77F551E-B416-43E3-96AE-094A9CEBDB58}" presName="rootText" presStyleLbl="node1" presStyleIdx="0" presStyleCnt="2"/>
      <dgm:spPr/>
    </dgm:pt>
    <dgm:pt modelId="{B2F2964F-567D-4C71-BDDD-E7011E9C26DC}" type="pres">
      <dgm:prSet presAssocID="{B77F551E-B416-43E3-96AE-094A9CEBDB58}" presName="rootConnector" presStyleLbl="node1" presStyleIdx="0" presStyleCnt="2"/>
      <dgm:spPr/>
    </dgm:pt>
    <dgm:pt modelId="{0C19F143-2FB7-4286-A073-8BF707FF6F57}" type="pres">
      <dgm:prSet presAssocID="{B77F551E-B416-43E3-96AE-094A9CEBDB58}" presName="childShape" presStyleCnt="0"/>
      <dgm:spPr/>
    </dgm:pt>
    <dgm:pt modelId="{931C85D4-EA55-4790-ACF1-4E846E193856}" type="pres">
      <dgm:prSet presAssocID="{FDA04643-2A45-4803-A3B6-9E57929E3AE4}" presName="Name13" presStyleLbl="parChTrans1D2" presStyleIdx="0" presStyleCnt="4"/>
      <dgm:spPr/>
    </dgm:pt>
    <dgm:pt modelId="{35E0EFE0-1866-4F33-9858-7E686CD66240}" type="pres">
      <dgm:prSet presAssocID="{AFD130EC-B194-42DC-99E6-B7EC23ADBD3C}" presName="childText" presStyleLbl="bgAcc1" presStyleIdx="0" presStyleCnt="4">
        <dgm:presLayoutVars>
          <dgm:bulletEnabled val="1"/>
        </dgm:presLayoutVars>
      </dgm:prSet>
      <dgm:spPr/>
    </dgm:pt>
    <dgm:pt modelId="{F8D7B228-A373-42A1-94DB-6B8011BFF9FA}" type="pres">
      <dgm:prSet presAssocID="{A598EBE1-EE17-45B7-B0FE-6B41435D0D9B}" presName="Name13" presStyleLbl="parChTrans1D2" presStyleIdx="1" presStyleCnt="4"/>
      <dgm:spPr/>
    </dgm:pt>
    <dgm:pt modelId="{1F68E200-3D2C-480F-AB8E-4F531CDEF604}" type="pres">
      <dgm:prSet presAssocID="{7F76738E-AA8D-4BE5-B057-319CF89DBA79}" presName="childText" presStyleLbl="bgAcc1" presStyleIdx="1" presStyleCnt="4">
        <dgm:presLayoutVars>
          <dgm:bulletEnabled val="1"/>
        </dgm:presLayoutVars>
      </dgm:prSet>
      <dgm:spPr/>
    </dgm:pt>
    <dgm:pt modelId="{B525A168-1BA5-4361-9CB1-45F15078598A}" type="pres">
      <dgm:prSet presAssocID="{A2DB5628-F285-419E-BFB1-0293EA3C8CE3}" presName="root" presStyleCnt="0"/>
      <dgm:spPr/>
    </dgm:pt>
    <dgm:pt modelId="{339344A1-FF29-4FB7-8B94-73AB5FAA9189}" type="pres">
      <dgm:prSet presAssocID="{A2DB5628-F285-419E-BFB1-0293EA3C8CE3}" presName="rootComposite" presStyleCnt="0"/>
      <dgm:spPr/>
    </dgm:pt>
    <dgm:pt modelId="{15A08FB1-64DC-4F63-AB04-F70CA79DD75C}" type="pres">
      <dgm:prSet presAssocID="{A2DB5628-F285-419E-BFB1-0293EA3C8CE3}" presName="rootText" presStyleLbl="node1" presStyleIdx="1" presStyleCnt="2" custLinFactNeighborX="-381" custLinFactNeighborY="-43"/>
      <dgm:spPr/>
    </dgm:pt>
    <dgm:pt modelId="{0EE9BDDB-CE2A-4B5E-94C8-C1345B71DF4A}" type="pres">
      <dgm:prSet presAssocID="{A2DB5628-F285-419E-BFB1-0293EA3C8CE3}" presName="rootConnector" presStyleLbl="node1" presStyleIdx="1" presStyleCnt="2"/>
      <dgm:spPr/>
    </dgm:pt>
    <dgm:pt modelId="{D536C120-C10E-482C-AB0C-0FC2E9C0B975}" type="pres">
      <dgm:prSet presAssocID="{A2DB5628-F285-419E-BFB1-0293EA3C8CE3}" presName="childShape" presStyleCnt="0"/>
      <dgm:spPr/>
    </dgm:pt>
    <dgm:pt modelId="{265DD763-D1FB-4C6A-84F6-8B055E8D9E38}" type="pres">
      <dgm:prSet presAssocID="{8E1D4A3F-C364-466D-BB80-719801E4002A}" presName="Name13" presStyleLbl="parChTrans1D2" presStyleIdx="2" presStyleCnt="4"/>
      <dgm:spPr/>
    </dgm:pt>
    <dgm:pt modelId="{535A6B4E-AA68-488D-BBB3-976C5BE3B919}" type="pres">
      <dgm:prSet presAssocID="{3A594509-729D-4AA5-899E-812E75D45383}" presName="childText" presStyleLbl="bgAcc1" presStyleIdx="2" presStyleCnt="4">
        <dgm:presLayoutVars>
          <dgm:bulletEnabled val="1"/>
        </dgm:presLayoutVars>
      </dgm:prSet>
      <dgm:spPr/>
    </dgm:pt>
    <dgm:pt modelId="{BF312756-3444-49CD-ACDA-7CE4D51934BF}" type="pres">
      <dgm:prSet presAssocID="{D83D57AA-A30A-4553-A211-2325AF555E68}" presName="Name13" presStyleLbl="parChTrans1D2" presStyleIdx="3" presStyleCnt="4"/>
      <dgm:spPr/>
    </dgm:pt>
    <dgm:pt modelId="{ED641D5E-A28E-47B6-B963-588284BF7342}" type="pres">
      <dgm:prSet presAssocID="{B940C591-A8EF-4C09-A147-B00D76F86263}" presName="childText" presStyleLbl="bgAcc1" presStyleIdx="3" presStyleCnt="4">
        <dgm:presLayoutVars>
          <dgm:bulletEnabled val="1"/>
        </dgm:presLayoutVars>
      </dgm:prSet>
      <dgm:spPr/>
    </dgm:pt>
  </dgm:ptLst>
  <dgm:cxnLst>
    <dgm:cxn modelId="{A640C900-9619-4AFD-B230-33CE61358BC1}" type="presOf" srcId="{7F76738E-AA8D-4BE5-B057-319CF89DBA79}" destId="{1F68E200-3D2C-480F-AB8E-4F531CDEF604}" srcOrd="0" destOrd="0" presId="urn:microsoft.com/office/officeart/2005/8/layout/hierarchy3"/>
    <dgm:cxn modelId="{EE38EB07-B1F8-4FDE-9A00-48CCD425C39A}" srcId="{B77F551E-B416-43E3-96AE-094A9CEBDB58}" destId="{7F76738E-AA8D-4BE5-B057-319CF89DBA79}" srcOrd="1" destOrd="0" parTransId="{A598EBE1-EE17-45B7-B0FE-6B41435D0D9B}" sibTransId="{833C78F2-1FE8-41C7-B0E4-9BAC308DA4DC}"/>
    <dgm:cxn modelId="{F1E47A18-0AD5-4202-9C33-90F54DA271ED}" type="presOf" srcId="{A2DB5628-F285-419E-BFB1-0293EA3C8CE3}" destId="{0EE9BDDB-CE2A-4B5E-94C8-C1345B71DF4A}" srcOrd="1" destOrd="0" presId="urn:microsoft.com/office/officeart/2005/8/layout/hierarchy3"/>
    <dgm:cxn modelId="{BB7AE525-AF45-4D27-9D9C-73BCD4A8EA4A}" srcId="{64614A9B-7E4D-440B-B4B9-4C48D76F6C89}" destId="{B77F551E-B416-43E3-96AE-094A9CEBDB58}" srcOrd="0" destOrd="0" parTransId="{8594CDCF-A760-4491-A9DB-BA09B5DA3EDE}" sibTransId="{E71BCFFD-9A10-4F94-8EC4-48C885C39E7D}"/>
    <dgm:cxn modelId="{3DA3DE37-88D0-4121-8DAC-359B1AEDC387}" type="presOf" srcId="{FDA04643-2A45-4803-A3B6-9E57929E3AE4}" destId="{931C85D4-EA55-4790-ACF1-4E846E193856}" srcOrd="0" destOrd="0" presId="urn:microsoft.com/office/officeart/2005/8/layout/hierarchy3"/>
    <dgm:cxn modelId="{C7C17A61-D951-4BCD-A3F3-3790A9BFC8C9}" type="presOf" srcId="{AFD130EC-B194-42DC-99E6-B7EC23ADBD3C}" destId="{35E0EFE0-1866-4F33-9858-7E686CD66240}" srcOrd="0" destOrd="0" presId="urn:microsoft.com/office/officeart/2005/8/layout/hierarchy3"/>
    <dgm:cxn modelId="{47FA7E62-BE10-40F5-A306-8733D605AB3E}" type="presOf" srcId="{B77F551E-B416-43E3-96AE-094A9CEBDB58}" destId="{B2F2964F-567D-4C71-BDDD-E7011E9C26DC}" srcOrd="1" destOrd="0" presId="urn:microsoft.com/office/officeart/2005/8/layout/hierarchy3"/>
    <dgm:cxn modelId="{0F26F663-DB4B-4561-877A-9E6ECAA718C1}" type="presOf" srcId="{D83D57AA-A30A-4553-A211-2325AF555E68}" destId="{BF312756-3444-49CD-ACDA-7CE4D51934BF}" srcOrd="0" destOrd="0" presId="urn:microsoft.com/office/officeart/2005/8/layout/hierarchy3"/>
    <dgm:cxn modelId="{5E94C664-7A43-43D2-A181-70D23C8A2631}" type="presOf" srcId="{A2DB5628-F285-419E-BFB1-0293EA3C8CE3}" destId="{15A08FB1-64DC-4F63-AB04-F70CA79DD75C}" srcOrd="0" destOrd="0" presId="urn:microsoft.com/office/officeart/2005/8/layout/hierarchy3"/>
    <dgm:cxn modelId="{7E089065-C278-4E73-9E28-C50C38714A9B}" type="presOf" srcId="{3A594509-729D-4AA5-899E-812E75D45383}" destId="{535A6B4E-AA68-488D-BBB3-976C5BE3B919}" srcOrd="0" destOrd="0" presId="urn:microsoft.com/office/officeart/2005/8/layout/hierarchy3"/>
    <dgm:cxn modelId="{D2443159-8556-4A4C-98B4-FFDF21EFA73D}" type="presOf" srcId="{B940C591-A8EF-4C09-A147-B00D76F86263}" destId="{ED641D5E-A28E-47B6-B963-588284BF7342}" srcOrd="0" destOrd="0" presId="urn:microsoft.com/office/officeart/2005/8/layout/hierarchy3"/>
    <dgm:cxn modelId="{DF7CD479-E8AA-44AC-91E7-AEDC4707EA45}" srcId="{64614A9B-7E4D-440B-B4B9-4C48D76F6C89}" destId="{A2DB5628-F285-419E-BFB1-0293EA3C8CE3}" srcOrd="1" destOrd="0" parTransId="{22437A24-8E4B-4BA2-9067-543111086834}" sibTransId="{7E9E713A-9BF0-4A3A-9EA1-6FB553C51E20}"/>
    <dgm:cxn modelId="{12C1DC84-EAD6-4A12-8533-5C28916D3A4F}" type="presOf" srcId="{B77F551E-B416-43E3-96AE-094A9CEBDB58}" destId="{B55B80A7-1CE5-485B-97F8-3959771F087B}" srcOrd="0" destOrd="0" presId="urn:microsoft.com/office/officeart/2005/8/layout/hierarchy3"/>
    <dgm:cxn modelId="{961F7693-A90B-4E3D-9229-67EA6A75AA8A}" type="presOf" srcId="{64614A9B-7E4D-440B-B4B9-4C48D76F6C89}" destId="{0EFD0B4F-54A3-4CD8-91DB-6CA7D7E86D87}" srcOrd="0" destOrd="0" presId="urn:microsoft.com/office/officeart/2005/8/layout/hierarchy3"/>
    <dgm:cxn modelId="{7C7E92A6-D7F6-4497-BBF8-4FC42DE2EFE1}" type="presOf" srcId="{8E1D4A3F-C364-466D-BB80-719801E4002A}" destId="{265DD763-D1FB-4C6A-84F6-8B055E8D9E38}" srcOrd="0" destOrd="0" presId="urn:microsoft.com/office/officeart/2005/8/layout/hierarchy3"/>
    <dgm:cxn modelId="{D9EA09CD-BA57-415A-833E-5BE90F14CC6F}" srcId="{A2DB5628-F285-419E-BFB1-0293EA3C8CE3}" destId="{3A594509-729D-4AA5-899E-812E75D45383}" srcOrd="0" destOrd="0" parTransId="{8E1D4A3F-C364-466D-BB80-719801E4002A}" sibTransId="{02A3CBFF-C3C1-410D-A03E-7F3FABCEB8A5}"/>
    <dgm:cxn modelId="{36626FCF-F354-465A-BA01-371F5C1AEBC5}" srcId="{B77F551E-B416-43E3-96AE-094A9CEBDB58}" destId="{AFD130EC-B194-42DC-99E6-B7EC23ADBD3C}" srcOrd="0" destOrd="0" parTransId="{FDA04643-2A45-4803-A3B6-9E57929E3AE4}" sibTransId="{E45369F3-10D9-4F68-AFC6-FEE2AE5C4637}"/>
    <dgm:cxn modelId="{BC81E7D5-F789-4F80-94D0-D16931225665}" srcId="{A2DB5628-F285-419E-BFB1-0293EA3C8CE3}" destId="{B940C591-A8EF-4C09-A147-B00D76F86263}" srcOrd="1" destOrd="0" parTransId="{D83D57AA-A30A-4553-A211-2325AF555E68}" sibTransId="{A8C1995F-5757-4B62-8510-3C287653B272}"/>
    <dgm:cxn modelId="{63272EE4-F1EE-4617-8514-88EED363C91C}" type="presOf" srcId="{A598EBE1-EE17-45B7-B0FE-6B41435D0D9B}" destId="{F8D7B228-A373-42A1-94DB-6B8011BFF9FA}" srcOrd="0" destOrd="0" presId="urn:microsoft.com/office/officeart/2005/8/layout/hierarchy3"/>
    <dgm:cxn modelId="{FF3F07FD-EEFA-497E-993C-22EA828ED080}" type="presParOf" srcId="{0EFD0B4F-54A3-4CD8-91DB-6CA7D7E86D87}" destId="{D56C4A8F-3022-41DC-B6F2-B223CA4600A5}" srcOrd="0" destOrd="0" presId="urn:microsoft.com/office/officeart/2005/8/layout/hierarchy3"/>
    <dgm:cxn modelId="{632EA631-A898-4181-BCC0-8E6C6F5D290D}" type="presParOf" srcId="{D56C4A8F-3022-41DC-B6F2-B223CA4600A5}" destId="{BE2FFF41-52ED-441E-A109-C65ABF42031F}" srcOrd="0" destOrd="0" presId="urn:microsoft.com/office/officeart/2005/8/layout/hierarchy3"/>
    <dgm:cxn modelId="{066CA1B2-B46D-452A-8F42-2A0D898403A3}" type="presParOf" srcId="{BE2FFF41-52ED-441E-A109-C65ABF42031F}" destId="{B55B80A7-1CE5-485B-97F8-3959771F087B}" srcOrd="0" destOrd="0" presId="urn:microsoft.com/office/officeart/2005/8/layout/hierarchy3"/>
    <dgm:cxn modelId="{EC1532B7-9A7E-4B80-B9E1-CB549BF434C8}" type="presParOf" srcId="{BE2FFF41-52ED-441E-A109-C65ABF42031F}" destId="{B2F2964F-567D-4C71-BDDD-E7011E9C26DC}" srcOrd="1" destOrd="0" presId="urn:microsoft.com/office/officeart/2005/8/layout/hierarchy3"/>
    <dgm:cxn modelId="{00B1E929-0864-4F2D-A80B-227792E19BF2}" type="presParOf" srcId="{D56C4A8F-3022-41DC-B6F2-B223CA4600A5}" destId="{0C19F143-2FB7-4286-A073-8BF707FF6F57}" srcOrd="1" destOrd="0" presId="urn:microsoft.com/office/officeart/2005/8/layout/hierarchy3"/>
    <dgm:cxn modelId="{434EFBC1-8C59-4AA8-917A-019E4A16D0A2}" type="presParOf" srcId="{0C19F143-2FB7-4286-A073-8BF707FF6F57}" destId="{931C85D4-EA55-4790-ACF1-4E846E193856}" srcOrd="0" destOrd="0" presId="urn:microsoft.com/office/officeart/2005/8/layout/hierarchy3"/>
    <dgm:cxn modelId="{8428DC71-03F6-4AAC-81DA-4B5976037766}" type="presParOf" srcId="{0C19F143-2FB7-4286-A073-8BF707FF6F57}" destId="{35E0EFE0-1866-4F33-9858-7E686CD66240}" srcOrd="1" destOrd="0" presId="urn:microsoft.com/office/officeart/2005/8/layout/hierarchy3"/>
    <dgm:cxn modelId="{EAF4D7D2-36CB-4043-9A91-1366B942EDCA}" type="presParOf" srcId="{0C19F143-2FB7-4286-A073-8BF707FF6F57}" destId="{F8D7B228-A373-42A1-94DB-6B8011BFF9FA}" srcOrd="2" destOrd="0" presId="urn:microsoft.com/office/officeart/2005/8/layout/hierarchy3"/>
    <dgm:cxn modelId="{560B6755-4C7B-4194-92C9-C3F48E377EB5}" type="presParOf" srcId="{0C19F143-2FB7-4286-A073-8BF707FF6F57}" destId="{1F68E200-3D2C-480F-AB8E-4F531CDEF604}" srcOrd="3" destOrd="0" presId="urn:microsoft.com/office/officeart/2005/8/layout/hierarchy3"/>
    <dgm:cxn modelId="{C0F25212-292C-4D64-9038-A24EBE466100}" type="presParOf" srcId="{0EFD0B4F-54A3-4CD8-91DB-6CA7D7E86D87}" destId="{B525A168-1BA5-4361-9CB1-45F15078598A}" srcOrd="1" destOrd="0" presId="urn:microsoft.com/office/officeart/2005/8/layout/hierarchy3"/>
    <dgm:cxn modelId="{DE751705-9870-47D8-9697-C818665958D9}" type="presParOf" srcId="{B525A168-1BA5-4361-9CB1-45F15078598A}" destId="{339344A1-FF29-4FB7-8B94-73AB5FAA9189}" srcOrd="0" destOrd="0" presId="urn:microsoft.com/office/officeart/2005/8/layout/hierarchy3"/>
    <dgm:cxn modelId="{7D63A5A8-FAAB-4609-8A10-9AD66ADD734A}" type="presParOf" srcId="{339344A1-FF29-4FB7-8B94-73AB5FAA9189}" destId="{15A08FB1-64DC-4F63-AB04-F70CA79DD75C}" srcOrd="0" destOrd="0" presId="urn:microsoft.com/office/officeart/2005/8/layout/hierarchy3"/>
    <dgm:cxn modelId="{7E0409DA-28A9-43D8-AFC7-4C5B37856918}" type="presParOf" srcId="{339344A1-FF29-4FB7-8B94-73AB5FAA9189}" destId="{0EE9BDDB-CE2A-4B5E-94C8-C1345B71DF4A}" srcOrd="1" destOrd="0" presId="urn:microsoft.com/office/officeart/2005/8/layout/hierarchy3"/>
    <dgm:cxn modelId="{BCC9CB77-6DDE-4C30-8A54-D24E0179AFCA}" type="presParOf" srcId="{B525A168-1BA5-4361-9CB1-45F15078598A}" destId="{D536C120-C10E-482C-AB0C-0FC2E9C0B975}" srcOrd="1" destOrd="0" presId="urn:microsoft.com/office/officeart/2005/8/layout/hierarchy3"/>
    <dgm:cxn modelId="{4C306E12-0F28-4639-AED1-B383F6AACAAF}" type="presParOf" srcId="{D536C120-C10E-482C-AB0C-0FC2E9C0B975}" destId="{265DD763-D1FB-4C6A-84F6-8B055E8D9E38}" srcOrd="0" destOrd="0" presId="urn:microsoft.com/office/officeart/2005/8/layout/hierarchy3"/>
    <dgm:cxn modelId="{907CDB0B-C697-4444-B92A-79B9D97238AD}" type="presParOf" srcId="{D536C120-C10E-482C-AB0C-0FC2E9C0B975}" destId="{535A6B4E-AA68-488D-BBB3-976C5BE3B919}" srcOrd="1" destOrd="0" presId="urn:microsoft.com/office/officeart/2005/8/layout/hierarchy3"/>
    <dgm:cxn modelId="{0875B853-A475-4F3C-8D58-1C0017B55628}" type="presParOf" srcId="{D536C120-C10E-482C-AB0C-0FC2E9C0B975}" destId="{BF312756-3444-49CD-ACDA-7CE4D51934BF}" srcOrd="2" destOrd="0" presId="urn:microsoft.com/office/officeart/2005/8/layout/hierarchy3"/>
    <dgm:cxn modelId="{7DB0151F-74D4-4F1E-83FE-93A9FD35B01D}" type="presParOf" srcId="{D536C120-C10E-482C-AB0C-0FC2E9C0B975}" destId="{ED641D5E-A28E-47B6-B963-588284BF7342}" srcOrd="3" destOrd="0" presId="urn:microsoft.com/office/officeart/2005/8/layout/hierarchy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5AF5A2-B002-4B9C-8490-D53901E7EC0E}"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F2A9F2C4-3952-40ED-8912-D322FD703AAD}">
      <dgm:prSet phldrT="[文本]" custT="1"/>
      <dgm:spPr/>
      <dgm:t>
        <a:bodyPr/>
        <a:lstStyle/>
        <a:p>
          <a:pPr>
            <a:lnSpc>
              <a:spcPct val="100000"/>
            </a:lnSpc>
            <a:spcAft>
              <a:spcPts val="0"/>
            </a:spcAft>
          </a:pPr>
          <a:r>
            <a:rPr lang="zh-CN" altLang="en-US" sz="2400" b="1" dirty="0">
              <a:solidFill>
                <a:schemeClr val="tx1"/>
              </a:solidFill>
              <a:latin typeface="黑体" panose="02010609060101010101" pitchFamily="49" charset="-122"/>
              <a:ea typeface="黑体" panose="02010609060101010101" pitchFamily="49" charset="-122"/>
            </a:rPr>
            <a:t>五脏</a:t>
          </a:r>
          <a:endParaRPr lang="en-US" altLang="zh-CN" sz="2400" b="1" dirty="0">
            <a:solidFill>
              <a:schemeClr val="tx1"/>
            </a:solidFill>
            <a:latin typeface="黑体" panose="02010609060101010101" pitchFamily="49" charset="-122"/>
            <a:ea typeface="黑体" panose="02010609060101010101" pitchFamily="49" charset="-122"/>
          </a:endParaRPr>
        </a:p>
        <a:p>
          <a:pPr>
            <a:lnSpc>
              <a:spcPct val="100000"/>
            </a:lnSpc>
            <a:spcAft>
              <a:spcPts val="0"/>
            </a:spcAft>
          </a:pPr>
          <a:r>
            <a:rPr lang="zh-CN" altLang="en-US" sz="2400" b="1" dirty="0">
              <a:solidFill>
                <a:srgbClr val="C00000"/>
              </a:solidFill>
              <a:latin typeface="黑体" panose="02010609060101010101" pitchFamily="49" charset="-122"/>
              <a:ea typeface="黑体" panose="02010609060101010101" pitchFamily="49" charset="-122"/>
            </a:rPr>
            <a:t>阴</a:t>
          </a:r>
        </a:p>
      </dgm:t>
    </dgm:pt>
    <dgm:pt modelId="{A4BA85C0-0D44-4EA3-96BB-36A36B1DCA91}" cxnId="{C7DE15DF-B020-4FBE-A6B7-A7927D4C35FA}" type="parTrans">
      <dgm:prSet/>
      <dgm:spPr/>
      <dgm:t>
        <a:bodyPr/>
        <a:lstStyle/>
        <a:p>
          <a:endParaRPr lang="zh-CN" altLang="en-US"/>
        </a:p>
      </dgm:t>
    </dgm:pt>
    <dgm:pt modelId="{ED733303-9885-4B53-A607-F4ED655D117E}" cxnId="{C7DE15DF-B020-4FBE-A6B7-A7927D4C35FA}" type="sibTrans">
      <dgm:prSet/>
      <dgm:spPr/>
      <dgm:t>
        <a:bodyPr/>
        <a:lstStyle/>
        <a:p>
          <a:endParaRPr lang="zh-CN" altLang="en-US"/>
        </a:p>
      </dgm:t>
    </dgm:pt>
    <dgm:pt modelId="{7B546E2C-B2B0-4C0E-AE7B-056D1CFCCACA}">
      <dgm:prSet phldrT="[文本]" custT="1"/>
      <dgm:spPr/>
      <dgm:t>
        <a:bodyPr/>
        <a:lstStyle/>
        <a:p>
          <a:r>
            <a:rPr lang="zh-CN" altLang="en-US" sz="2400" b="1" dirty="0">
              <a:solidFill>
                <a:schemeClr val="tx1"/>
              </a:solidFill>
              <a:latin typeface="+mj-ea"/>
              <a:ea typeface="+mj-ea"/>
            </a:rPr>
            <a:t>心肺</a:t>
          </a:r>
          <a:r>
            <a:rPr lang="en-US" altLang="zh-CN" sz="2400" b="1" dirty="0">
              <a:solidFill>
                <a:schemeClr val="tx1"/>
              </a:solidFill>
              <a:latin typeface="+mj-ea"/>
              <a:ea typeface="+mj-ea"/>
            </a:rPr>
            <a:t>——</a:t>
          </a:r>
          <a:r>
            <a:rPr lang="zh-CN" altLang="en-US" sz="2400" b="1" dirty="0">
              <a:solidFill>
                <a:srgbClr val="C00000"/>
              </a:solidFill>
              <a:latin typeface="+mj-ea"/>
              <a:ea typeface="+mj-ea"/>
            </a:rPr>
            <a:t>阳</a:t>
          </a:r>
          <a:endParaRPr lang="zh-CN" altLang="en-US" sz="2400" b="1" dirty="0">
            <a:solidFill>
              <a:srgbClr val="C00000"/>
            </a:solidFill>
          </a:endParaRPr>
        </a:p>
      </dgm:t>
    </dgm:pt>
    <dgm:pt modelId="{D30775FA-C06E-4814-B08A-1DEDED7DC7FF}" cxnId="{1B16BFCE-1CF3-4059-B7AA-A2CD86E101FE}" type="parTrans">
      <dgm:prSet/>
      <dgm:spPr/>
      <dgm:t>
        <a:bodyPr/>
        <a:lstStyle/>
        <a:p>
          <a:endParaRPr lang="zh-CN" altLang="en-US"/>
        </a:p>
      </dgm:t>
    </dgm:pt>
    <dgm:pt modelId="{85563B7A-BC82-4090-8738-AD3B829A3D98}" cxnId="{1B16BFCE-1CF3-4059-B7AA-A2CD86E101FE}" type="sibTrans">
      <dgm:prSet/>
      <dgm:spPr/>
      <dgm:t>
        <a:bodyPr/>
        <a:lstStyle/>
        <a:p>
          <a:endParaRPr lang="zh-CN" altLang="en-US"/>
        </a:p>
      </dgm:t>
    </dgm:pt>
    <dgm:pt modelId="{07DE034E-C76F-4199-9393-1EF880409CC3}">
      <dgm:prSet phldrT="[文本]" custT="1"/>
      <dgm:spPr/>
      <dgm:t>
        <a:bodyPr/>
        <a:lstStyle/>
        <a:p>
          <a:r>
            <a:rPr lang="zh-CN" altLang="zh-CN" sz="2000" b="1" dirty="0">
              <a:solidFill>
                <a:schemeClr val="tx1"/>
              </a:solidFill>
              <a:latin typeface="+mj-ea"/>
              <a:ea typeface="+mj-ea"/>
            </a:rPr>
            <a:t>心</a:t>
          </a:r>
          <a:r>
            <a:rPr lang="en-US" altLang="zh-CN" sz="2000" b="1" dirty="0">
              <a:solidFill>
                <a:schemeClr val="tx1"/>
              </a:solidFill>
              <a:latin typeface="+mj-ea"/>
              <a:ea typeface="+mj-ea"/>
            </a:rPr>
            <a:t>——</a:t>
          </a:r>
          <a:r>
            <a:rPr lang="zh-CN" altLang="zh-CN" sz="2000" b="1" dirty="0">
              <a:solidFill>
                <a:srgbClr val="C00000"/>
              </a:solidFill>
              <a:latin typeface="+mj-ea"/>
              <a:ea typeface="+mj-ea"/>
            </a:rPr>
            <a:t>阳中之阳</a:t>
          </a:r>
          <a:endParaRPr lang="zh-CN" altLang="en-US" sz="2000" b="1" dirty="0">
            <a:solidFill>
              <a:srgbClr val="C00000"/>
            </a:solidFill>
          </a:endParaRPr>
        </a:p>
      </dgm:t>
    </dgm:pt>
    <dgm:pt modelId="{CCBD6470-85CD-4954-9D9E-318A91C602E3}" cxnId="{C27A08F9-A6B1-4950-8672-A80BE329341E}" type="parTrans">
      <dgm:prSet/>
      <dgm:spPr/>
      <dgm:t>
        <a:bodyPr/>
        <a:lstStyle/>
        <a:p>
          <a:endParaRPr lang="zh-CN" altLang="en-US"/>
        </a:p>
      </dgm:t>
    </dgm:pt>
    <dgm:pt modelId="{B501AE9C-630B-4B1E-AF99-84FE00B63620}" cxnId="{C27A08F9-A6B1-4950-8672-A80BE329341E}" type="sibTrans">
      <dgm:prSet/>
      <dgm:spPr/>
      <dgm:t>
        <a:bodyPr/>
        <a:lstStyle/>
        <a:p>
          <a:endParaRPr lang="zh-CN" altLang="en-US"/>
        </a:p>
      </dgm:t>
    </dgm:pt>
    <dgm:pt modelId="{1370F36E-28A0-48E3-A856-B6BD52723323}">
      <dgm:prSet phldrT="[文本]" custT="1"/>
      <dgm:spPr/>
      <dgm:t>
        <a:bodyPr/>
        <a:lstStyle/>
        <a:p>
          <a:r>
            <a:rPr lang="zh-CN" altLang="zh-CN" sz="2000" b="1" dirty="0">
              <a:solidFill>
                <a:schemeClr val="tx1"/>
              </a:solidFill>
              <a:latin typeface="+mj-ea"/>
              <a:ea typeface="+mj-ea"/>
            </a:rPr>
            <a:t>肺</a:t>
          </a:r>
          <a:r>
            <a:rPr lang="en-US" altLang="zh-CN" sz="2000" b="1" dirty="0">
              <a:solidFill>
                <a:schemeClr val="tx1"/>
              </a:solidFill>
              <a:latin typeface="+mj-ea"/>
              <a:ea typeface="+mj-ea"/>
            </a:rPr>
            <a:t>——</a:t>
          </a:r>
          <a:r>
            <a:rPr lang="zh-CN" altLang="zh-CN" sz="2000" b="1" dirty="0">
              <a:solidFill>
                <a:srgbClr val="C00000"/>
              </a:solidFill>
              <a:latin typeface="+mj-ea"/>
              <a:ea typeface="+mj-ea"/>
            </a:rPr>
            <a:t>阳中之阴</a:t>
          </a:r>
          <a:endParaRPr lang="zh-CN" altLang="en-US" sz="2000" b="1" dirty="0">
            <a:solidFill>
              <a:srgbClr val="C00000"/>
            </a:solidFill>
          </a:endParaRPr>
        </a:p>
      </dgm:t>
    </dgm:pt>
    <dgm:pt modelId="{96CBA3E5-8F84-421C-8261-B50C3756430F}" cxnId="{F466663B-0408-4D4A-BF39-C481BFF2CAEE}" type="parTrans">
      <dgm:prSet/>
      <dgm:spPr/>
      <dgm:t>
        <a:bodyPr/>
        <a:lstStyle/>
        <a:p>
          <a:endParaRPr lang="zh-CN" altLang="en-US"/>
        </a:p>
      </dgm:t>
    </dgm:pt>
    <dgm:pt modelId="{15829E5A-414A-48E6-9A90-C01E64EE99A5}" cxnId="{F466663B-0408-4D4A-BF39-C481BFF2CAEE}" type="sibTrans">
      <dgm:prSet/>
      <dgm:spPr/>
      <dgm:t>
        <a:bodyPr/>
        <a:lstStyle/>
        <a:p>
          <a:endParaRPr lang="zh-CN" altLang="en-US"/>
        </a:p>
      </dgm:t>
    </dgm:pt>
    <dgm:pt modelId="{74A4A57C-F892-43A9-B51E-BAE95B8074BD}">
      <dgm:prSet phldrT="[文本]" custT="1"/>
      <dgm:spPr/>
      <dgm:t>
        <a:bodyPr/>
        <a:lstStyle/>
        <a:p>
          <a:r>
            <a:rPr lang="zh-CN" altLang="en-US" sz="2400" b="1" dirty="0">
              <a:solidFill>
                <a:schemeClr val="tx1"/>
              </a:solidFill>
              <a:latin typeface="+mj-ea"/>
              <a:ea typeface="+mj-ea"/>
            </a:rPr>
            <a:t>肝脾肾</a:t>
          </a:r>
          <a:r>
            <a:rPr lang="en-US" altLang="zh-CN" sz="2400" b="1" dirty="0">
              <a:solidFill>
                <a:schemeClr val="tx1"/>
              </a:solidFill>
              <a:latin typeface="+mj-ea"/>
              <a:ea typeface="+mj-ea"/>
            </a:rPr>
            <a:t>——</a:t>
          </a:r>
          <a:r>
            <a:rPr lang="zh-CN" altLang="en-US" sz="2400" b="1" dirty="0">
              <a:solidFill>
                <a:srgbClr val="0000FF"/>
              </a:solidFill>
              <a:latin typeface="+mj-ea"/>
              <a:ea typeface="+mj-ea"/>
            </a:rPr>
            <a:t>阴</a:t>
          </a:r>
          <a:endParaRPr lang="zh-CN" altLang="en-US" sz="2400" b="1" dirty="0">
            <a:solidFill>
              <a:srgbClr val="0000FF"/>
            </a:solidFill>
          </a:endParaRPr>
        </a:p>
      </dgm:t>
    </dgm:pt>
    <dgm:pt modelId="{BA18E6A7-1FCA-4E36-8858-221AF5B4D71B}" cxnId="{F074C3E1-2BF0-46E5-8D2A-826928F4C1E5}" type="parTrans">
      <dgm:prSet/>
      <dgm:spPr/>
      <dgm:t>
        <a:bodyPr/>
        <a:lstStyle/>
        <a:p>
          <a:endParaRPr lang="zh-CN" altLang="en-US"/>
        </a:p>
      </dgm:t>
    </dgm:pt>
    <dgm:pt modelId="{E3B673E3-3FC8-4424-B2FB-88DE723CBEDE}" cxnId="{F074C3E1-2BF0-46E5-8D2A-826928F4C1E5}" type="sibTrans">
      <dgm:prSet/>
      <dgm:spPr/>
      <dgm:t>
        <a:bodyPr/>
        <a:lstStyle/>
        <a:p>
          <a:endParaRPr lang="zh-CN" altLang="en-US"/>
        </a:p>
      </dgm:t>
    </dgm:pt>
    <dgm:pt modelId="{78914B1C-ECE1-4F44-BEA4-813C2FB03E0F}">
      <dgm:prSet phldrT="[文本]" custT="1"/>
      <dgm:spPr/>
      <dgm:t>
        <a:bodyPr/>
        <a:lstStyle/>
        <a:p>
          <a:r>
            <a:rPr lang="zh-CN" altLang="zh-CN" sz="2000" b="1" dirty="0">
              <a:solidFill>
                <a:schemeClr val="tx1"/>
              </a:solidFill>
              <a:latin typeface="+mj-ea"/>
              <a:ea typeface="+mj-ea"/>
            </a:rPr>
            <a:t>肝</a:t>
          </a:r>
          <a:r>
            <a:rPr lang="en-US" altLang="zh-CN" sz="2000" b="1" dirty="0">
              <a:solidFill>
                <a:schemeClr val="tx1"/>
              </a:solidFill>
              <a:latin typeface="+mj-ea"/>
              <a:ea typeface="+mj-ea"/>
            </a:rPr>
            <a:t>——</a:t>
          </a:r>
          <a:r>
            <a:rPr lang="zh-CN" altLang="zh-CN" sz="2000" b="1" dirty="0">
              <a:solidFill>
                <a:srgbClr val="0000FF"/>
              </a:solidFill>
              <a:latin typeface="+mj-ea"/>
              <a:ea typeface="+mj-ea"/>
            </a:rPr>
            <a:t>阴中</a:t>
          </a:r>
          <a:r>
            <a:rPr lang="zh-CN" altLang="zh-CN" sz="2000" b="1" dirty="0">
              <a:solidFill>
                <a:srgbClr val="C00000"/>
              </a:solidFill>
              <a:latin typeface="+mj-ea"/>
              <a:ea typeface="+mj-ea"/>
            </a:rPr>
            <a:t>之阳</a:t>
          </a:r>
          <a:endParaRPr lang="zh-CN" altLang="en-US" sz="2000" b="1" dirty="0">
            <a:solidFill>
              <a:srgbClr val="C00000"/>
            </a:solidFill>
          </a:endParaRPr>
        </a:p>
      </dgm:t>
    </dgm:pt>
    <dgm:pt modelId="{3EBB1412-60E2-4CAC-BFC6-8EF532872B93}" cxnId="{8CD13F5F-D2BA-4AC1-B7E7-3E9D461DD2F3}" type="parTrans">
      <dgm:prSet/>
      <dgm:spPr/>
      <dgm:t>
        <a:bodyPr/>
        <a:lstStyle/>
        <a:p>
          <a:endParaRPr lang="zh-CN" altLang="en-US"/>
        </a:p>
      </dgm:t>
    </dgm:pt>
    <dgm:pt modelId="{E677423E-56FC-4601-8F05-48D2403D8173}" cxnId="{8CD13F5F-D2BA-4AC1-B7E7-3E9D461DD2F3}" type="sibTrans">
      <dgm:prSet/>
      <dgm:spPr/>
      <dgm:t>
        <a:bodyPr/>
        <a:lstStyle/>
        <a:p>
          <a:endParaRPr lang="zh-CN" altLang="en-US"/>
        </a:p>
      </dgm:t>
    </dgm:pt>
    <dgm:pt modelId="{C2D793C9-A97E-4DA1-A17B-3C4FFF7C761E}">
      <dgm:prSet custT="1"/>
      <dgm:spPr/>
      <dgm:t>
        <a:bodyPr/>
        <a:lstStyle/>
        <a:p>
          <a:r>
            <a:rPr lang="zh-CN" altLang="zh-CN" sz="2000" b="1" dirty="0">
              <a:solidFill>
                <a:schemeClr val="tx1"/>
              </a:solidFill>
              <a:latin typeface="+mj-ea"/>
              <a:ea typeface="+mj-ea"/>
            </a:rPr>
            <a:t>脾</a:t>
          </a:r>
          <a:r>
            <a:rPr lang="en-US" altLang="zh-CN" sz="2000" b="1" dirty="0">
              <a:solidFill>
                <a:schemeClr val="tx1"/>
              </a:solidFill>
              <a:latin typeface="+mj-ea"/>
              <a:ea typeface="+mj-ea"/>
            </a:rPr>
            <a:t>——</a:t>
          </a:r>
          <a:r>
            <a:rPr lang="zh-CN" altLang="zh-CN" sz="2000" b="1" dirty="0">
              <a:solidFill>
                <a:srgbClr val="0000FF"/>
              </a:solidFill>
              <a:latin typeface="+mj-ea"/>
              <a:ea typeface="+mj-ea"/>
            </a:rPr>
            <a:t>阴中之至阴</a:t>
          </a:r>
          <a:endParaRPr lang="zh-CN" altLang="en-US" sz="2000" b="1" dirty="0">
            <a:solidFill>
              <a:srgbClr val="0000FF"/>
            </a:solidFill>
          </a:endParaRPr>
        </a:p>
      </dgm:t>
    </dgm:pt>
    <dgm:pt modelId="{E924934A-33A4-4BA6-A0C5-1E5F93C886DF}" cxnId="{88516DF5-914C-4730-8FFB-5477FD9811F5}" type="parTrans">
      <dgm:prSet/>
      <dgm:spPr/>
      <dgm:t>
        <a:bodyPr/>
        <a:lstStyle/>
        <a:p>
          <a:endParaRPr lang="zh-CN" altLang="en-US"/>
        </a:p>
      </dgm:t>
    </dgm:pt>
    <dgm:pt modelId="{035DE85F-5EA9-4CAA-AA26-510BAACC62EA}" cxnId="{88516DF5-914C-4730-8FFB-5477FD9811F5}" type="sibTrans">
      <dgm:prSet/>
      <dgm:spPr/>
      <dgm:t>
        <a:bodyPr/>
        <a:lstStyle/>
        <a:p>
          <a:endParaRPr lang="zh-CN" altLang="en-US"/>
        </a:p>
      </dgm:t>
    </dgm:pt>
    <dgm:pt modelId="{689837F1-9100-499B-886A-116D8E7A4CB8}">
      <dgm:prSet custT="1"/>
      <dgm:spPr/>
      <dgm:t>
        <a:bodyPr/>
        <a:lstStyle/>
        <a:p>
          <a:r>
            <a:rPr lang="zh-CN" altLang="zh-CN" sz="2000" b="1" dirty="0">
              <a:solidFill>
                <a:schemeClr val="tx1"/>
              </a:solidFill>
              <a:latin typeface="+mj-ea"/>
              <a:ea typeface="+mj-ea"/>
            </a:rPr>
            <a:t>肾</a:t>
          </a:r>
          <a:r>
            <a:rPr lang="en-US" altLang="zh-CN" sz="2000" b="1" dirty="0">
              <a:solidFill>
                <a:schemeClr val="tx1"/>
              </a:solidFill>
              <a:latin typeface="+mj-ea"/>
              <a:ea typeface="+mj-ea"/>
            </a:rPr>
            <a:t>——</a:t>
          </a:r>
          <a:r>
            <a:rPr lang="zh-CN" altLang="zh-CN" sz="2000" b="1" dirty="0">
              <a:solidFill>
                <a:srgbClr val="0000FF"/>
              </a:solidFill>
              <a:latin typeface="+mj-ea"/>
              <a:ea typeface="+mj-ea"/>
            </a:rPr>
            <a:t>阴中之阴</a:t>
          </a:r>
          <a:endParaRPr lang="zh-CN" altLang="en-US" sz="2000" b="1" dirty="0">
            <a:solidFill>
              <a:srgbClr val="0000FF"/>
            </a:solidFill>
          </a:endParaRPr>
        </a:p>
      </dgm:t>
    </dgm:pt>
    <dgm:pt modelId="{7E41EB2E-79B5-47D8-BE53-3C4AA9CBB5C6}" cxnId="{E8DF33E5-E87A-492C-BEAC-1CF884C14BE5}" type="parTrans">
      <dgm:prSet/>
      <dgm:spPr/>
      <dgm:t>
        <a:bodyPr/>
        <a:lstStyle/>
        <a:p>
          <a:endParaRPr lang="zh-CN" altLang="en-US"/>
        </a:p>
      </dgm:t>
    </dgm:pt>
    <dgm:pt modelId="{A6B0D445-E378-4730-96A6-B899927F7ABE}" cxnId="{E8DF33E5-E87A-492C-BEAC-1CF884C14BE5}" type="sibTrans">
      <dgm:prSet/>
      <dgm:spPr/>
      <dgm:t>
        <a:bodyPr/>
        <a:lstStyle/>
        <a:p>
          <a:endParaRPr lang="zh-CN" altLang="en-US"/>
        </a:p>
      </dgm:t>
    </dgm:pt>
    <dgm:pt modelId="{8BBF8627-0CA9-4CFC-AD49-74A5CB918EC0}" type="pres">
      <dgm:prSet presAssocID="{085AF5A2-B002-4B9C-8490-D53901E7EC0E}" presName="diagram" presStyleCnt="0">
        <dgm:presLayoutVars>
          <dgm:chPref val="1"/>
          <dgm:dir/>
          <dgm:animOne val="branch"/>
          <dgm:animLvl val="lvl"/>
          <dgm:resizeHandles val="exact"/>
        </dgm:presLayoutVars>
      </dgm:prSet>
      <dgm:spPr/>
    </dgm:pt>
    <dgm:pt modelId="{800706BD-FCA4-418E-8BB3-C3457BC9EC41}" type="pres">
      <dgm:prSet presAssocID="{F2A9F2C4-3952-40ED-8912-D322FD703AAD}" presName="root1" presStyleCnt="0"/>
      <dgm:spPr/>
    </dgm:pt>
    <dgm:pt modelId="{5C008017-57B9-4C7C-8B8C-A4BC0285291B}" type="pres">
      <dgm:prSet presAssocID="{F2A9F2C4-3952-40ED-8912-D322FD703AAD}" presName="LevelOneTextNode" presStyleLbl="node0" presStyleIdx="0" presStyleCnt="1" custScaleX="73835" custScaleY="150674">
        <dgm:presLayoutVars>
          <dgm:chPref val="3"/>
        </dgm:presLayoutVars>
      </dgm:prSet>
      <dgm:spPr/>
    </dgm:pt>
    <dgm:pt modelId="{E4AE4BC2-6F30-4E98-AF80-BA642CC84E6C}" type="pres">
      <dgm:prSet presAssocID="{F2A9F2C4-3952-40ED-8912-D322FD703AAD}" presName="level2hierChild" presStyleCnt="0"/>
      <dgm:spPr/>
    </dgm:pt>
    <dgm:pt modelId="{14BFA281-4B63-40DF-8BDF-1AD632475F16}" type="pres">
      <dgm:prSet presAssocID="{D30775FA-C06E-4814-B08A-1DEDED7DC7FF}" presName="conn2-1" presStyleLbl="parChTrans1D2" presStyleIdx="0" presStyleCnt="2"/>
      <dgm:spPr/>
    </dgm:pt>
    <dgm:pt modelId="{98531D0B-38B6-4CC1-B36D-CBB117492B9B}" type="pres">
      <dgm:prSet presAssocID="{D30775FA-C06E-4814-B08A-1DEDED7DC7FF}" presName="connTx" presStyleLbl="parChTrans1D2" presStyleIdx="0" presStyleCnt="2"/>
      <dgm:spPr/>
    </dgm:pt>
    <dgm:pt modelId="{892719D2-48BB-41A5-B78E-9C3469834C81}" type="pres">
      <dgm:prSet presAssocID="{7B546E2C-B2B0-4C0E-AE7B-056D1CFCCACA}" presName="root2" presStyleCnt="0"/>
      <dgm:spPr/>
    </dgm:pt>
    <dgm:pt modelId="{26F61C75-FE87-4934-9F55-60CA8D7D2149}" type="pres">
      <dgm:prSet presAssocID="{7B546E2C-B2B0-4C0E-AE7B-056D1CFCCACA}" presName="LevelTwoTextNode" presStyleLbl="node2" presStyleIdx="0" presStyleCnt="2" custScaleX="187625">
        <dgm:presLayoutVars>
          <dgm:chPref val="3"/>
        </dgm:presLayoutVars>
      </dgm:prSet>
      <dgm:spPr/>
    </dgm:pt>
    <dgm:pt modelId="{C47C20AC-7C62-492D-A215-062F66B46E37}" type="pres">
      <dgm:prSet presAssocID="{7B546E2C-B2B0-4C0E-AE7B-056D1CFCCACA}" presName="level3hierChild" presStyleCnt="0"/>
      <dgm:spPr/>
    </dgm:pt>
    <dgm:pt modelId="{D91F76F6-C698-4AE4-A410-39F740CA4A0D}" type="pres">
      <dgm:prSet presAssocID="{CCBD6470-85CD-4954-9D9E-318A91C602E3}" presName="conn2-1" presStyleLbl="parChTrans1D3" presStyleIdx="0" presStyleCnt="5"/>
      <dgm:spPr/>
    </dgm:pt>
    <dgm:pt modelId="{797F458A-691C-4429-9D7C-30D7A4ABCF5C}" type="pres">
      <dgm:prSet presAssocID="{CCBD6470-85CD-4954-9D9E-318A91C602E3}" presName="connTx" presStyleLbl="parChTrans1D3" presStyleIdx="0" presStyleCnt="5"/>
      <dgm:spPr/>
    </dgm:pt>
    <dgm:pt modelId="{8E639E53-E267-49F8-ACC3-3429C495B8A3}" type="pres">
      <dgm:prSet presAssocID="{07DE034E-C76F-4199-9393-1EF880409CC3}" presName="root2" presStyleCnt="0"/>
      <dgm:spPr/>
    </dgm:pt>
    <dgm:pt modelId="{8F0D759F-C851-4428-8A2E-2B80B2FFD84D}" type="pres">
      <dgm:prSet presAssocID="{07DE034E-C76F-4199-9393-1EF880409CC3}" presName="LevelTwoTextNode" presStyleLbl="node3" presStyleIdx="0" presStyleCnt="5" custScaleX="192375">
        <dgm:presLayoutVars>
          <dgm:chPref val="3"/>
        </dgm:presLayoutVars>
      </dgm:prSet>
      <dgm:spPr/>
    </dgm:pt>
    <dgm:pt modelId="{E32222BC-F3B5-4D52-8752-6F78C69ED0E9}" type="pres">
      <dgm:prSet presAssocID="{07DE034E-C76F-4199-9393-1EF880409CC3}" presName="level3hierChild" presStyleCnt="0"/>
      <dgm:spPr/>
    </dgm:pt>
    <dgm:pt modelId="{12C8F7E6-1F3E-43A0-9EA9-7B084DA8193F}" type="pres">
      <dgm:prSet presAssocID="{96CBA3E5-8F84-421C-8261-B50C3756430F}" presName="conn2-1" presStyleLbl="parChTrans1D3" presStyleIdx="1" presStyleCnt="5"/>
      <dgm:spPr/>
    </dgm:pt>
    <dgm:pt modelId="{29F9E8F9-F364-46BD-AD94-95780A1CEA31}" type="pres">
      <dgm:prSet presAssocID="{96CBA3E5-8F84-421C-8261-B50C3756430F}" presName="connTx" presStyleLbl="parChTrans1D3" presStyleIdx="1" presStyleCnt="5"/>
      <dgm:spPr/>
    </dgm:pt>
    <dgm:pt modelId="{9818EDBB-4B19-40F3-B0C0-3D18FBF35F44}" type="pres">
      <dgm:prSet presAssocID="{1370F36E-28A0-48E3-A856-B6BD52723323}" presName="root2" presStyleCnt="0"/>
      <dgm:spPr/>
    </dgm:pt>
    <dgm:pt modelId="{FAD6B167-5B69-4BC7-8923-2A075115C180}" type="pres">
      <dgm:prSet presAssocID="{1370F36E-28A0-48E3-A856-B6BD52723323}" presName="LevelTwoTextNode" presStyleLbl="node3" presStyleIdx="1" presStyleCnt="5" custScaleX="196895" custLinFactNeighborX="745" custLinFactNeighborY="2979">
        <dgm:presLayoutVars>
          <dgm:chPref val="3"/>
        </dgm:presLayoutVars>
      </dgm:prSet>
      <dgm:spPr/>
    </dgm:pt>
    <dgm:pt modelId="{C7DC4516-1372-40A9-880D-AE8EF215E582}" type="pres">
      <dgm:prSet presAssocID="{1370F36E-28A0-48E3-A856-B6BD52723323}" presName="level3hierChild" presStyleCnt="0"/>
      <dgm:spPr/>
    </dgm:pt>
    <dgm:pt modelId="{6D29555B-FC37-462E-B310-B80516EF2C65}" type="pres">
      <dgm:prSet presAssocID="{BA18E6A7-1FCA-4E36-8858-221AF5B4D71B}" presName="conn2-1" presStyleLbl="parChTrans1D2" presStyleIdx="1" presStyleCnt="2"/>
      <dgm:spPr/>
    </dgm:pt>
    <dgm:pt modelId="{6BD9FEF1-B9A9-4415-A9ED-A56EE38ECB65}" type="pres">
      <dgm:prSet presAssocID="{BA18E6A7-1FCA-4E36-8858-221AF5B4D71B}" presName="connTx" presStyleLbl="parChTrans1D2" presStyleIdx="1" presStyleCnt="2"/>
      <dgm:spPr/>
    </dgm:pt>
    <dgm:pt modelId="{884740FF-79BC-41F0-B7DF-82749DAABE2C}" type="pres">
      <dgm:prSet presAssocID="{74A4A57C-F892-43A9-B51E-BAE95B8074BD}" presName="root2" presStyleCnt="0"/>
      <dgm:spPr/>
    </dgm:pt>
    <dgm:pt modelId="{688E36DA-A69C-4216-961B-81B2A4B05382}" type="pres">
      <dgm:prSet presAssocID="{74A4A57C-F892-43A9-B51E-BAE95B8074BD}" presName="LevelTwoTextNode" presStyleLbl="node2" presStyleIdx="1" presStyleCnt="2" custScaleX="199516" custLinFactNeighborX="745" custLinFactNeighborY="1489">
        <dgm:presLayoutVars>
          <dgm:chPref val="3"/>
        </dgm:presLayoutVars>
      </dgm:prSet>
      <dgm:spPr/>
    </dgm:pt>
    <dgm:pt modelId="{8C8DD153-63F4-486D-954B-CAFD7B715067}" type="pres">
      <dgm:prSet presAssocID="{74A4A57C-F892-43A9-B51E-BAE95B8074BD}" presName="level3hierChild" presStyleCnt="0"/>
      <dgm:spPr/>
    </dgm:pt>
    <dgm:pt modelId="{A52A057E-F892-43A9-8363-2CA5E2DD7E40}" type="pres">
      <dgm:prSet presAssocID="{3EBB1412-60E2-4CAC-BFC6-8EF532872B93}" presName="conn2-1" presStyleLbl="parChTrans1D3" presStyleIdx="2" presStyleCnt="5"/>
      <dgm:spPr/>
    </dgm:pt>
    <dgm:pt modelId="{C152A6B3-41BA-43DD-ACFD-260824C04443}" type="pres">
      <dgm:prSet presAssocID="{3EBB1412-60E2-4CAC-BFC6-8EF532872B93}" presName="connTx" presStyleLbl="parChTrans1D3" presStyleIdx="2" presStyleCnt="5"/>
      <dgm:spPr/>
    </dgm:pt>
    <dgm:pt modelId="{04997212-583B-43AB-8DF1-B13F08406499}" type="pres">
      <dgm:prSet presAssocID="{78914B1C-ECE1-4F44-BEA4-813C2FB03E0F}" presName="root2" presStyleCnt="0"/>
      <dgm:spPr/>
    </dgm:pt>
    <dgm:pt modelId="{C8C8EC9B-91F0-413E-B7C2-88345F17F85D}" type="pres">
      <dgm:prSet presAssocID="{78914B1C-ECE1-4F44-BEA4-813C2FB03E0F}" presName="LevelTwoTextNode" presStyleLbl="node3" presStyleIdx="2" presStyleCnt="5" custScaleX="188060">
        <dgm:presLayoutVars>
          <dgm:chPref val="3"/>
        </dgm:presLayoutVars>
      </dgm:prSet>
      <dgm:spPr/>
    </dgm:pt>
    <dgm:pt modelId="{9F73AC97-6784-4788-9276-2719F797F91B}" type="pres">
      <dgm:prSet presAssocID="{78914B1C-ECE1-4F44-BEA4-813C2FB03E0F}" presName="level3hierChild" presStyleCnt="0"/>
      <dgm:spPr/>
    </dgm:pt>
    <dgm:pt modelId="{1221D8A5-CE93-48C0-95A9-A14EA903AFB0}" type="pres">
      <dgm:prSet presAssocID="{7E41EB2E-79B5-47D8-BE53-3C4AA9CBB5C6}" presName="conn2-1" presStyleLbl="parChTrans1D3" presStyleIdx="3" presStyleCnt="5"/>
      <dgm:spPr/>
    </dgm:pt>
    <dgm:pt modelId="{5AE0333D-9C86-412A-A644-31020C0D87FF}" type="pres">
      <dgm:prSet presAssocID="{7E41EB2E-79B5-47D8-BE53-3C4AA9CBB5C6}" presName="connTx" presStyleLbl="parChTrans1D3" presStyleIdx="3" presStyleCnt="5"/>
      <dgm:spPr/>
    </dgm:pt>
    <dgm:pt modelId="{8B3914F9-3E3B-4C0F-9A12-F34FC121A96E}" type="pres">
      <dgm:prSet presAssocID="{689837F1-9100-499B-886A-116D8E7A4CB8}" presName="root2" presStyleCnt="0"/>
      <dgm:spPr/>
    </dgm:pt>
    <dgm:pt modelId="{AB93FACF-BB48-490D-9119-6D6E40394A5E}" type="pres">
      <dgm:prSet presAssocID="{689837F1-9100-499B-886A-116D8E7A4CB8}" presName="LevelTwoTextNode" presStyleLbl="node3" presStyleIdx="3" presStyleCnt="5" custScaleX="189600">
        <dgm:presLayoutVars>
          <dgm:chPref val="3"/>
        </dgm:presLayoutVars>
      </dgm:prSet>
      <dgm:spPr/>
    </dgm:pt>
    <dgm:pt modelId="{6BAEF986-9ACE-4FDD-9F40-BE4299430FCE}" type="pres">
      <dgm:prSet presAssocID="{689837F1-9100-499B-886A-116D8E7A4CB8}" presName="level3hierChild" presStyleCnt="0"/>
      <dgm:spPr/>
    </dgm:pt>
    <dgm:pt modelId="{0CB89066-325E-422B-9694-0D90E4C8B107}" type="pres">
      <dgm:prSet presAssocID="{E924934A-33A4-4BA6-A0C5-1E5F93C886DF}" presName="conn2-1" presStyleLbl="parChTrans1D3" presStyleIdx="4" presStyleCnt="5"/>
      <dgm:spPr/>
    </dgm:pt>
    <dgm:pt modelId="{635E6902-05F7-4C7B-B1F4-F6D88C169264}" type="pres">
      <dgm:prSet presAssocID="{E924934A-33A4-4BA6-A0C5-1E5F93C886DF}" presName="connTx" presStyleLbl="parChTrans1D3" presStyleIdx="4" presStyleCnt="5"/>
      <dgm:spPr/>
    </dgm:pt>
    <dgm:pt modelId="{0A0813FF-7EFB-41BA-AC34-E2E8BD40EAFF}" type="pres">
      <dgm:prSet presAssocID="{C2D793C9-A97E-4DA1-A17B-3C4FFF7C761E}" presName="root2" presStyleCnt="0"/>
      <dgm:spPr/>
    </dgm:pt>
    <dgm:pt modelId="{C605ACDE-E0C5-4A58-814D-06196E492E5D}" type="pres">
      <dgm:prSet presAssocID="{C2D793C9-A97E-4DA1-A17B-3C4FFF7C761E}" presName="LevelTwoTextNode" presStyleLbl="node3" presStyleIdx="4" presStyleCnt="5" custScaleX="217723">
        <dgm:presLayoutVars>
          <dgm:chPref val="3"/>
        </dgm:presLayoutVars>
      </dgm:prSet>
      <dgm:spPr/>
    </dgm:pt>
    <dgm:pt modelId="{A1EA4E32-EFC9-45E7-893B-BBFF5D0CC765}" type="pres">
      <dgm:prSet presAssocID="{C2D793C9-A97E-4DA1-A17B-3C4FFF7C761E}" presName="level3hierChild" presStyleCnt="0"/>
      <dgm:spPr/>
    </dgm:pt>
  </dgm:ptLst>
  <dgm:cxnLst>
    <dgm:cxn modelId="{B4DF3706-E07F-4E5C-8CB2-C14852CA4150}" type="presOf" srcId="{F2A9F2C4-3952-40ED-8912-D322FD703AAD}" destId="{5C008017-57B9-4C7C-8B8C-A4BC0285291B}" srcOrd="0" destOrd="0" presId="urn:microsoft.com/office/officeart/2005/8/layout/hierarchy2"/>
    <dgm:cxn modelId="{B8AC3E19-6BCD-40C2-BE11-074C3EA8EAF4}" type="presOf" srcId="{085AF5A2-B002-4B9C-8490-D53901E7EC0E}" destId="{8BBF8627-0CA9-4CFC-AD49-74A5CB918EC0}" srcOrd="0" destOrd="0" presId="urn:microsoft.com/office/officeart/2005/8/layout/hierarchy2"/>
    <dgm:cxn modelId="{05E2F11A-CB31-488C-9C3F-BBEF0A3BABAD}" type="presOf" srcId="{3EBB1412-60E2-4CAC-BFC6-8EF532872B93}" destId="{C152A6B3-41BA-43DD-ACFD-260824C04443}" srcOrd="1" destOrd="0" presId="urn:microsoft.com/office/officeart/2005/8/layout/hierarchy2"/>
    <dgm:cxn modelId="{60CFA21C-1839-4180-ACCA-98023C03FE7A}" type="presOf" srcId="{E924934A-33A4-4BA6-A0C5-1E5F93C886DF}" destId="{635E6902-05F7-4C7B-B1F4-F6D88C169264}" srcOrd="1" destOrd="0" presId="urn:microsoft.com/office/officeart/2005/8/layout/hierarchy2"/>
    <dgm:cxn modelId="{DF90E726-A25B-4F4F-B698-5C1941C1CD9A}" type="presOf" srcId="{CCBD6470-85CD-4954-9D9E-318A91C602E3}" destId="{797F458A-691C-4429-9D7C-30D7A4ABCF5C}" srcOrd="1" destOrd="0" presId="urn:microsoft.com/office/officeart/2005/8/layout/hierarchy2"/>
    <dgm:cxn modelId="{1DF74F30-E764-4697-ABFC-EAAE3F18158A}" type="presOf" srcId="{D30775FA-C06E-4814-B08A-1DEDED7DC7FF}" destId="{98531D0B-38B6-4CC1-B36D-CBB117492B9B}" srcOrd="1" destOrd="0" presId="urn:microsoft.com/office/officeart/2005/8/layout/hierarchy2"/>
    <dgm:cxn modelId="{621E0234-1C1D-49F7-8946-27D580B2A472}" type="presOf" srcId="{74A4A57C-F892-43A9-B51E-BAE95B8074BD}" destId="{688E36DA-A69C-4216-961B-81B2A4B05382}" srcOrd="0" destOrd="0" presId="urn:microsoft.com/office/officeart/2005/8/layout/hierarchy2"/>
    <dgm:cxn modelId="{F466663B-0408-4D4A-BF39-C481BFF2CAEE}" srcId="{7B546E2C-B2B0-4C0E-AE7B-056D1CFCCACA}" destId="{1370F36E-28A0-48E3-A856-B6BD52723323}" srcOrd="1" destOrd="0" parTransId="{96CBA3E5-8F84-421C-8261-B50C3756430F}" sibTransId="{15829E5A-414A-48E6-9A90-C01E64EE99A5}"/>
    <dgm:cxn modelId="{21F22F3E-8248-4220-87CC-CD4730CAE7F4}" type="presOf" srcId="{3EBB1412-60E2-4CAC-BFC6-8EF532872B93}" destId="{A52A057E-F892-43A9-8363-2CA5E2DD7E40}" srcOrd="0" destOrd="0" presId="urn:microsoft.com/office/officeart/2005/8/layout/hierarchy2"/>
    <dgm:cxn modelId="{8CD13F5F-D2BA-4AC1-B7E7-3E9D461DD2F3}" srcId="{74A4A57C-F892-43A9-B51E-BAE95B8074BD}" destId="{78914B1C-ECE1-4F44-BEA4-813C2FB03E0F}" srcOrd="0" destOrd="0" parTransId="{3EBB1412-60E2-4CAC-BFC6-8EF532872B93}" sibTransId="{E677423E-56FC-4601-8F05-48D2403D8173}"/>
    <dgm:cxn modelId="{9E411674-4336-4F82-8979-A32D7915A88F}" type="presOf" srcId="{D30775FA-C06E-4814-B08A-1DEDED7DC7FF}" destId="{14BFA281-4B63-40DF-8BDF-1AD632475F16}" srcOrd="0" destOrd="0" presId="urn:microsoft.com/office/officeart/2005/8/layout/hierarchy2"/>
    <dgm:cxn modelId="{8EA9AE82-F49F-4CA2-BC1C-67C0706907F8}" type="presOf" srcId="{07DE034E-C76F-4199-9393-1EF880409CC3}" destId="{8F0D759F-C851-4428-8A2E-2B80B2FFD84D}" srcOrd="0" destOrd="0" presId="urn:microsoft.com/office/officeart/2005/8/layout/hierarchy2"/>
    <dgm:cxn modelId="{640AC689-CCBF-4866-B84D-DF5550D20F4E}" type="presOf" srcId="{96CBA3E5-8F84-421C-8261-B50C3756430F}" destId="{12C8F7E6-1F3E-43A0-9EA9-7B084DA8193F}" srcOrd="0" destOrd="0" presId="urn:microsoft.com/office/officeart/2005/8/layout/hierarchy2"/>
    <dgm:cxn modelId="{1362DB8E-09AB-41B0-9C39-1BE7427F1561}" type="presOf" srcId="{E924934A-33A4-4BA6-A0C5-1E5F93C886DF}" destId="{0CB89066-325E-422B-9694-0D90E4C8B107}" srcOrd="0" destOrd="0" presId="urn:microsoft.com/office/officeart/2005/8/layout/hierarchy2"/>
    <dgm:cxn modelId="{8FD1E696-E24D-49C5-BFB9-A3A02AB979E7}" type="presOf" srcId="{96CBA3E5-8F84-421C-8261-B50C3756430F}" destId="{29F9E8F9-F364-46BD-AD94-95780A1CEA31}" srcOrd="1" destOrd="0" presId="urn:microsoft.com/office/officeart/2005/8/layout/hierarchy2"/>
    <dgm:cxn modelId="{F0610AAF-C11E-4511-BB6A-32A98EFA5218}" type="presOf" srcId="{78914B1C-ECE1-4F44-BEA4-813C2FB03E0F}" destId="{C8C8EC9B-91F0-413E-B7C2-88345F17F85D}" srcOrd="0" destOrd="0" presId="urn:microsoft.com/office/officeart/2005/8/layout/hierarchy2"/>
    <dgm:cxn modelId="{A32D93B6-6F9E-46E3-A9B6-AA1B068B30E9}" type="presOf" srcId="{BA18E6A7-1FCA-4E36-8858-221AF5B4D71B}" destId="{6BD9FEF1-B9A9-4415-A9ED-A56EE38ECB65}" srcOrd="1" destOrd="0" presId="urn:microsoft.com/office/officeart/2005/8/layout/hierarchy2"/>
    <dgm:cxn modelId="{C2C260C3-1CDF-4577-AC28-F4657BE7D1E9}" type="presOf" srcId="{7B546E2C-B2B0-4C0E-AE7B-056D1CFCCACA}" destId="{26F61C75-FE87-4934-9F55-60CA8D7D2149}" srcOrd="0" destOrd="0" presId="urn:microsoft.com/office/officeart/2005/8/layout/hierarchy2"/>
    <dgm:cxn modelId="{8CFF09CA-BB09-468D-A276-D2406E0DD0FC}" type="presOf" srcId="{7E41EB2E-79B5-47D8-BE53-3C4AA9CBB5C6}" destId="{5AE0333D-9C86-412A-A644-31020C0D87FF}" srcOrd="1" destOrd="0" presId="urn:microsoft.com/office/officeart/2005/8/layout/hierarchy2"/>
    <dgm:cxn modelId="{1B16BFCE-1CF3-4059-B7AA-A2CD86E101FE}" srcId="{F2A9F2C4-3952-40ED-8912-D322FD703AAD}" destId="{7B546E2C-B2B0-4C0E-AE7B-056D1CFCCACA}" srcOrd="0" destOrd="0" parTransId="{D30775FA-C06E-4814-B08A-1DEDED7DC7FF}" sibTransId="{85563B7A-BC82-4090-8738-AD3B829A3D98}"/>
    <dgm:cxn modelId="{0A2EE9D9-5A07-4027-A02B-ECC86B0F7856}" type="presOf" srcId="{CCBD6470-85CD-4954-9D9E-318A91C602E3}" destId="{D91F76F6-C698-4AE4-A410-39F740CA4A0D}" srcOrd="0" destOrd="0" presId="urn:microsoft.com/office/officeart/2005/8/layout/hierarchy2"/>
    <dgm:cxn modelId="{66760CDA-4B9B-4025-9433-D61B0365F64E}" type="presOf" srcId="{BA18E6A7-1FCA-4E36-8858-221AF5B4D71B}" destId="{6D29555B-FC37-462E-B310-B80516EF2C65}" srcOrd="0" destOrd="0" presId="urn:microsoft.com/office/officeart/2005/8/layout/hierarchy2"/>
    <dgm:cxn modelId="{DE749CDC-5E20-40A0-A527-DE91F53EA80E}" type="presOf" srcId="{1370F36E-28A0-48E3-A856-B6BD52723323}" destId="{FAD6B167-5B69-4BC7-8923-2A075115C180}" srcOrd="0" destOrd="0" presId="urn:microsoft.com/office/officeart/2005/8/layout/hierarchy2"/>
    <dgm:cxn modelId="{C7DE15DF-B020-4FBE-A6B7-A7927D4C35FA}" srcId="{085AF5A2-B002-4B9C-8490-D53901E7EC0E}" destId="{F2A9F2C4-3952-40ED-8912-D322FD703AAD}" srcOrd="0" destOrd="0" parTransId="{A4BA85C0-0D44-4EA3-96BB-36A36B1DCA91}" sibTransId="{ED733303-9885-4B53-A607-F4ED655D117E}"/>
    <dgm:cxn modelId="{F074C3E1-2BF0-46E5-8D2A-826928F4C1E5}" srcId="{F2A9F2C4-3952-40ED-8912-D322FD703AAD}" destId="{74A4A57C-F892-43A9-B51E-BAE95B8074BD}" srcOrd="1" destOrd="0" parTransId="{BA18E6A7-1FCA-4E36-8858-221AF5B4D71B}" sibTransId="{E3B673E3-3FC8-4424-B2FB-88DE723CBEDE}"/>
    <dgm:cxn modelId="{E8DF33E5-E87A-492C-BEAC-1CF884C14BE5}" srcId="{74A4A57C-F892-43A9-B51E-BAE95B8074BD}" destId="{689837F1-9100-499B-886A-116D8E7A4CB8}" srcOrd="1" destOrd="0" parTransId="{7E41EB2E-79B5-47D8-BE53-3C4AA9CBB5C6}" sibTransId="{A6B0D445-E378-4730-96A6-B899927F7ABE}"/>
    <dgm:cxn modelId="{87FBE8E7-2869-47C7-96C2-DE612A88F3FB}" type="presOf" srcId="{7E41EB2E-79B5-47D8-BE53-3C4AA9CBB5C6}" destId="{1221D8A5-CE93-48C0-95A9-A14EA903AFB0}" srcOrd="0" destOrd="0" presId="urn:microsoft.com/office/officeart/2005/8/layout/hierarchy2"/>
    <dgm:cxn modelId="{88516DF5-914C-4730-8FFB-5477FD9811F5}" srcId="{74A4A57C-F892-43A9-B51E-BAE95B8074BD}" destId="{C2D793C9-A97E-4DA1-A17B-3C4FFF7C761E}" srcOrd="2" destOrd="0" parTransId="{E924934A-33A4-4BA6-A0C5-1E5F93C886DF}" sibTransId="{035DE85F-5EA9-4CAA-AA26-510BAACC62EA}"/>
    <dgm:cxn modelId="{80C0B2F5-A2A5-4FF1-8BD9-B642F5108D83}" type="presOf" srcId="{C2D793C9-A97E-4DA1-A17B-3C4FFF7C761E}" destId="{C605ACDE-E0C5-4A58-814D-06196E492E5D}" srcOrd="0" destOrd="0" presId="urn:microsoft.com/office/officeart/2005/8/layout/hierarchy2"/>
    <dgm:cxn modelId="{C27A08F9-A6B1-4950-8672-A80BE329341E}" srcId="{7B546E2C-B2B0-4C0E-AE7B-056D1CFCCACA}" destId="{07DE034E-C76F-4199-9393-1EF880409CC3}" srcOrd="0" destOrd="0" parTransId="{CCBD6470-85CD-4954-9D9E-318A91C602E3}" sibTransId="{B501AE9C-630B-4B1E-AF99-84FE00B63620}"/>
    <dgm:cxn modelId="{1B159CF9-6622-401E-B03A-53B50896B68A}" type="presOf" srcId="{689837F1-9100-499B-886A-116D8E7A4CB8}" destId="{AB93FACF-BB48-490D-9119-6D6E40394A5E}" srcOrd="0" destOrd="0" presId="urn:microsoft.com/office/officeart/2005/8/layout/hierarchy2"/>
    <dgm:cxn modelId="{CA07969D-53D5-4962-B260-EFDCB9C7D533}" type="presParOf" srcId="{8BBF8627-0CA9-4CFC-AD49-74A5CB918EC0}" destId="{800706BD-FCA4-418E-8BB3-C3457BC9EC41}" srcOrd="0" destOrd="0" presId="urn:microsoft.com/office/officeart/2005/8/layout/hierarchy2"/>
    <dgm:cxn modelId="{25FD0E01-505B-4BE3-841D-4977088B0DC7}" type="presParOf" srcId="{800706BD-FCA4-418E-8BB3-C3457BC9EC41}" destId="{5C008017-57B9-4C7C-8B8C-A4BC0285291B}" srcOrd="0" destOrd="0" presId="urn:microsoft.com/office/officeart/2005/8/layout/hierarchy2"/>
    <dgm:cxn modelId="{D8C0C621-9067-4E41-BC4D-60ACBEA58A5C}" type="presParOf" srcId="{800706BD-FCA4-418E-8BB3-C3457BC9EC41}" destId="{E4AE4BC2-6F30-4E98-AF80-BA642CC84E6C}" srcOrd="1" destOrd="0" presId="urn:microsoft.com/office/officeart/2005/8/layout/hierarchy2"/>
    <dgm:cxn modelId="{428E8C7C-961C-4CA8-ABD5-2CDED7B1F040}" type="presParOf" srcId="{E4AE4BC2-6F30-4E98-AF80-BA642CC84E6C}" destId="{14BFA281-4B63-40DF-8BDF-1AD632475F16}" srcOrd="0" destOrd="0" presId="urn:microsoft.com/office/officeart/2005/8/layout/hierarchy2"/>
    <dgm:cxn modelId="{69270712-1B73-470F-9125-64EDEC816711}" type="presParOf" srcId="{14BFA281-4B63-40DF-8BDF-1AD632475F16}" destId="{98531D0B-38B6-4CC1-B36D-CBB117492B9B}" srcOrd="0" destOrd="0" presId="urn:microsoft.com/office/officeart/2005/8/layout/hierarchy2"/>
    <dgm:cxn modelId="{AE14A328-973A-4C27-B5F5-029436E64DCD}" type="presParOf" srcId="{E4AE4BC2-6F30-4E98-AF80-BA642CC84E6C}" destId="{892719D2-48BB-41A5-B78E-9C3469834C81}" srcOrd="1" destOrd="0" presId="urn:microsoft.com/office/officeart/2005/8/layout/hierarchy2"/>
    <dgm:cxn modelId="{17E11CD0-D2EB-4474-AA1F-4EEB56C072D9}" type="presParOf" srcId="{892719D2-48BB-41A5-B78E-9C3469834C81}" destId="{26F61C75-FE87-4934-9F55-60CA8D7D2149}" srcOrd="0" destOrd="0" presId="urn:microsoft.com/office/officeart/2005/8/layout/hierarchy2"/>
    <dgm:cxn modelId="{74EC9A6F-A19D-497C-AE17-44F90673EA69}" type="presParOf" srcId="{892719D2-48BB-41A5-B78E-9C3469834C81}" destId="{C47C20AC-7C62-492D-A215-062F66B46E37}" srcOrd="1" destOrd="0" presId="urn:microsoft.com/office/officeart/2005/8/layout/hierarchy2"/>
    <dgm:cxn modelId="{4AD6026D-3DBD-4030-9504-1BDFC607F980}" type="presParOf" srcId="{C47C20AC-7C62-492D-A215-062F66B46E37}" destId="{D91F76F6-C698-4AE4-A410-39F740CA4A0D}" srcOrd="0" destOrd="0" presId="urn:microsoft.com/office/officeart/2005/8/layout/hierarchy2"/>
    <dgm:cxn modelId="{F1D037AB-604F-49DC-A4CD-A8BEAFB0540C}" type="presParOf" srcId="{D91F76F6-C698-4AE4-A410-39F740CA4A0D}" destId="{797F458A-691C-4429-9D7C-30D7A4ABCF5C}" srcOrd="0" destOrd="0" presId="urn:microsoft.com/office/officeart/2005/8/layout/hierarchy2"/>
    <dgm:cxn modelId="{DC491E47-8397-4CBF-9F36-24DF42235FA6}" type="presParOf" srcId="{C47C20AC-7C62-492D-A215-062F66B46E37}" destId="{8E639E53-E267-49F8-ACC3-3429C495B8A3}" srcOrd="1" destOrd="0" presId="urn:microsoft.com/office/officeart/2005/8/layout/hierarchy2"/>
    <dgm:cxn modelId="{7720AE83-664C-40B4-9B8B-6AA308F2E4E2}" type="presParOf" srcId="{8E639E53-E267-49F8-ACC3-3429C495B8A3}" destId="{8F0D759F-C851-4428-8A2E-2B80B2FFD84D}" srcOrd="0" destOrd="0" presId="urn:microsoft.com/office/officeart/2005/8/layout/hierarchy2"/>
    <dgm:cxn modelId="{A7DF4D40-A5AE-407E-AE03-8A255E9AFF54}" type="presParOf" srcId="{8E639E53-E267-49F8-ACC3-3429C495B8A3}" destId="{E32222BC-F3B5-4D52-8752-6F78C69ED0E9}" srcOrd="1" destOrd="0" presId="urn:microsoft.com/office/officeart/2005/8/layout/hierarchy2"/>
    <dgm:cxn modelId="{4E5F340B-FDEF-42C6-8BE5-3AFFCBAB88EB}" type="presParOf" srcId="{C47C20AC-7C62-492D-A215-062F66B46E37}" destId="{12C8F7E6-1F3E-43A0-9EA9-7B084DA8193F}" srcOrd="2" destOrd="0" presId="urn:microsoft.com/office/officeart/2005/8/layout/hierarchy2"/>
    <dgm:cxn modelId="{A16357D6-5B06-4A8E-AF43-F4333CBA163A}" type="presParOf" srcId="{12C8F7E6-1F3E-43A0-9EA9-7B084DA8193F}" destId="{29F9E8F9-F364-46BD-AD94-95780A1CEA31}" srcOrd="0" destOrd="0" presId="urn:microsoft.com/office/officeart/2005/8/layout/hierarchy2"/>
    <dgm:cxn modelId="{B5526E67-6DD4-45E0-8D2E-4BB1C68B1669}" type="presParOf" srcId="{C47C20AC-7C62-492D-A215-062F66B46E37}" destId="{9818EDBB-4B19-40F3-B0C0-3D18FBF35F44}" srcOrd="3" destOrd="0" presId="urn:microsoft.com/office/officeart/2005/8/layout/hierarchy2"/>
    <dgm:cxn modelId="{11AECC96-77E5-496B-9D92-94BFE071AD9A}" type="presParOf" srcId="{9818EDBB-4B19-40F3-B0C0-3D18FBF35F44}" destId="{FAD6B167-5B69-4BC7-8923-2A075115C180}" srcOrd="0" destOrd="0" presId="urn:microsoft.com/office/officeart/2005/8/layout/hierarchy2"/>
    <dgm:cxn modelId="{C566AA3D-75D7-4AD1-9F59-BB7A4595373A}" type="presParOf" srcId="{9818EDBB-4B19-40F3-B0C0-3D18FBF35F44}" destId="{C7DC4516-1372-40A9-880D-AE8EF215E582}" srcOrd="1" destOrd="0" presId="urn:microsoft.com/office/officeart/2005/8/layout/hierarchy2"/>
    <dgm:cxn modelId="{240E24C1-BE10-49F3-B255-900D56F85ABA}" type="presParOf" srcId="{E4AE4BC2-6F30-4E98-AF80-BA642CC84E6C}" destId="{6D29555B-FC37-462E-B310-B80516EF2C65}" srcOrd="2" destOrd="0" presId="urn:microsoft.com/office/officeart/2005/8/layout/hierarchy2"/>
    <dgm:cxn modelId="{E1A22555-BE29-435E-8077-AE179696E087}" type="presParOf" srcId="{6D29555B-FC37-462E-B310-B80516EF2C65}" destId="{6BD9FEF1-B9A9-4415-A9ED-A56EE38ECB65}" srcOrd="0" destOrd="0" presId="urn:microsoft.com/office/officeart/2005/8/layout/hierarchy2"/>
    <dgm:cxn modelId="{659BBABD-BE7D-412B-BE6E-38A82E870971}" type="presParOf" srcId="{E4AE4BC2-6F30-4E98-AF80-BA642CC84E6C}" destId="{884740FF-79BC-41F0-B7DF-82749DAABE2C}" srcOrd="3" destOrd="0" presId="urn:microsoft.com/office/officeart/2005/8/layout/hierarchy2"/>
    <dgm:cxn modelId="{092A6740-BE06-4C37-A526-0CCC3B53C8BC}" type="presParOf" srcId="{884740FF-79BC-41F0-B7DF-82749DAABE2C}" destId="{688E36DA-A69C-4216-961B-81B2A4B05382}" srcOrd="0" destOrd="0" presId="urn:microsoft.com/office/officeart/2005/8/layout/hierarchy2"/>
    <dgm:cxn modelId="{CD00DDEF-CB6C-48F5-B07F-FC8B513FE76A}" type="presParOf" srcId="{884740FF-79BC-41F0-B7DF-82749DAABE2C}" destId="{8C8DD153-63F4-486D-954B-CAFD7B715067}" srcOrd="1" destOrd="0" presId="urn:microsoft.com/office/officeart/2005/8/layout/hierarchy2"/>
    <dgm:cxn modelId="{57CD2D45-6757-4226-94C6-FF1A39E29CC7}" type="presParOf" srcId="{8C8DD153-63F4-486D-954B-CAFD7B715067}" destId="{A52A057E-F892-43A9-8363-2CA5E2DD7E40}" srcOrd="0" destOrd="0" presId="urn:microsoft.com/office/officeart/2005/8/layout/hierarchy2"/>
    <dgm:cxn modelId="{08C6DED3-8DCA-4B41-B466-02C06D5F64F8}" type="presParOf" srcId="{A52A057E-F892-43A9-8363-2CA5E2DD7E40}" destId="{C152A6B3-41BA-43DD-ACFD-260824C04443}" srcOrd="0" destOrd="0" presId="urn:microsoft.com/office/officeart/2005/8/layout/hierarchy2"/>
    <dgm:cxn modelId="{DEDFB1D4-B2C1-4FCE-AD78-37CDC9619C6D}" type="presParOf" srcId="{8C8DD153-63F4-486D-954B-CAFD7B715067}" destId="{04997212-583B-43AB-8DF1-B13F08406499}" srcOrd="1" destOrd="0" presId="urn:microsoft.com/office/officeart/2005/8/layout/hierarchy2"/>
    <dgm:cxn modelId="{D3AC123B-A7B9-4DD3-85D8-ADE0D182DC24}" type="presParOf" srcId="{04997212-583B-43AB-8DF1-B13F08406499}" destId="{C8C8EC9B-91F0-413E-B7C2-88345F17F85D}" srcOrd="0" destOrd="0" presId="urn:microsoft.com/office/officeart/2005/8/layout/hierarchy2"/>
    <dgm:cxn modelId="{D105681B-E5A5-4C52-99A7-B9DD294FC56D}" type="presParOf" srcId="{04997212-583B-43AB-8DF1-B13F08406499}" destId="{9F73AC97-6784-4788-9276-2719F797F91B}" srcOrd="1" destOrd="0" presId="urn:microsoft.com/office/officeart/2005/8/layout/hierarchy2"/>
    <dgm:cxn modelId="{9FCAB2AA-D114-4C85-8193-4FE97526916A}" type="presParOf" srcId="{8C8DD153-63F4-486D-954B-CAFD7B715067}" destId="{1221D8A5-CE93-48C0-95A9-A14EA903AFB0}" srcOrd="2" destOrd="0" presId="urn:microsoft.com/office/officeart/2005/8/layout/hierarchy2"/>
    <dgm:cxn modelId="{565C3AC8-ED87-4EC5-BC0F-1AA3CFEB1315}" type="presParOf" srcId="{1221D8A5-CE93-48C0-95A9-A14EA903AFB0}" destId="{5AE0333D-9C86-412A-A644-31020C0D87FF}" srcOrd="0" destOrd="0" presId="urn:microsoft.com/office/officeart/2005/8/layout/hierarchy2"/>
    <dgm:cxn modelId="{B3E6E436-D324-4BAE-83AE-194B1764B595}" type="presParOf" srcId="{8C8DD153-63F4-486D-954B-CAFD7B715067}" destId="{8B3914F9-3E3B-4C0F-9A12-F34FC121A96E}" srcOrd="3" destOrd="0" presId="urn:microsoft.com/office/officeart/2005/8/layout/hierarchy2"/>
    <dgm:cxn modelId="{B6BEFF13-EB35-4C3C-BC58-B920ECBED941}" type="presParOf" srcId="{8B3914F9-3E3B-4C0F-9A12-F34FC121A96E}" destId="{AB93FACF-BB48-490D-9119-6D6E40394A5E}" srcOrd="0" destOrd="0" presId="urn:microsoft.com/office/officeart/2005/8/layout/hierarchy2"/>
    <dgm:cxn modelId="{00A0A593-74F7-48C7-BE91-2F78DA44DFF3}" type="presParOf" srcId="{8B3914F9-3E3B-4C0F-9A12-F34FC121A96E}" destId="{6BAEF986-9ACE-4FDD-9F40-BE4299430FCE}" srcOrd="1" destOrd="0" presId="urn:microsoft.com/office/officeart/2005/8/layout/hierarchy2"/>
    <dgm:cxn modelId="{D43A5156-DF03-4F6B-9F95-3321C14AE53E}" type="presParOf" srcId="{8C8DD153-63F4-486D-954B-CAFD7B715067}" destId="{0CB89066-325E-422B-9694-0D90E4C8B107}" srcOrd="4" destOrd="0" presId="urn:microsoft.com/office/officeart/2005/8/layout/hierarchy2"/>
    <dgm:cxn modelId="{F50F8273-E8AC-45BD-B531-FF391284805B}" type="presParOf" srcId="{0CB89066-325E-422B-9694-0D90E4C8B107}" destId="{635E6902-05F7-4C7B-B1F4-F6D88C169264}" srcOrd="0" destOrd="0" presId="urn:microsoft.com/office/officeart/2005/8/layout/hierarchy2"/>
    <dgm:cxn modelId="{6E3CAB71-3360-40CE-8520-FD2D2E021151}" type="presParOf" srcId="{8C8DD153-63F4-486D-954B-CAFD7B715067}" destId="{0A0813FF-7EFB-41BA-AC34-E2E8BD40EAFF}" srcOrd="5" destOrd="0" presId="urn:microsoft.com/office/officeart/2005/8/layout/hierarchy2"/>
    <dgm:cxn modelId="{85187862-E7E0-4487-958C-81E6D4BFD891}" type="presParOf" srcId="{0A0813FF-7EFB-41BA-AC34-E2E8BD40EAFF}" destId="{C605ACDE-E0C5-4A58-814D-06196E492E5D}" srcOrd="0" destOrd="0" presId="urn:microsoft.com/office/officeart/2005/8/layout/hierarchy2"/>
    <dgm:cxn modelId="{01517675-B384-4068-90E2-EEB31DC930C4}" type="presParOf" srcId="{0A0813FF-7EFB-41BA-AC34-E2E8BD40EAFF}" destId="{A1EA4E32-EFC9-45E7-893B-BBFF5D0CC765}"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CDFD18-3418-4D25-99FC-E7BE6C5A0A2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DF032FC7-5672-476F-81BA-F0FECC76FD38}">
      <dgm:prSet phldrT="[文本]" custT="1"/>
      <dgm:spPr/>
      <dgm:t>
        <a:bodyPr/>
        <a:lstStyle/>
        <a:p>
          <a:r>
            <a:rPr lang="zh-CN" altLang="en-US" sz="1800" b="1" dirty="0">
              <a:solidFill>
                <a:schemeClr val="tx1"/>
              </a:solidFill>
              <a:latin typeface="+mj-ea"/>
              <a:ea typeface="+mj-ea"/>
            </a:rPr>
            <a:t>分析病因阴阳属性</a:t>
          </a:r>
        </a:p>
      </dgm:t>
    </dgm:pt>
    <dgm:pt modelId="{C907356F-6A7C-4C37-B101-FFB98449C5FC}" cxnId="{2C56B957-4909-452D-80CE-DC59054250CE}" type="parTrans">
      <dgm:prSet/>
      <dgm:spPr/>
      <dgm:t>
        <a:bodyPr/>
        <a:lstStyle/>
        <a:p>
          <a:endParaRPr lang="zh-CN" altLang="en-US"/>
        </a:p>
      </dgm:t>
    </dgm:pt>
    <dgm:pt modelId="{D3D82C26-FD52-4ABA-8ECA-DF6FE3BCCB45}" cxnId="{2C56B957-4909-452D-80CE-DC59054250CE}" type="sibTrans">
      <dgm:prSet/>
      <dgm:spPr/>
      <dgm:t>
        <a:bodyPr/>
        <a:lstStyle/>
        <a:p>
          <a:endParaRPr lang="zh-CN" altLang="en-US"/>
        </a:p>
      </dgm:t>
    </dgm:pt>
    <dgm:pt modelId="{0A514553-5D4A-416A-A7C6-032A22218EB6}">
      <dgm:prSet phldrT="[文本]" custT="1"/>
      <dgm:spPr/>
      <dgm:t>
        <a:bodyPr/>
        <a:lstStyle/>
        <a:p>
          <a:r>
            <a:rPr lang="zh-CN" altLang="en-US" sz="1800" b="1" dirty="0">
              <a:solidFill>
                <a:schemeClr val="tx1"/>
              </a:solidFill>
              <a:latin typeface="+mj-ea"/>
              <a:ea typeface="+mj-ea"/>
            </a:rPr>
            <a:t>六淫为</a:t>
          </a:r>
          <a:r>
            <a:rPr lang="zh-CN" altLang="en-US" sz="1800" b="1" dirty="0">
              <a:solidFill>
                <a:srgbClr val="C00000"/>
              </a:solidFill>
              <a:latin typeface="+mj-ea"/>
              <a:ea typeface="+mj-ea"/>
            </a:rPr>
            <a:t>阳</a:t>
          </a:r>
        </a:p>
      </dgm:t>
    </dgm:pt>
    <dgm:pt modelId="{1A6C6C48-60F9-47D5-969B-1CB59663B9A6}" cxnId="{925A4560-3711-4F0A-ABFB-FCA0488A815E}" type="parTrans">
      <dgm:prSet/>
      <dgm:spPr/>
      <dgm:t>
        <a:bodyPr/>
        <a:lstStyle/>
        <a:p>
          <a:endParaRPr lang="zh-CN" altLang="en-US"/>
        </a:p>
      </dgm:t>
    </dgm:pt>
    <dgm:pt modelId="{E0CA2AA5-4DC7-4418-9AC9-096955D87040}" cxnId="{925A4560-3711-4F0A-ABFB-FCA0488A815E}" type="sibTrans">
      <dgm:prSet/>
      <dgm:spPr/>
      <dgm:t>
        <a:bodyPr/>
        <a:lstStyle/>
        <a:p>
          <a:endParaRPr lang="zh-CN" altLang="en-US"/>
        </a:p>
      </dgm:t>
    </dgm:pt>
    <dgm:pt modelId="{D03F6AA1-BC7B-4338-8D65-7C0C8DD560DA}">
      <dgm:prSet phldrT="[文本]"/>
      <dgm:spPr/>
      <dgm:t>
        <a:bodyPr/>
        <a:lstStyle/>
        <a:p>
          <a:r>
            <a:rPr lang="zh-CN" altLang="en-US" b="1" dirty="0">
              <a:solidFill>
                <a:srgbClr val="C00000"/>
              </a:solidFill>
              <a:latin typeface="+mj-ea"/>
              <a:ea typeface="+mj-ea"/>
            </a:rPr>
            <a:t>风</a:t>
          </a:r>
          <a:r>
            <a:rPr lang="zh-CN" altLang="en-US" b="1" dirty="0">
              <a:solidFill>
                <a:schemeClr val="tx1"/>
              </a:solidFill>
              <a:latin typeface="+mj-ea"/>
              <a:ea typeface="+mj-ea"/>
            </a:rPr>
            <a:t>邪、</a:t>
          </a:r>
          <a:r>
            <a:rPr lang="zh-CN" altLang="en-US" b="1" dirty="0">
              <a:solidFill>
                <a:srgbClr val="C00000"/>
              </a:solidFill>
              <a:latin typeface="+mj-ea"/>
              <a:ea typeface="+mj-ea"/>
            </a:rPr>
            <a:t>暑</a:t>
          </a:r>
          <a:r>
            <a:rPr lang="zh-CN" altLang="en-US" b="1" dirty="0">
              <a:solidFill>
                <a:schemeClr val="tx1"/>
              </a:solidFill>
              <a:latin typeface="+mj-ea"/>
              <a:ea typeface="+mj-ea"/>
            </a:rPr>
            <a:t>邪、</a:t>
          </a:r>
          <a:r>
            <a:rPr lang="zh-CN" altLang="en-US" b="1" dirty="0">
              <a:solidFill>
                <a:srgbClr val="C00000"/>
              </a:solidFill>
              <a:latin typeface="+mj-ea"/>
              <a:ea typeface="+mj-ea"/>
            </a:rPr>
            <a:t>火</a:t>
          </a:r>
          <a:r>
            <a:rPr lang="zh-CN" altLang="en-US" b="1" dirty="0">
              <a:solidFill>
                <a:schemeClr val="tx1"/>
              </a:solidFill>
              <a:latin typeface="+mj-ea"/>
              <a:ea typeface="+mj-ea"/>
            </a:rPr>
            <a:t>（</a:t>
          </a:r>
          <a:r>
            <a:rPr lang="zh-CN" altLang="en-US" b="1" dirty="0">
              <a:solidFill>
                <a:srgbClr val="C00000"/>
              </a:solidFill>
              <a:latin typeface="+mj-ea"/>
              <a:ea typeface="+mj-ea"/>
            </a:rPr>
            <a:t>热</a:t>
          </a:r>
          <a:r>
            <a:rPr lang="zh-CN" altLang="en-US" b="1" dirty="0">
              <a:solidFill>
                <a:schemeClr val="tx1"/>
              </a:solidFill>
              <a:latin typeface="+mj-ea"/>
              <a:ea typeface="+mj-ea"/>
            </a:rPr>
            <a:t>）邪属</a:t>
          </a:r>
          <a:r>
            <a:rPr lang="zh-CN" altLang="en-US" b="1" dirty="0">
              <a:solidFill>
                <a:srgbClr val="C00000"/>
              </a:solidFill>
              <a:latin typeface="+mj-ea"/>
              <a:ea typeface="+mj-ea"/>
            </a:rPr>
            <a:t>阳</a:t>
          </a:r>
        </a:p>
      </dgm:t>
    </dgm:pt>
    <dgm:pt modelId="{40DC6B12-4F66-406A-B7C4-137C73FBCE23}" cxnId="{DC7A4555-7F81-4852-9AA7-C821F217BB99}" type="parTrans">
      <dgm:prSet/>
      <dgm:spPr/>
      <dgm:t>
        <a:bodyPr/>
        <a:lstStyle/>
        <a:p>
          <a:endParaRPr lang="zh-CN" altLang="en-US"/>
        </a:p>
      </dgm:t>
    </dgm:pt>
    <dgm:pt modelId="{C3BD01A0-B9CD-4221-B7B4-1B2BE421F421}" cxnId="{DC7A4555-7F81-4852-9AA7-C821F217BB99}" type="sibTrans">
      <dgm:prSet/>
      <dgm:spPr/>
      <dgm:t>
        <a:bodyPr/>
        <a:lstStyle/>
        <a:p>
          <a:endParaRPr lang="zh-CN" altLang="en-US"/>
        </a:p>
      </dgm:t>
    </dgm:pt>
    <dgm:pt modelId="{791FD958-7E21-44B4-84D2-D900046477F8}">
      <dgm:prSet phldrT="[文本]" custT="1"/>
      <dgm:spPr/>
      <dgm:t>
        <a:bodyPr/>
        <a:lstStyle/>
        <a:p>
          <a:r>
            <a:rPr lang="zh-CN" altLang="en-US" sz="2000" b="1" dirty="0">
              <a:solidFill>
                <a:srgbClr val="C00000"/>
              </a:solidFill>
              <a:latin typeface="+mj-ea"/>
              <a:ea typeface="+mj-ea"/>
            </a:rPr>
            <a:t>寒</a:t>
          </a:r>
          <a:r>
            <a:rPr lang="zh-CN" altLang="en-US" sz="2000" b="1" dirty="0">
              <a:solidFill>
                <a:schemeClr val="tx1"/>
              </a:solidFill>
              <a:latin typeface="+mj-ea"/>
              <a:ea typeface="+mj-ea"/>
            </a:rPr>
            <a:t>邪、</a:t>
          </a:r>
          <a:r>
            <a:rPr lang="zh-CN" altLang="en-US" sz="2000" b="1" dirty="0">
              <a:solidFill>
                <a:srgbClr val="C00000"/>
              </a:solidFill>
              <a:latin typeface="+mj-ea"/>
              <a:ea typeface="+mj-ea"/>
            </a:rPr>
            <a:t>湿</a:t>
          </a:r>
          <a:r>
            <a:rPr lang="zh-CN" altLang="en-US" sz="2000" b="1" dirty="0">
              <a:solidFill>
                <a:schemeClr val="tx1"/>
              </a:solidFill>
              <a:latin typeface="+mj-ea"/>
              <a:ea typeface="+mj-ea"/>
            </a:rPr>
            <a:t>邪属</a:t>
          </a:r>
          <a:r>
            <a:rPr lang="zh-CN" altLang="en-US" sz="2000" b="1" dirty="0">
              <a:solidFill>
                <a:srgbClr val="C00000"/>
              </a:solidFill>
              <a:latin typeface="+mj-ea"/>
              <a:ea typeface="+mj-ea"/>
            </a:rPr>
            <a:t>阴</a:t>
          </a:r>
        </a:p>
      </dgm:t>
    </dgm:pt>
    <dgm:pt modelId="{03F3F8F3-983A-43B4-8C81-DF60C5065EC6}" cxnId="{98B10DAB-7CF0-403D-A2F7-3E7FCBBCF177}" type="parTrans">
      <dgm:prSet/>
      <dgm:spPr/>
      <dgm:t>
        <a:bodyPr/>
        <a:lstStyle/>
        <a:p>
          <a:endParaRPr lang="zh-CN" altLang="en-US"/>
        </a:p>
      </dgm:t>
    </dgm:pt>
    <dgm:pt modelId="{64B262A1-C29B-41D8-A06F-3584D30C9A1E}" cxnId="{98B10DAB-7CF0-403D-A2F7-3E7FCBBCF177}" type="sibTrans">
      <dgm:prSet/>
      <dgm:spPr/>
      <dgm:t>
        <a:bodyPr/>
        <a:lstStyle/>
        <a:p>
          <a:endParaRPr lang="zh-CN" altLang="en-US"/>
        </a:p>
      </dgm:t>
    </dgm:pt>
    <dgm:pt modelId="{FA14093D-4DB3-4EA7-94C2-7BD61D50F78F}">
      <dgm:prSet phldrT="[文本]" custT="1"/>
      <dgm:spPr/>
      <dgm:t>
        <a:bodyPr/>
        <a:lstStyle/>
        <a:p>
          <a:r>
            <a:rPr lang="zh-CN" altLang="en-US" sz="1800" b="1" dirty="0">
              <a:solidFill>
                <a:srgbClr val="C00000"/>
              </a:solidFill>
              <a:latin typeface="+mj-ea"/>
              <a:ea typeface="+mj-ea"/>
            </a:rPr>
            <a:t>饮食</a:t>
          </a:r>
          <a:r>
            <a:rPr lang="zh-CN" altLang="en-US" sz="1800" b="1" dirty="0">
              <a:solidFill>
                <a:schemeClr val="tx1"/>
              </a:solidFill>
              <a:latin typeface="+mj-ea"/>
              <a:ea typeface="+mj-ea"/>
            </a:rPr>
            <a:t>居处、</a:t>
          </a:r>
          <a:r>
            <a:rPr lang="zh-CN" altLang="en-US" sz="1800" b="1" dirty="0">
              <a:solidFill>
                <a:srgbClr val="C00000"/>
              </a:solidFill>
              <a:latin typeface="+mj-ea"/>
              <a:ea typeface="+mj-ea"/>
            </a:rPr>
            <a:t>情志</a:t>
          </a:r>
          <a:r>
            <a:rPr lang="zh-CN" altLang="en-US" sz="1800" b="1" dirty="0">
              <a:solidFill>
                <a:schemeClr val="tx1"/>
              </a:solidFill>
              <a:latin typeface="+mj-ea"/>
              <a:ea typeface="+mj-ea"/>
            </a:rPr>
            <a:t>失调属于</a:t>
          </a:r>
          <a:r>
            <a:rPr lang="zh-CN" altLang="en-US" sz="1800" b="1" dirty="0">
              <a:solidFill>
                <a:srgbClr val="C00000"/>
              </a:solidFill>
              <a:latin typeface="+mj-ea"/>
              <a:ea typeface="+mj-ea"/>
            </a:rPr>
            <a:t>阴</a:t>
          </a:r>
        </a:p>
      </dgm:t>
    </dgm:pt>
    <dgm:pt modelId="{CAA751CB-3F5B-4B13-9A84-5FDA7BD54A5B}" cxnId="{963C62DF-B43D-48FF-9256-4FD784B43999}" type="parTrans">
      <dgm:prSet/>
      <dgm:spPr/>
      <dgm:t>
        <a:bodyPr/>
        <a:lstStyle/>
        <a:p>
          <a:endParaRPr lang="zh-CN" altLang="en-US"/>
        </a:p>
      </dgm:t>
    </dgm:pt>
    <dgm:pt modelId="{C50356BE-26FD-4CD0-8EEE-60F2A078B1C5}" cxnId="{963C62DF-B43D-48FF-9256-4FD784B43999}" type="sibTrans">
      <dgm:prSet/>
      <dgm:spPr/>
      <dgm:t>
        <a:bodyPr/>
        <a:lstStyle/>
        <a:p>
          <a:endParaRPr lang="zh-CN" altLang="en-US"/>
        </a:p>
      </dgm:t>
    </dgm:pt>
    <dgm:pt modelId="{543C7791-2BF9-4D89-B7B8-0553A1489233}" type="pres">
      <dgm:prSet presAssocID="{C8CDFD18-3418-4D25-99FC-E7BE6C5A0A22}" presName="diagram" presStyleCnt="0">
        <dgm:presLayoutVars>
          <dgm:chPref val="1"/>
          <dgm:dir/>
          <dgm:animOne val="branch"/>
          <dgm:animLvl val="lvl"/>
          <dgm:resizeHandles val="exact"/>
        </dgm:presLayoutVars>
      </dgm:prSet>
      <dgm:spPr/>
    </dgm:pt>
    <dgm:pt modelId="{FBBED364-583C-44A2-804E-09D33099FA4B}" type="pres">
      <dgm:prSet presAssocID="{DF032FC7-5672-476F-81BA-F0FECC76FD38}" presName="root1" presStyleCnt="0"/>
      <dgm:spPr/>
    </dgm:pt>
    <dgm:pt modelId="{E1678021-A496-4317-A508-A7A163013AEC}" type="pres">
      <dgm:prSet presAssocID="{DF032FC7-5672-476F-81BA-F0FECC76FD38}" presName="LevelOneTextNode" presStyleLbl="node0" presStyleIdx="0" presStyleCnt="1">
        <dgm:presLayoutVars>
          <dgm:chPref val="3"/>
        </dgm:presLayoutVars>
      </dgm:prSet>
      <dgm:spPr/>
    </dgm:pt>
    <dgm:pt modelId="{155A8225-BCB1-4F9F-B8DC-497F45A2CA0A}" type="pres">
      <dgm:prSet presAssocID="{DF032FC7-5672-476F-81BA-F0FECC76FD38}" presName="level2hierChild" presStyleCnt="0"/>
      <dgm:spPr/>
    </dgm:pt>
    <dgm:pt modelId="{0461C11A-503B-4BC2-8FC2-E6F04531E4BE}" type="pres">
      <dgm:prSet presAssocID="{1A6C6C48-60F9-47D5-969B-1CB59663B9A6}" presName="conn2-1" presStyleLbl="parChTrans1D2" presStyleIdx="0" presStyleCnt="2"/>
      <dgm:spPr/>
    </dgm:pt>
    <dgm:pt modelId="{3F398892-2204-4197-B04D-725E27164FB4}" type="pres">
      <dgm:prSet presAssocID="{1A6C6C48-60F9-47D5-969B-1CB59663B9A6}" presName="connTx" presStyleLbl="parChTrans1D2" presStyleIdx="0" presStyleCnt="2"/>
      <dgm:spPr/>
    </dgm:pt>
    <dgm:pt modelId="{A64127AC-6332-4247-A1D7-AC6E4AEDF6B1}" type="pres">
      <dgm:prSet presAssocID="{0A514553-5D4A-416A-A7C6-032A22218EB6}" presName="root2" presStyleCnt="0"/>
      <dgm:spPr/>
    </dgm:pt>
    <dgm:pt modelId="{7620B769-EB74-433A-B3A2-83CEC60ED5A3}" type="pres">
      <dgm:prSet presAssocID="{0A514553-5D4A-416A-A7C6-032A22218EB6}" presName="LevelTwoTextNode" presStyleLbl="node2" presStyleIdx="0" presStyleCnt="2">
        <dgm:presLayoutVars>
          <dgm:chPref val="3"/>
        </dgm:presLayoutVars>
      </dgm:prSet>
      <dgm:spPr/>
    </dgm:pt>
    <dgm:pt modelId="{798A628B-664F-4E33-811A-50D79FAF4BC1}" type="pres">
      <dgm:prSet presAssocID="{0A514553-5D4A-416A-A7C6-032A22218EB6}" presName="level3hierChild" presStyleCnt="0"/>
      <dgm:spPr/>
    </dgm:pt>
    <dgm:pt modelId="{42336E33-97F2-4CC0-886C-5190F1AF5AA0}" type="pres">
      <dgm:prSet presAssocID="{40DC6B12-4F66-406A-B7C4-137C73FBCE23}" presName="conn2-1" presStyleLbl="parChTrans1D3" presStyleIdx="0" presStyleCnt="2"/>
      <dgm:spPr/>
    </dgm:pt>
    <dgm:pt modelId="{0F53D964-D132-43DD-A405-C99660599955}" type="pres">
      <dgm:prSet presAssocID="{40DC6B12-4F66-406A-B7C4-137C73FBCE23}" presName="connTx" presStyleLbl="parChTrans1D3" presStyleIdx="0" presStyleCnt="2"/>
      <dgm:spPr/>
    </dgm:pt>
    <dgm:pt modelId="{CC6A54EF-947A-465F-AE62-7D7DACBB54F1}" type="pres">
      <dgm:prSet presAssocID="{D03F6AA1-BC7B-4338-8D65-7C0C8DD560DA}" presName="root2" presStyleCnt="0"/>
      <dgm:spPr/>
    </dgm:pt>
    <dgm:pt modelId="{F4DDD7C5-804D-48D6-98BE-4EA5D6830300}" type="pres">
      <dgm:prSet presAssocID="{D03F6AA1-BC7B-4338-8D65-7C0C8DD560DA}" presName="LevelTwoTextNode" presStyleLbl="node3" presStyleIdx="0" presStyleCnt="2" custScaleX="140387">
        <dgm:presLayoutVars>
          <dgm:chPref val="3"/>
        </dgm:presLayoutVars>
      </dgm:prSet>
      <dgm:spPr/>
    </dgm:pt>
    <dgm:pt modelId="{9D65D99A-C034-4209-943A-7EA6456B728E}" type="pres">
      <dgm:prSet presAssocID="{D03F6AA1-BC7B-4338-8D65-7C0C8DD560DA}" presName="level3hierChild" presStyleCnt="0"/>
      <dgm:spPr/>
    </dgm:pt>
    <dgm:pt modelId="{BCB102FD-073E-485C-BD84-944EEBD9E514}" type="pres">
      <dgm:prSet presAssocID="{03F3F8F3-983A-43B4-8C81-DF60C5065EC6}" presName="conn2-1" presStyleLbl="parChTrans1D3" presStyleIdx="1" presStyleCnt="2"/>
      <dgm:spPr/>
    </dgm:pt>
    <dgm:pt modelId="{D0D6F217-96B5-48E4-A2AF-A8AB050CF21E}" type="pres">
      <dgm:prSet presAssocID="{03F3F8F3-983A-43B4-8C81-DF60C5065EC6}" presName="connTx" presStyleLbl="parChTrans1D3" presStyleIdx="1" presStyleCnt="2"/>
      <dgm:spPr/>
    </dgm:pt>
    <dgm:pt modelId="{EDD8ECDF-2D61-4FC0-8AD9-FD0681DB8A34}" type="pres">
      <dgm:prSet presAssocID="{791FD958-7E21-44B4-84D2-D900046477F8}" presName="root2" presStyleCnt="0"/>
      <dgm:spPr/>
    </dgm:pt>
    <dgm:pt modelId="{FF1ED4D9-67DF-4E27-99DB-4827E890256B}" type="pres">
      <dgm:prSet presAssocID="{791FD958-7E21-44B4-84D2-D900046477F8}" presName="LevelTwoTextNode" presStyleLbl="node3" presStyleIdx="1" presStyleCnt="2" custScaleX="135641">
        <dgm:presLayoutVars>
          <dgm:chPref val="3"/>
        </dgm:presLayoutVars>
      </dgm:prSet>
      <dgm:spPr/>
    </dgm:pt>
    <dgm:pt modelId="{B28A0B6C-BB8E-4A1B-A9C8-8B6324093131}" type="pres">
      <dgm:prSet presAssocID="{791FD958-7E21-44B4-84D2-D900046477F8}" presName="level3hierChild" presStyleCnt="0"/>
      <dgm:spPr/>
    </dgm:pt>
    <dgm:pt modelId="{67AE02DB-9621-47CA-B3B9-7041ACC359E6}" type="pres">
      <dgm:prSet presAssocID="{CAA751CB-3F5B-4B13-9A84-5FDA7BD54A5B}" presName="conn2-1" presStyleLbl="parChTrans1D2" presStyleIdx="1" presStyleCnt="2"/>
      <dgm:spPr/>
    </dgm:pt>
    <dgm:pt modelId="{A4960B5E-9E7B-4A7E-8834-D053477DF1C4}" type="pres">
      <dgm:prSet presAssocID="{CAA751CB-3F5B-4B13-9A84-5FDA7BD54A5B}" presName="connTx" presStyleLbl="parChTrans1D2" presStyleIdx="1" presStyleCnt="2"/>
      <dgm:spPr/>
    </dgm:pt>
    <dgm:pt modelId="{8B2AB472-E2AA-41DD-B439-3732DF172A25}" type="pres">
      <dgm:prSet presAssocID="{FA14093D-4DB3-4EA7-94C2-7BD61D50F78F}" presName="root2" presStyleCnt="0"/>
      <dgm:spPr/>
    </dgm:pt>
    <dgm:pt modelId="{43E39DD4-6138-4873-B922-E017F3DF899A}" type="pres">
      <dgm:prSet presAssocID="{FA14093D-4DB3-4EA7-94C2-7BD61D50F78F}" presName="LevelTwoTextNode" presStyleLbl="node2" presStyleIdx="1" presStyleCnt="2" custScaleX="141255">
        <dgm:presLayoutVars>
          <dgm:chPref val="3"/>
        </dgm:presLayoutVars>
      </dgm:prSet>
      <dgm:spPr/>
    </dgm:pt>
    <dgm:pt modelId="{C1161242-E044-4B0A-8D15-D76A0943D8D3}" type="pres">
      <dgm:prSet presAssocID="{FA14093D-4DB3-4EA7-94C2-7BD61D50F78F}" presName="level3hierChild" presStyleCnt="0"/>
      <dgm:spPr/>
    </dgm:pt>
  </dgm:ptLst>
  <dgm:cxnLst>
    <dgm:cxn modelId="{C3DDC406-1F4F-4706-94FB-E1A737DC5FC5}" type="presOf" srcId="{CAA751CB-3F5B-4B13-9A84-5FDA7BD54A5B}" destId="{67AE02DB-9621-47CA-B3B9-7041ACC359E6}" srcOrd="0" destOrd="0" presId="urn:microsoft.com/office/officeart/2005/8/layout/hierarchy2"/>
    <dgm:cxn modelId="{33636F21-8741-468E-83A5-1FE5E295CDA2}" type="presOf" srcId="{03F3F8F3-983A-43B4-8C81-DF60C5065EC6}" destId="{D0D6F217-96B5-48E4-A2AF-A8AB050CF21E}" srcOrd="1" destOrd="0" presId="urn:microsoft.com/office/officeart/2005/8/layout/hierarchy2"/>
    <dgm:cxn modelId="{D7DCF53C-58A5-43AA-8CBF-0A474692660D}" type="presOf" srcId="{1A6C6C48-60F9-47D5-969B-1CB59663B9A6}" destId="{3F398892-2204-4197-B04D-725E27164FB4}" srcOrd="1" destOrd="0" presId="urn:microsoft.com/office/officeart/2005/8/layout/hierarchy2"/>
    <dgm:cxn modelId="{8BB28D3F-14A5-43DF-81F4-30298C9CC85E}" type="presOf" srcId="{FA14093D-4DB3-4EA7-94C2-7BD61D50F78F}" destId="{43E39DD4-6138-4873-B922-E017F3DF899A}" srcOrd="0" destOrd="0" presId="urn:microsoft.com/office/officeart/2005/8/layout/hierarchy2"/>
    <dgm:cxn modelId="{925A4560-3711-4F0A-ABFB-FCA0488A815E}" srcId="{DF032FC7-5672-476F-81BA-F0FECC76FD38}" destId="{0A514553-5D4A-416A-A7C6-032A22218EB6}" srcOrd="0" destOrd="0" parTransId="{1A6C6C48-60F9-47D5-969B-1CB59663B9A6}" sibTransId="{E0CA2AA5-4DC7-4418-9AC9-096955D87040}"/>
    <dgm:cxn modelId="{AB967B6F-85CD-41AF-B680-74FD8C7F3C3F}" type="presOf" srcId="{C8CDFD18-3418-4D25-99FC-E7BE6C5A0A22}" destId="{543C7791-2BF9-4D89-B7B8-0553A1489233}" srcOrd="0" destOrd="0" presId="urn:microsoft.com/office/officeart/2005/8/layout/hierarchy2"/>
    <dgm:cxn modelId="{AA2F7B54-EBF0-4D58-9C66-E0C49CF65783}" type="presOf" srcId="{1A6C6C48-60F9-47D5-969B-1CB59663B9A6}" destId="{0461C11A-503B-4BC2-8FC2-E6F04531E4BE}" srcOrd="0" destOrd="0" presId="urn:microsoft.com/office/officeart/2005/8/layout/hierarchy2"/>
    <dgm:cxn modelId="{DC7A4555-7F81-4852-9AA7-C821F217BB99}" srcId="{0A514553-5D4A-416A-A7C6-032A22218EB6}" destId="{D03F6AA1-BC7B-4338-8D65-7C0C8DD560DA}" srcOrd="0" destOrd="0" parTransId="{40DC6B12-4F66-406A-B7C4-137C73FBCE23}" sibTransId="{C3BD01A0-B9CD-4221-B7B4-1B2BE421F421}"/>
    <dgm:cxn modelId="{2C56B957-4909-452D-80CE-DC59054250CE}" srcId="{C8CDFD18-3418-4D25-99FC-E7BE6C5A0A22}" destId="{DF032FC7-5672-476F-81BA-F0FECC76FD38}" srcOrd="0" destOrd="0" parTransId="{C907356F-6A7C-4C37-B101-FFB98449C5FC}" sibTransId="{D3D82C26-FD52-4ABA-8ECA-DF6FE3BCCB45}"/>
    <dgm:cxn modelId="{41762178-AD89-4733-A673-2E6EA541414D}" type="presOf" srcId="{CAA751CB-3F5B-4B13-9A84-5FDA7BD54A5B}" destId="{A4960B5E-9E7B-4A7E-8834-D053477DF1C4}" srcOrd="1" destOrd="0" presId="urn:microsoft.com/office/officeart/2005/8/layout/hierarchy2"/>
    <dgm:cxn modelId="{F03A3078-0E5A-4E6C-AD70-4CFA9B84EC9F}" type="presOf" srcId="{03F3F8F3-983A-43B4-8C81-DF60C5065EC6}" destId="{BCB102FD-073E-485C-BD84-944EEBD9E514}" srcOrd="0" destOrd="0" presId="urn:microsoft.com/office/officeart/2005/8/layout/hierarchy2"/>
    <dgm:cxn modelId="{3CE04E8D-DE57-479B-96E5-E01445734E71}" type="presOf" srcId="{40DC6B12-4F66-406A-B7C4-137C73FBCE23}" destId="{0F53D964-D132-43DD-A405-C99660599955}" srcOrd="1" destOrd="0" presId="urn:microsoft.com/office/officeart/2005/8/layout/hierarchy2"/>
    <dgm:cxn modelId="{98B10DAB-7CF0-403D-A2F7-3E7FCBBCF177}" srcId="{0A514553-5D4A-416A-A7C6-032A22218EB6}" destId="{791FD958-7E21-44B4-84D2-D900046477F8}" srcOrd="1" destOrd="0" parTransId="{03F3F8F3-983A-43B4-8C81-DF60C5065EC6}" sibTransId="{64B262A1-C29B-41D8-A06F-3584D30C9A1E}"/>
    <dgm:cxn modelId="{D0A877C1-BC63-4681-8B94-2274152C6404}" type="presOf" srcId="{D03F6AA1-BC7B-4338-8D65-7C0C8DD560DA}" destId="{F4DDD7C5-804D-48D6-98BE-4EA5D6830300}" srcOrd="0" destOrd="0" presId="urn:microsoft.com/office/officeart/2005/8/layout/hierarchy2"/>
    <dgm:cxn modelId="{B66399C4-0C56-4AE4-B114-3447E69C0875}" type="presOf" srcId="{40DC6B12-4F66-406A-B7C4-137C73FBCE23}" destId="{42336E33-97F2-4CC0-886C-5190F1AF5AA0}" srcOrd="0" destOrd="0" presId="urn:microsoft.com/office/officeart/2005/8/layout/hierarchy2"/>
    <dgm:cxn modelId="{963C62DF-B43D-48FF-9256-4FD784B43999}" srcId="{DF032FC7-5672-476F-81BA-F0FECC76FD38}" destId="{FA14093D-4DB3-4EA7-94C2-7BD61D50F78F}" srcOrd="1" destOrd="0" parTransId="{CAA751CB-3F5B-4B13-9A84-5FDA7BD54A5B}" sibTransId="{C50356BE-26FD-4CD0-8EEE-60F2A078B1C5}"/>
    <dgm:cxn modelId="{6AAA8AEF-9EF7-4314-A0A9-1EA5F709A647}" type="presOf" srcId="{DF032FC7-5672-476F-81BA-F0FECC76FD38}" destId="{E1678021-A496-4317-A508-A7A163013AEC}" srcOrd="0" destOrd="0" presId="urn:microsoft.com/office/officeart/2005/8/layout/hierarchy2"/>
    <dgm:cxn modelId="{782EF0F5-1B90-4C6C-ABF7-C2B920DB9780}" type="presOf" srcId="{791FD958-7E21-44B4-84D2-D900046477F8}" destId="{FF1ED4D9-67DF-4E27-99DB-4827E890256B}" srcOrd="0" destOrd="0" presId="urn:microsoft.com/office/officeart/2005/8/layout/hierarchy2"/>
    <dgm:cxn modelId="{9BD333F6-C59A-49BC-8889-8C50C86BFF07}" type="presOf" srcId="{0A514553-5D4A-416A-A7C6-032A22218EB6}" destId="{7620B769-EB74-433A-B3A2-83CEC60ED5A3}" srcOrd="0" destOrd="0" presId="urn:microsoft.com/office/officeart/2005/8/layout/hierarchy2"/>
    <dgm:cxn modelId="{31C4EB30-40BB-41D1-9091-0A745D1E2C48}" type="presParOf" srcId="{543C7791-2BF9-4D89-B7B8-0553A1489233}" destId="{FBBED364-583C-44A2-804E-09D33099FA4B}" srcOrd="0" destOrd="0" presId="urn:microsoft.com/office/officeart/2005/8/layout/hierarchy2"/>
    <dgm:cxn modelId="{B7F43B0B-45CC-4C80-9FAE-375F00CC832E}" type="presParOf" srcId="{FBBED364-583C-44A2-804E-09D33099FA4B}" destId="{E1678021-A496-4317-A508-A7A163013AEC}" srcOrd="0" destOrd="0" presId="urn:microsoft.com/office/officeart/2005/8/layout/hierarchy2"/>
    <dgm:cxn modelId="{0CDD2C3C-14AE-464C-B3CB-BF4F351113C7}" type="presParOf" srcId="{FBBED364-583C-44A2-804E-09D33099FA4B}" destId="{155A8225-BCB1-4F9F-B8DC-497F45A2CA0A}" srcOrd="1" destOrd="0" presId="urn:microsoft.com/office/officeart/2005/8/layout/hierarchy2"/>
    <dgm:cxn modelId="{80299F99-2A0A-400C-88DF-4CE1C4DB1ECC}" type="presParOf" srcId="{155A8225-BCB1-4F9F-B8DC-497F45A2CA0A}" destId="{0461C11A-503B-4BC2-8FC2-E6F04531E4BE}" srcOrd="0" destOrd="0" presId="urn:microsoft.com/office/officeart/2005/8/layout/hierarchy2"/>
    <dgm:cxn modelId="{6F29B842-2137-4502-ACED-9EDAB2E23C95}" type="presParOf" srcId="{0461C11A-503B-4BC2-8FC2-E6F04531E4BE}" destId="{3F398892-2204-4197-B04D-725E27164FB4}" srcOrd="0" destOrd="0" presId="urn:microsoft.com/office/officeart/2005/8/layout/hierarchy2"/>
    <dgm:cxn modelId="{9BBDA5DE-25FD-4B82-B1B8-0CFD624763FB}" type="presParOf" srcId="{155A8225-BCB1-4F9F-B8DC-497F45A2CA0A}" destId="{A64127AC-6332-4247-A1D7-AC6E4AEDF6B1}" srcOrd="1" destOrd="0" presId="urn:microsoft.com/office/officeart/2005/8/layout/hierarchy2"/>
    <dgm:cxn modelId="{AB38BEF5-7D88-41D9-884F-4E19695B2AF9}" type="presParOf" srcId="{A64127AC-6332-4247-A1D7-AC6E4AEDF6B1}" destId="{7620B769-EB74-433A-B3A2-83CEC60ED5A3}" srcOrd="0" destOrd="0" presId="urn:microsoft.com/office/officeart/2005/8/layout/hierarchy2"/>
    <dgm:cxn modelId="{EFBE85C0-FE45-4ED5-9C77-3C5206D9EAF5}" type="presParOf" srcId="{A64127AC-6332-4247-A1D7-AC6E4AEDF6B1}" destId="{798A628B-664F-4E33-811A-50D79FAF4BC1}" srcOrd="1" destOrd="0" presId="urn:microsoft.com/office/officeart/2005/8/layout/hierarchy2"/>
    <dgm:cxn modelId="{B6C8CD65-337C-4A97-A12B-74DAE604A138}" type="presParOf" srcId="{798A628B-664F-4E33-811A-50D79FAF4BC1}" destId="{42336E33-97F2-4CC0-886C-5190F1AF5AA0}" srcOrd="0" destOrd="0" presId="urn:microsoft.com/office/officeart/2005/8/layout/hierarchy2"/>
    <dgm:cxn modelId="{B2B1B3BA-F2F6-4EEE-A2B4-113D11B5BFB0}" type="presParOf" srcId="{42336E33-97F2-4CC0-886C-5190F1AF5AA0}" destId="{0F53D964-D132-43DD-A405-C99660599955}" srcOrd="0" destOrd="0" presId="urn:microsoft.com/office/officeart/2005/8/layout/hierarchy2"/>
    <dgm:cxn modelId="{E8D82FF7-AA28-4E71-9339-B7BA75175921}" type="presParOf" srcId="{798A628B-664F-4E33-811A-50D79FAF4BC1}" destId="{CC6A54EF-947A-465F-AE62-7D7DACBB54F1}" srcOrd="1" destOrd="0" presId="urn:microsoft.com/office/officeart/2005/8/layout/hierarchy2"/>
    <dgm:cxn modelId="{1CB56F95-0F82-4DF0-A724-FC75FA5A7F4F}" type="presParOf" srcId="{CC6A54EF-947A-465F-AE62-7D7DACBB54F1}" destId="{F4DDD7C5-804D-48D6-98BE-4EA5D6830300}" srcOrd="0" destOrd="0" presId="urn:microsoft.com/office/officeart/2005/8/layout/hierarchy2"/>
    <dgm:cxn modelId="{977377D0-F485-43EB-A350-5A72ACF049BF}" type="presParOf" srcId="{CC6A54EF-947A-465F-AE62-7D7DACBB54F1}" destId="{9D65D99A-C034-4209-943A-7EA6456B728E}" srcOrd="1" destOrd="0" presId="urn:microsoft.com/office/officeart/2005/8/layout/hierarchy2"/>
    <dgm:cxn modelId="{0395168B-E10C-41D9-99EF-0BDD53EB8D4C}" type="presParOf" srcId="{798A628B-664F-4E33-811A-50D79FAF4BC1}" destId="{BCB102FD-073E-485C-BD84-944EEBD9E514}" srcOrd="2" destOrd="0" presId="urn:microsoft.com/office/officeart/2005/8/layout/hierarchy2"/>
    <dgm:cxn modelId="{6D1604BF-D0F1-48D7-B1DD-996C94B31600}" type="presParOf" srcId="{BCB102FD-073E-485C-BD84-944EEBD9E514}" destId="{D0D6F217-96B5-48E4-A2AF-A8AB050CF21E}" srcOrd="0" destOrd="0" presId="urn:microsoft.com/office/officeart/2005/8/layout/hierarchy2"/>
    <dgm:cxn modelId="{A6836EB9-52E2-41C2-B6A5-EDDBF7C77645}" type="presParOf" srcId="{798A628B-664F-4E33-811A-50D79FAF4BC1}" destId="{EDD8ECDF-2D61-4FC0-8AD9-FD0681DB8A34}" srcOrd="3" destOrd="0" presId="urn:microsoft.com/office/officeart/2005/8/layout/hierarchy2"/>
    <dgm:cxn modelId="{3B512437-51B8-4146-A3F7-FEF55788A8C3}" type="presParOf" srcId="{EDD8ECDF-2D61-4FC0-8AD9-FD0681DB8A34}" destId="{FF1ED4D9-67DF-4E27-99DB-4827E890256B}" srcOrd="0" destOrd="0" presId="urn:microsoft.com/office/officeart/2005/8/layout/hierarchy2"/>
    <dgm:cxn modelId="{D03845A9-46B4-4613-8EAF-BA9C4F705F57}" type="presParOf" srcId="{EDD8ECDF-2D61-4FC0-8AD9-FD0681DB8A34}" destId="{B28A0B6C-BB8E-4A1B-A9C8-8B6324093131}" srcOrd="1" destOrd="0" presId="urn:microsoft.com/office/officeart/2005/8/layout/hierarchy2"/>
    <dgm:cxn modelId="{3962773A-04A6-4EA0-8165-4E627C7240AC}" type="presParOf" srcId="{155A8225-BCB1-4F9F-B8DC-497F45A2CA0A}" destId="{67AE02DB-9621-47CA-B3B9-7041ACC359E6}" srcOrd="2" destOrd="0" presId="urn:microsoft.com/office/officeart/2005/8/layout/hierarchy2"/>
    <dgm:cxn modelId="{6F21615E-F5A9-4508-951F-728076A693C4}" type="presParOf" srcId="{67AE02DB-9621-47CA-B3B9-7041ACC359E6}" destId="{A4960B5E-9E7B-4A7E-8834-D053477DF1C4}" srcOrd="0" destOrd="0" presId="urn:microsoft.com/office/officeart/2005/8/layout/hierarchy2"/>
    <dgm:cxn modelId="{AF264CDF-DBED-4E3E-ABC7-2CA03973F133}" type="presParOf" srcId="{155A8225-BCB1-4F9F-B8DC-497F45A2CA0A}" destId="{8B2AB472-E2AA-41DD-B439-3732DF172A25}" srcOrd="3" destOrd="0" presId="urn:microsoft.com/office/officeart/2005/8/layout/hierarchy2"/>
    <dgm:cxn modelId="{EC1ACABE-4AFB-439C-932C-647F2D7A552E}" type="presParOf" srcId="{8B2AB472-E2AA-41DD-B439-3732DF172A25}" destId="{43E39DD4-6138-4873-B922-E017F3DF899A}" srcOrd="0" destOrd="0" presId="urn:microsoft.com/office/officeart/2005/8/layout/hierarchy2"/>
    <dgm:cxn modelId="{D76FD798-9B5C-4F85-A2E6-EF793A0F2F39}" type="presParOf" srcId="{8B2AB472-E2AA-41DD-B439-3732DF172A25}" destId="{C1161242-E044-4B0A-8D15-D76A0943D8D3}"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488711-44E1-4354-AE2B-9DAD1440EAA0}"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zh-CN" altLang="en-US"/>
        </a:p>
      </dgm:t>
    </dgm:pt>
    <dgm:pt modelId="{5A1C98BE-FE72-4C5E-A85A-BDA6F50BFEA6}">
      <dgm:prSet phldrT="[文本]" custT="1"/>
      <dgm:spPr/>
      <dgm:t>
        <a:bodyPr/>
        <a:lstStyle/>
        <a:p>
          <a:pPr>
            <a:lnSpc>
              <a:spcPct val="100000"/>
            </a:lnSpc>
            <a:spcAft>
              <a:spcPts val="0"/>
            </a:spcAft>
          </a:pPr>
          <a:r>
            <a:rPr lang="zh-CN" altLang="en-US" sz="2400" b="1" dirty="0">
              <a:solidFill>
                <a:schemeClr val="tx1"/>
              </a:solidFill>
              <a:latin typeface="+mj-ea"/>
              <a:ea typeface="+mj-ea"/>
            </a:rPr>
            <a:t>气</a:t>
          </a:r>
        </a:p>
        <a:p>
          <a:pPr>
            <a:lnSpc>
              <a:spcPct val="100000"/>
            </a:lnSpc>
            <a:spcAft>
              <a:spcPts val="0"/>
            </a:spcAft>
          </a:pPr>
          <a:r>
            <a:rPr lang="zh-CN" altLang="en-US" sz="2400" b="1" dirty="0">
              <a:solidFill>
                <a:schemeClr val="tx1"/>
              </a:solidFill>
              <a:latin typeface="+mj-ea"/>
              <a:ea typeface="+mj-ea"/>
            </a:rPr>
            <a:t>来源</a:t>
          </a:r>
          <a:endParaRPr lang="zh-CN" altLang="en-US" sz="2800" b="1" dirty="0">
            <a:solidFill>
              <a:schemeClr val="tx1"/>
            </a:solidFill>
            <a:latin typeface="+mj-ea"/>
            <a:ea typeface="+mj-ea"/>
          </a:endParaRPr>
        </a:p>
      </dgm:t>
    </dgm:pt>
    <dgm:pt modelId="{A79BD698-799C-4F61-92E1-4D957D69EAE4}" cxnId="{554E0599-2CE7-41FB-850E-427DC93BE3D6}" type="parTrans">
      <dgm:prSet/>
      <dgm:spPr/>
      <dgm:t>
        <a:bodyPr/>
        <a:lstStyle/>
        <a:p>
          <a:endParaRPr lang="zh-CN" altLang="en-US"/>
        </a:p>
      </dgm:t>
    </dgm:pt>
    <dgm:pt modelId="{EA7F0441-07CC-4C48-88F4-21F3A413AD82}" cxnId="{554E0599-2CE7-41FB-850E-427DC93BE3D6}" type="sibTrans">
      <dgm:prSet/>
      <dgm:spPr/>
      <dgm:t>
        <a:bodyPr/>
        <a:lstStyle/>
        <a:p>
          <a:endParaRPr lang="zh-CN" altLang="en-US"/>
        </a:p>
      </dgm:t>
    </dgm:pt>
    <dgm:pt modelId="{199359B4-1D0E-4750-8D9B-F3861D905F3D}">
      <dgm:prSet phldrT="[文本]" custT="1"/>
      <dgm:spPr/>
      <dgm:t>
        <a:bodyPr/>
        <a:lstStyle/>
        <a:p>
          <a:pPr>
            <a:spcAft>
              <a:spcPts val="0"/>
            </a:spcAft>
          </a:pPr>
          <a:r>
            <a:rPr lang="zh-CN" altLang="en-US" sz="2000" b="1" dirty="0">
              <a:solidFill>
                <a:srgbClr val="C00000"/>
              </a:solidFill>
              <a:latin typeface="+mj-ea"/>
              <a:ea typeface="+mj-ea"/>
            </a:rPr>
            <a:t>先天之气</a:t>
          </a:r>
          <a:r>
            <a:rPr lang="zh-CN" altLang="en-US" sz="2000" b="1" dirty="0">
              <a:solidFill>
                <a:schemeClr val="tx1"/>
              </a:solidFill>
              <a:latin typeface="+mj-ea"/>
              <a:ea typeface="+mj-ea"/>
            </a:rPr>
            <a:t>（即元气）</a:t>
          </a:r>
          <a:endParaRPr lang="en-US" altLang="zh-CN" sz="2000" b="1" dirty="0">
            <a:solidFill>
              <a:schemeClr val="tx1"/>
            </a:solidFill>
            <a:latin typeface="+mj-ea"/>
            <a:ea typeface="+mj-ea"/>
          </a:endParaRPr>
        </a:p>
        <a:p>
          <a:pPr>
            <a:spcAft>
              <a:spcPts val="0"/>
            </a:spcAft>
          </a:pPr>
          <a:r>
            <a:rPr lang="zh-CN" altLang="en-US" sz="2000" b="1" dirty="0">
              <a:solidFill>
                <a:schemeClr val="tx1"/>
              </a:solidFill>
              <a:latin typeface="+mj-ea"/>
              <a:ea typeface="+mj-ea"/>
            </a:rPr>
            <a:t>先天之精所化</a:t>
          </a:r>
        </a:p>
      </dgm:t>
    </dgm:pt>
    <dgm:pt modelId="{0FD8B2E3-280D-441F-80D4-F794DBCA5121}" cxnId="{CA88F5EF-07A0-44D6-8258-FB071B51DFF9}" type="parTrans">
      <dgm:prSet/>
      <dgm:spPr/>
      <dgm:t>
        <a:bodyPr/>
        <a:lstStyle/>
        <a:p>
          <a:endParaRPr lang="zh-CN" altLang="en-US"/>
        </a:p>
      </dgm:t>
    </dgm:pt>
    <dgm:pt modelId="{158448C0-603C-4059-8E45-7C867CF9515A}" cxnId="{CA88F5EF-07A0-44D6-8258-FB071B51DFF9}" type="sibTrans">
      <dgm:prSet/>
      <dgm:spPr/>
      <dgm:t>
        <a:bodyPr/>
        <a:lstStyle/>
        <a:p>
          <a:endParaRPr lang="zh-CN" altLang="en-US"/>
        </a:p>
      </dgm:t>
    </dgm:pt>
    <dgm:pt modelId="{8FDF3B75-9EC2-4C6B-8C18-7D34DF18255E}">
      <dgm:prSet phldrT="[文本]" custT="1"/>
      <dgm:spPr/>
      <dgm:t>
        <a:bodyPr/>
        <a:lstStyle/>
        <a:p>
          <a:r>
            <a:rPr lang="zh-CN" altLang="en-US" sz="2000" b="1" dirty="0">
              <a:solidFill>
                <a:srgbClr val="C00000"/>
              </a:solidFill>
              <a:latin typeface="+mj-ea"/>
              <a:ea typeface="+mj-ea"/>
            </a:rPr>
            <a:t>后天之气</a:t>
          </a:r>
          <a:r>
            <a:rPr lang="zh-CN" altLang="en-US" sz="2000" b="1" dirty="0">
              <a:solidFill>
                <a:schemeClr val="tx1"/>
              </a:solidFill>
              <a:latin typeface="+mj-ea"/>
              <a:ea typeface="+mj-ea"/>
            </a:rPr>
            <a:t>（即宗气）</a:t>
          </a:r>
          <a:endParaRPr lang="en-US" altLang="zh-CN" sz="2000" b="1" dirty="0">
            <a:solidFill>
              <a:schemeClr val="tx1"/>
            </a:solidFill>
            <a:latin typeface="+mj-ea"/>
            <a:ea typeface="+mj-ea"/>
          </a:endParaRPr>
        </a:p>
      </dgm:t>
    </dgm:pt>
    <dgm:pt modelId="{EBC0AF75-491A-454A-9A03-9BF9CD7BC191}" cxnId="{1DA28C7E-8A8C-4935-9DEA-0560E73FEEFD}" type="parTrans">
      <dgm:prSet/>
      <dgm:spPr/>
      <dgm:t>
        <a:bodyPr/>
        <a:lstStyle/>
        <a:p>
          <a:endParaRPr lang="zh-CN" altLang="en-US"/>
        </a:p>
      </dgm:t>
    </dgm:pt>
    <dgm:pt modelId="{51113DE5-E2CC-445B-A4E7-48113EE9DE6B}" cxnId="{1DA28C7E-8A8C-4935-9DEA-0560E73FEEFD}" type="sibTrans">
      <dgm:prSet/>
      <dgm:spPr/>
      <dgm:t>
        <a:bodyPr/>
        <a:lstStyle/>
        <a:p>
          <a:endParaRPr lang="zh-CN" altLang="en-US"/>
        </a:p>
      </dgm:t>
    </dgm:pt>
    <dgm:pt modelId="{31F4B82B-444B-4730-A8B2-44CD3816EBBF}">
      <dgm:prSet phldrT="[文本]" custT="1"/>
      <dgm:spPr/>
      <dgm:t>
        <a:bodyPr/>
        <a:lstStyle/>
        <a:p>
          <a:r>
            <a:rPr lang="zh-CN" altLang="en-US" sz="2000" b="1" dirty="0">
              <a:solidFill>
                <a:srgbClr val="0000FF"/>
              </a:solidFill>
              <a:latin typeface="+mj-ea"/>
              <a:ea typeface="+mj-ea"/>
            </a:rPr>
            <a:t>自然界清气</a:t>
          </a:r>
        </a:p>
      </dgm:t>
    </dgm:pt>
    <dgm:pt modelId="{50B8F4A4-8B09-4111-95D5-92569E1270E7}" cxnId="{FF8F10A0-1D7D-4FF5-BDA7-18A08F312944}" type="parTrans">
      <dgm:prSet/>
      <dgm:spPr/>
      <dgm:t>
        <a:bodyPr/>
        <a:lstStyle/>
        <a:p>
          <a:endParaRPr lang="zh-CN" altLang="en-US"/>
        </a:p>
      </dgm:t>
    </dgm:pt>
    <dgm:pt modelId="{BC5FCDEF-41C2-48AF-BDAF-070B74F57B77}" cxnId="{FF8F10A0-1D7D-4FF5-BDA7-18A08F312944}" type="sibTrans">
      <dgm:prSet/>
      <dgm:spPr/>
      <dgm:t>
        <a:bodyPr/>
        <a:lstStyle/>
        <a:p>
          <a:endParaRPr lang="zh-CN" altLang="en-US"/>
        </a:p>
      </dgm:t>
    </dgm:pt>
    <dgm:pt modelId="{B41F873F-2E8B-4119-BF8F-003D4A39B9F8}">
      <dgm:prSet custT="1"/>
      <dgm:spPr/>
      <dgm:t>
        <a:bodyPr/>
        <a:lstStyle/>
        <a:p>
          <a:pPr>
            <a:spcAft>
              <a:spcPts val="0"/>
            </a:spcAft>
          </a:pPr>
          <a:r>
            <a:rPr lang="zh-CN" altLang="en-US" sz="2000" b="1" dirty="0">
              <a:solidFill>
                <a:srgbClr val="0000FF"/>
              </a:solidFill>
              <a:latin typeface="+mj-ea"/>
              <a:ea typeface="+mj-ea"/>
            </a:rPr>
            <a:t>水谷之气</a:t>
          </a:r>
          <a:endParaRPr lang="en-US" altLang="zh-CN" sz="2000" b="1" dirty="0">
            <a:solidFill>
              <a:srgbClr val="0000FF"/>
            </a:solidFill>
            <a:latin typeface="+mj-ea"/>
            <a:ea typeface="+mj-ea"/>
          </a:endParaRPr>
        </a:p>
        <a:p>
          <a:pPr>
            <a:spcAft>
              <a:spcPts val="0"/>
            </a:spcAft>
          </a:pPr>
          <a:r>
            <a:rPr lang="zh-CN" altLang="en-US" sz="2000" b="1" dirty="0">
              <a:solidFill>
                <a:schemeClr val="tx1"/>
              </a:solidFill>
              <a:latin typeface="+mj-ea"/>
              <a:ea typeface="+mj-ea"/>
            </a:rPr>
            <a:t>水谷之精所化生</a:t>
          </a:r>
        </a:p>
      </dgm:t>
    </dgm:pt>
    <dgm:pt modelId="{60F9018A-1062-4025-88AF-21C1DD520E32}" cxnId="{ED8E2458-2002-4AB9-BE31-B0BA9055FBC0}" type="parTrans">
      <dgm:prSet/>
      <dgm:spPr/>
      <dgm:t>
        <a:bodyPr/>
        <a:lstStyle/>
        <a:p>
          <a:endParaRPr lang="zh-CN" altLang="en-US"/>
        </a:p>
      </dgm:t>
    </dgm:pt>
    <dgm:pt modelId="{2D26E144-7F5A-4B37-B407-3B522B4DF3BC}" cxnId="{ED8E2458-2002-4AB9-BE31-B0BA9055FBC0}" type="sibTrans">
      <dgm:prSet/>
      <dgm:spPr/>
      <dgm:t>
        <a:bodyPr/>
        <a:lstStyle/>
        <a:p>
          <a:endParaRPr lang="zh-CN" altLang="en-US"/>
        </a:p>
      </dgm:t>
    </dgm:pt>
    <dgm:pt modelId="{2E3068AB-7875-49D8-93F4-6944098A7A84}" type="pres">
      <dgm:prSet presAssocID="{87488711-44E1-4354-AE2B-9DAD1440EAA0}" presName="diagram" presStyleCnt="0">
        <dgm:presLayoutVars>
          <dgm:chPref val="1"/>
          <dgm:dir/>
          <dgm:animOne val="branch"/>
          <dgm:animLvl val="lvl"/>
          <dgm:resizeHandles val="exact"/>
        </dgm:presLayoutVars>
      </dgm:prSet>
      <dgm:spPr/>
    </dgm:pt>
    <dgm:pt modelId="{6B47D336-7EDB-4ECA-AD0A-95974B10D10E}" type="pres">
      <dgm:prSet presAssocID="{5A1C98BE-FE72-4C5E-A85A-BDA6F50BFEA6}" presName="root1" presStyleCnt="0"/>
      <dgm:spPr/>
    </dgm:pt>
    <dgm:pt modelId="{C5ED149E-FC62-4B84-99DB-0E55B7DB7330}" type="pres">
      <dgm:prSet presAssocID="{5A1C98BE-FE72-4C5E-A85A-BDA6F50BFEA6}" presName="LevelOneTextNode" presStyleLbl="node0" presStyleIdx="0" presStyleCnt="1" custScaleX="59102" custScaleY="128277">
        <dgm:presLayoutVars>
          <dgm:chPref val="3"/>
        </dgm:presLayoutVars>
      </dgm:prSet>
      <dgm:spPr/>
    </dgm:pt>
    <dgm:pt modelId="{14DEC0B0-F9C5-4F9B-9E1E-0DB58D79347B}" type="pres">
      <dgm:prSet presAssocID="{5A1C98BE-FE72-4C5E-A85A-BDA6F50BFEA6}" presName="level2hierChild" presStyleCnt="0"/>
      <dgm:spPr/>
    </dgm:pt>
    <dgm:pt modelId="{70CE2013-99CC-4DCD-91DD-816F9B8E1983}" type="pres">
      <dgm:prSet presAssocID="{0FD8B2E3-280D-441F-80D4-F794DBCA5121}" presName="conn2-1" presStyleLbl="parChTrans1D2" presStyleIdx="0" presStyleCnt="2"/>
      <dgm:spPr/>
    </dgm:pt>
    <dgm:pt modelId="{77AF9E9F-E17B-4D32-ADEB-700234432273}" type="pres">
      <dgm:prSet presAssocID="{0FD8B2E3-280D-441F-80D4-F794DBCA5121}" presName="connTx" presStyleLbl="parChTrans1D2" presStyleIdx="0" presStyleCnt="2"/>
      <dgm:spPr/>
    </dgm:pt>
    <dgm:pt modelId="{0C78686D-166F-41CB-95D0-23E2290F782D}" type="pres">
      <dgm:prSet presAssocID="{199359B4-1D0E-4750-8D9B-F3861D905F3D}" presName="root2" presStyleCnt="0"/>
      <dgm:spPr/>
    </dgm:pt>
    <dgm:pt modelId="{13E5D772-6D05-46C9-BF0E-90015B6085DF}" type="pres">
      <dgm:prSet presAssocID="{199359B4-1D0E-4750-8D9B-F3861D905F3D}" presName="LevelTwoTextNode" presStyleLbl="node2" presStyleIdx="0" presStyleCnt="2" custScaleX="193241" custScaleY="105997" custLinFactNeighborY="-7264">
        <dgm:presLayoutVars>
          <dgm:chPref val="3"/>
        </dgm:presLayoutVars>
      </dgm:prSet>
      <dgm:spPr/>
    </dgm:pt>
    <dgm:pt modelId="{0B26DBF4-F072-4BDF-883F-3910A010E063}" type="pres">
      <dgm:prSet presAssocID="{199359B4-1D0E-4750-8D9B-F3861D905F3D}" presName="level3hierChild" presStyleCnt="0"/>
      <dgm:spPr/>
    </dgm:pt>
    <dgm:pt modelId="{7717DAED-43CA-4FBF-8210-BA7DA2B8571F}" type="pres">
      <dgm:prSet presAssocID="{EBC0AF75-491A-454A-9A03-9BF9CD7BC191}" presName="conn2-1" presStyleLbl="parChTrans1D2" presStyleIdx="1" presStyleCnt="2"/>
      <dgm:spPr/>
    </dgm:pt>
    <dgm:pt modelId="{EEFFB8F6-63FC-492A-A7DA-02ABDF5DD387}" type="pres">
      <dgm:prSet presAssocID="{EBC0AF75-491A-454A-9A03-9BF9CD7BC191}" presName="connTx" presStyleLbl="parChTrans1D2" presStyleIdx="1" presStyleCnt="2"/>
      <dgm:spPr/>
    </dgm:pt>
    <dgm:pt modelId="{DFC47EC2-314E-48FB-BA52-7C941C53FD65}" type="pres">
      <dgm:prSet presAssocID="{8FDF3B75-9EC2-4C6B-8C18-7D34DF18255E}" presName="root2" presStyleCnt="0"/>
      <dgm:spPr/>
    </dgm:pt>
    <dgm:pt modelId="{8631F266-D956-4736-93A4-B6E68FBD354C}" type="pres">
      <dgm:prSet presAssocID="{8FDF3B75-9EC2-4C6B-8C18-7D34DF18255E}" presName="LevelTwoTextNode" presStyleLbl="node2" presStyleIdx="1" presStyleCnt="2" custScaleX="190494" custScaleY="81103" custLinFactNeighborY="-6160">
        <dgm:presLayoutVars>
          <dgm:chPref val="3"/>
        </dgm:presLayoutVars>
      </dgm:prSet>
      <dgm:spPr/>
    </dgm:pt>
    <dgm:pt modelId="{685046A1-EF67-4B4A-BB74-FAAE054968BB}" type="pres">
      <dgm:prSet presAssocID="{8FDF3B75-9EC2-4C6B-8C18-7D34DF18255E}" presName="level3hierChild" presStyleCnt="0"/>
      <dgm:spPr/>
    </dgm:pt>
    <dgm:pt modelId="{03802DB6-AEF8-45FD-AE0E-CFC269B8E67B}" type="pres">
      <dgm:prSet presAssocID="{60F9018A-1062-4025-88AF-21C1DD520E32}" presName="conn2-1" presStyleLbl="parChTrans1D3" presStyleIdx="0" presStyleCnt="2"/>
      <dgm:spPr/>
    </dgm:pt>
    <dgm:pt modelId="{B9B5F715-6000-4699-847C-997D1DC15BA7}" type="pres">
      <dgm:prSet presAssocID="{60F9018A-1062-4025-88AF-21C1DD520E32}" presName="connTx" presStyleLbl="parChTrans1D3" presStyleIdx="0" presStyleCnt="2"/>
      <dgm:spPr/>
    </dgm:pt>
    <dgm:pt modelId="{E0F5E585-44AC-4084-B269-764AC0272C23}" type="pres">
      <dgm:prSet presAssocID="{B41F873F-2E8B-4119-BF8F-003D4A39B9F8}" presName="root2" presStyleCnt="0"/>
      <dgm:spPr/>
    </dgm:pt>
    <dgm:pt modelId="{1E73FB8A-6348-4D3F-9924-16DF06BC6100}" type="pres">
      <dgm:prSet presAssocID="{B41F873F-2E8B-4119-BF8F-003D4A39B9F8}" presName="LevelTwoTextNode" presStyleLbl="node3" presStyleIdx="0" presStyleCnt="2" custScaleX="140196">
        <dgm:presLayoutVars>
          <dgm:chPref val="3"/>
        </dgm:presLayoutVars>
      </dgm:prSet>
      <dgm:spPr/>
    </dgm:pt>
    <dgm:pt modelId="{C6221334-19BE-479A-A532-A3AC9A75D6F5}" type="pres">
      <dgm:prSet presAssocID="{B41F873F-2E8B-4119-BF8F-003D4A39B9F8}" presName="level3hierChild" presStyleCnt="0"/>
      <dgm:spPr/>
    </dgm:pt>
    <dgm:pt modelId="{87B0972E-9838-41C5-B882-9943C9E56889}" type="pres">
      <dgm:prSet presAssocID="{50B8F4A4-8B09-4111-95D5-92569E1270E7}" presName="conn2-1" presStyleLbl="parChTrans1D3" presStyleIdx="1" presStyleCnt="2"/>
      <dgm:spPr/>
    </dgm:pt>
    <dgm:pt modelId="{312CC1F5-E7CA-4CCC-804D-226C7C39699F}" type="pres">
      <dgm:prSet presAssocID="{50B8F4A4-8B09-4111-95D5-92569E1270E7}" presName="connTx" presStyleLbl="parChTrans1D3" presStyleIdx="1" presStyleCnt="2"/>
      <dgm:spPr/>
    </dgm:pt>
    <dgm:pt modelId="{E4023F41-AEF4-48F1-BE2E-BDF36F8AF228}" type="pres">
      <dgm:prSet presAssocID="{31F4B82B-444B-4730-A8B2-44CD3816EBBF}" presName="root2" presStyleCnt="0"/>
      <dgm:spPr/>
    </dgm:pt>
    <dgm:pt modelId="{FD668F96-EEF4-4352-8553-23D1C29A8450}" type="pres">
      <dgm:prSet presAssocID="{31F4B82B-444B-4730-A8B2-44CD3816EBBF}" presName="LevelTwoTextNode" presStyleLbl="node3" presStyleIdx="1" presStyleCnt="2" custScaleX="137435" custScaleY="91958" custLinFactNeighborX="1140">
        <dgm:presLayoutVars>
          <dgm:chPref val="3"/>
        </dgm:presLayoutVars>
      </dgm:prSet>
      <dgm:spPr/>
    </dgm:pt>
    <dgm:pt modelId="{C6A57699-60C3-4A52-8F57-9E23450B21DE}" type="pres">
      <dgm:prSet presAssocID="{31F4B82B-444B-4730-A8B2-44CD3816EBBF}" presName="level3hierChild" presStyleCnt="0"/>
      <dgm:spPr/>
    </dgm:pt>
  </dgm:ptLst>
  <dgm:cxnLst>
    <dgm:cxn modelId="{7B77AD29-FE7B-4CE1-BF46-5C33396B3370}" type="presOf" srcId="{50B8F4A4-8B09-4111-95D5-92569E1270E7}" destId="{87B0972E-9838-41C5-B882-9943C9E56889}" srcOrd="0" destOrd="0" presId="urn:microsoft.com/office/officeart/2005/8/layout/hierarchy2"/>
    <dgm:cxn modelId="{D69A713C-D77A-4AD4-8932-1AEC8FECB63C}" type="presOf" srcId="{87488711-44E1-4354-AE2B-9DAD1440EAA0}" destId="{2E3068AB-7875-49D8-93F4-6944098A7A84}" srcOrd="0" destOrd="0" presId="urn:microsoft.com/office/officeart/2005/8/layout/hierarchy2"/>
    <dgm:cxn modelId="{F2E0283F-9CC6-477B-8224-563BDC8CEDC8}" type="presOf" srcId="{0FD8B2E3-280D-441F-80D4-F794DBCA5121}" destId="{77AF9E9F-E17B-4D32-ADEB-700234432273}" srcOrd="1" destOrd="0" presId="urn:microsoft.com/office/officeart/2005/8/layout/hierarchy2"/>
    <dgm:cxn modelId="{DF3F6C66-EE90-4DBF-877F-44DE45B81650}" type="presOf" srcId="{B41F873F-2E8B-4119-BF8F-003D4A39B9F8}" destId="{1E73FB8A-6348-4D3F-9924-16DF06BC6100}" srcOrd="0" destOrd="0" presId="urn:microsoft.com/office/officeart/2005/8/layout/hierarchy2"/>
    <dgm:cxn modelId="{0C7DC071-E540-482B-8BD7-792D6D9B9CED}" type="presOf" srcId="{8FDF3B75-9EC2-4C6B-8C18-7D34DF18255E}" destId="{8631F266-D956-4736-93A4-B6E68FBD354C}" srcOrd="0" destOrd="0" presId="urn:microsoft.com/office/officeart/2005/8/layout/hierarchy2"/>
    <dgm:cxn modelId="{ED8E2458-2002-4AB9-BE31-B0BA9055FBC0}" srcId="{8FDF3B75-9EC2-4C6B-8C18-7D34DF18255E}" destId="{B41F873F-2E8B-4119-BF8F-003D4A39B9F8}" srcOrd="0" destOrd="0" parTransId="{60F9018A-1062-4025-88AF-21C1DD520E32}" sibTransId="{2D26E144-7F5A-4B37-B407-3B522B4DF3BC}"/>
    <dgm:cxn modelId="{1DA28C7E-8A8C-4935-9DEA-0560E73FEEFD}" srcId="{5A1C98BE-FE72-4C5E-A85A-BDA6F50BFEA6}" destId="{8FDF3B75-9EC2-4C6B-8C18-7D34DF18255E}" srcOrd="1" destOrd="0" parTransId="{EBC0AF75-491A-454A-9A03-9BF9CD7BC191}" sibTransId="{51113DE5-E2CC-445B-A4E7-48113EE9DE6B}"/>
    <dgm:cxn modelId="{D9653996-FF40-4DA7-BB50-DA46423323BB}" type="presOf" srcId="{EBC0AF75-491A-454A-9A03-9BF9CD7BC191}" destId="{EEFFB8F6-63FC-492A-A7DA-02ABDF5DD387}" srcOrd="1" destOrd="0" presId="urn:microsoft.com/office/officeart/2005/8/layout/hierarchy2"/>
    <dgm:cxn modelId="{554E0599-2CE7-41FB-850E-427DC93BE3D6}" srcId="{87488711-44E1-4354-AE2B-9DAD1440EAA0}" destId="{5A1C98BE-FE72-4C5E-A85A-BDA6F50BFEA6}" srcOrd="0" destOrd="0" parTransId="{A79BD698-799C-4F61-92E1-4D957D69EAE4}" sibTransId="{EA7F0441-07CC-4C48-88F4-21F3A413AD82}"/>
    <dgm:cxn modelId="{438A429B-C253-4BAF-BB12-AA85D02F8D66}" type="presOf" srcId="{60F9018A-1062-4025-88AF-21C1DD520E32}" destId="{B9B5F715-6000-4699-847C-997D1DC15BA7}" srcOrd="1" destOrd="0" presId="urn:microsoft.com/office/officeart/2005/8/layout/hierarchy2"/>
    <dgm:cxn modelId="{FF8F10A0-1D7D-4FF5-BDA7-18A08F312944}" srcId="{8FDF3B75-9EC2-4C6B-8C18-7D34DF18255E}" destId="{31F4B82B-444B-4730-A8B2-44CD3816EBBF}" srcOrd="1" destOrd="0" parTransId="{50B8F4A4-8B09-4111-95D5-92569E1270E7}" sibTransId="{BC5FCDEF-41C2-48AF-BDAF-070B74F57B77}"/>
    <dgm:cxn modelId="{4CD680BD-26FF-4690-B7EF-1AE8CA63683E}" type="presOf" srcId="{EBC0AF75-491A-454A-9A03-9BF9CD7BC191}" destId="{7717DAED-43CA-4FBF-8210-BA7DA2B8571F}" srcOrd="0" destOrd="0" presId="urn:microsoft.com/office/officeart/2005/8/layout/hierarchy2"/>
    <dgm:cxn modelId="{CC3494C9-72A8-4BD7-B0C7-B138805E4E83}" type="presOf" srcId="{50B8F4A4-8B09-4111-95D5-92569E1270E7}" destId="{312CC1F5-E7CA-4CCC-804D-226C7C39699F}" srcOrd="1" destOrd="0" presId="urn:microsoft.com/office/officeart/2005/8/layout/hierarchy2"/>
    <dgm:cxn modelId="{9CBE3FCF-28BB-4261-9F5F-A4F363622682}" type="presOf" srcId="{60F9018A-1062-4025-88AF-21C1DD520E32}" destId="{03802DB6-AEF8-45FD-AE0E-CFC269B8E67B}" srcOrd="0" destOrd="0" presId="urn:microsoft.com/office/officeart/2005/8/layout/hierarchy2"/>
    <dgm:cxn modelId="{24F1B1DD-9C8F-46F8-906A-BA4EB331041C}" type="presOf" srcId="{31F4B82B-444B-4730-A8B2-44CD3816EBBF}" destId="{FD668F96-EEF4-4352-8553-23D1C29A8450}" srcOrd="0" destOrd="0" presId="urn:microsoft.com/office/officeart/2005/8/layout/hierarchy2"/>
    <dgm:cxn modelId="{8D7A9BEA-71AA-4D30-BFD6-808A5F77F03C}" type="presOf" srcId="{5A1C98BE-FE72-4C5E-A85A-BDA6F50BFEA6}" destId="{C5ED149E-FC62-4B84-99DB-0E55B7DB7330}" srcOrd="0" destOrd="0" presId="urn:microsoft.com/office/officeart/2005/8/layout/hierarchy2"/>
    <dgm:cxn modelId="{CA88F5EF-07A0-44D6-8258-FB071B51DFF9}" srcId="{5A1C98BE-FE72-4C5E-A85A-BDA6F50BFEA6}" destId="{199359B4-1D0E-4750-8D9B-F3861D905F3D}" srcOrd="0" destOrd="0" parTransId="{0FD8B2E3-280D-441F-80D4-F794DBCA5121}" sibTransId="{158448C0-603C-4059-8E45-7C867CF9515A}"/>
    <dgm:cxn modelId="{B70A9CF0-30C1-4713-A7F8-3A44BBE855D2}" type="presOf" srcId="{0FD8B2E3-280D-441F-80D4-F794DBCA5121}" destId="{70CE2013-99CC-4DCD-91DD-816F9B8E1983}" srcOrd="0" destOrd="0" presId="urn:microsoft.com/office/officeart/2005/8/layout/hierarchy2"/>
    <dgm:cxn modelId="{5D1319FB-5B71-4E27-B93D-C49D7292857D}" type="presOf" srcId="{199359B4-1D0E-4750-8D9B-F3861D905F3D}" destId="{13E5D772-6D05-46C9-BF0E-90015B6085DF}" srcOrd="0" destOrd="0" presId="urn:microsoft.com/office/officeart/2005/8/layout/hierarchy2"/>
    <dgm:cxn modelId="{1BEA6492-3190-42C8-B788-7925545276A3}" type="presParOf" srcId="{2E3068AB-7875-49D8-93F4-6944098A7A84}" destId="{6B47D336-7EDB-4ECA-AD0A-95974B10D10E}" srcOrd="0" destOrd="0" presId="urn:microsoft.com/office/officeart/2005/8/layout/hierarchy2"/>
    <dgm:cxn modelId="{579303CF-71A9-4A51-B74A-37CC0A62BB4F}" type="presParOf" srcId="{6B47D336-7EDB-4ECA-AD0A-95974B10D10E}" destId="{C5ED149E-FC62-4B84-99DB-0E55B7DB7330}" srcOrd="0" destOrd="0" presId="urn:microsoft.com/office/officeart/2005/8/layout/hierarchy2"/>
    <dgm:cxn modelId="{1A9F700E-6707-4BD1-AAC2-B6375845F164}" type="presParOf" srcId="{6B47D336-7EDB-4ECA-AD0A-95974B10D10E}" destId="{14DEC0B0-F9C5-4F9B-9E1E-0DB58D79347B}" srcOrd="1" destOrd="0" presId="urn:microsoft.com/office/officeart/2005/8/layout/hierarchy2"/>
    <dgm:cxn modelId="{5E288989-732F-4573-ACF1-92B817868297}" type="presParOf" srcId="{14DEC0B0-F9C5-4F9B-9E1E-0DB58D79347B}" destId="{70CE2013-99CC-4DCD-91DD-816F9B8E1983}" srcOrd="0" destOrd="0" presId="urn:microsoft.com/office/officeart/2005/8/layout/hierarchy2"/>
    <dgm:cxn modelId="{F91DF81B-0917-45A7-8230-15A676C935B9}" type="presParOf" srcId="{70CE2013-99CC-4DCD-91DD-816F9B8E1983}" destId="{77AF9E9F-E17B-4D32-ADEB-700234432273}" srcOrd="0" destOrd="0" presId="urn:microsoft.com/office/officeart/2005/8/layout/hierarchy2"/>
    <dgm:cxn modelId="{7EA97AFE-A9E6-49C6-A313-80F41E7FA8B5}" type="presParOf" srcId="{14DEC0B0-F9C5-4F9B-9E1E-0DB58D79347B}" destId="{0C78686D-166F-41CB-95D0-23E2290F782D}" srcOrd="1" destOrd="0" presId="urn:microsoft.com/office/officeart/2005/8/layout/hierarchy2"/>
    <dgm:cxn modelId="{01663FD2-9915-4DD8-8854-159F05E737D7}" type="presParOf" srcId="{0C78686D-166F-41CB-95D0-23E2290F782D}" destId="{13E5D772-6D05-46C9-BF0E-90015B6085DF}" srcOrd="0" destOrd="0" presId="urn:microsoft.com/office/officeart/2005/8/layout/hierarchy2"/>
    <dgm:cxn modelId="{17168744-C0B1-4F16-A39A-A297F725EA80}" type="presParOf" srcId="{0C78686D-166F-41CB-95D0-23E2290F782D}" destId="{0B26DBF4-F072-4BDF-883F-3910A010E063}" srcOrd="1" destOrd="0" presId="urn:microsoft.com/office/officeart/2005/8/layout/hierarchy2"/>
    <dgm:cxn modelId="{836A842E-5A13-4F33-8173-0FE225A9E1AC}" type="presParOf" srcId="{14DEC0B0-F9C5-4F9B-9E1E-0DB58D79347B}" destId="{7717DAED-43CA-4FBF-8210-BA7DA2B8571F}" srcOrd="2" destOrd="0" presId="urn:microsoft.com/office/officeart/2005/8/layout/hierarchy2"/>
    <dgm:cxn modelId="{47C990F7-78AB-4DD4-9A93-4AD35BA0280E}" type="presParOf" srcId="{7717DAED-43CA-4FBF-8210-BA7DA2B8571F}" destId="{EEFFB8F6-63FC-492A-A7DA-02ABDF5DD387}" srcOrd="0" destOrd="0" presId="urn:microsoft.com/office/officeart/2005/8/layout/hierarchy2"/>
    <dgm:cxn modelId="{6B85031A-0065-4EF5-8D13-94E0BF1BFAAA}" type="presParOf" srcId="{14DEC0B0-F9C5-4F9B-9E1E-0DB58D79347B}" destId="{DFC47EC2-314E-48FB-BA52-7C941C53FD65}" srcOrd="3" destOrd="0" presId="urn:microsoft.com/office/officeart/2005/8/layout/hierarchy2"/>
    <dgm:cxn modelId="{5556C602-ACA8-4CEC-8598-D978B1A88EC7}" type="presParOf" srcId="{DFC47EC2-314E-48FB-BA52-7C941C53FD65}" destId="{8631F266-D956-4736-93A4-B6E68FBD354C}" srcOrd="0" destOrd="0" presId="urn:microsoft.com/office/officeart/2005/8/layout/hierarchy2"/>
    <dgm:cxn modelId="{EE3EE3E5-A36F-48AC-BB31-D86BFE188943}" type="presParOf" srcId="{DFC47EC2-314E-48FB-BA52-7C941C53FD65}" destId="{685046A1-EF67-4B4A-BB74-FAAE054968BB}" srcOrd="1" destOrd="0" presId="urn:microsoft.com/office/officeart/2005/8/layout/hierarchy2"/>
    <dgm:cxn modelId="{D7D47A89-9429-4F04-BC4C-D9762EF3EF60}" type="presParOf" srcId="{685046A1-EF67-4B4A-BB74-FAAE054968BB}" destId="{03802DB6-AEF8-45FD-AE0E-CFC269B8E67B}" srcOrd="0" destOrd="0" presId="urn:microsoft.com/office/officeart/2005/8/layout/hierarchy2"/>
    <dgm:cxn modelId="{46342ECD-F29C-4570-AF7E-88D5B516170B}" type="presParOf" srcId="{03802DB6-AEF8-45FD-AE0E-CFC269B8E67B}" destId="{B9B5F715-6000-4699-847C-997D1DC15BA7}" srcOrd="0" destOrd="0" presId="urn:microsoft.com/office/officeart/2005/8/layout/hierarchy2"/>
    <dgm:cxn modelId="{953D9F8E-66EB-4478-A983-2FC8E6F115A4}" type="presParOf" srcId="{685046A1-EF67-4B4A-BB74-FAAE054968BB}" destId="{E0F5E585-44AC-4084-B269-764AC0272C23}" srcOrd="1" destOrd="0" presId="urn:microsoft.com/office/officeart/2005/8/layout/hierarchy2"/>
    <dgm:cxn modelId="{B4091488-F6BA-4336-8991-8741701C14AD}" type="presParOf" srcId="{E0F5E585-44AC-4084-B269-764AC0272C23}" destId="{1E73FB8A-6348-4D3F-9924-16DF06BC6100}" srcOrd="0" destOrd="0" presId="urn:microsoft.com/office/officeart/2005/8/layout/hierarchy2"/>
    <dgm:cxn modelId="{63004DC7-918F-4279-A143-EAF3749EEFEC}" type="presParOf" srcId="{E0F5E585-44AC-4084-B269-764AC0272C23}" destId="{C6221334-19BE-479A-A532-A3AC9A75D6F5}" srcOrd="1" destOrd="0" presId="urn:microsoft.com/office/officeart/2005/8/layout/hierarchy2"/>
    <dgm:cxn modelId="{93C8FE37-987D-48CC-B47D-1F8A397D9029}" type="presParOf" srcId="{685046A1-EF67-4B4A-BB74-FAAE054968BB}" destId="{87B0972E-9838-41C5-B882-9943C9E56889}" srcOrd="2" destOrd="0" presId="urn:microsoft.com/office/officeart/2005/8/layout/hierarchy2"/>
    <dgm:cxn modelId="{18631FB8-79AE-4719-BCF3-D3965F003644}" type="presParOf" srcId="{87B0972E-9838-41C5-B882-9943C9E56889}" destId="{312CC1F5-E7CA-4CCC-804D-226C7C39699F}" srcOrd="0" destOrd="0" presId="urn:microsoft.com/office/officeart/2005/8/layout/hierarchy2"/>
    <dgm:cxn modelId="{8B440B77-F919-4C68-8910-8B9237DF6C5D}" type="presParOf" srcId="{685046A1-EF67-4B4A-BB74-FAAE054968BB}" destId="{E4023F41-AEF4-48F1-BE2E-BDF36F8AF228}" srcOrd="3" destOrd="0" presId="urn:microsoft.com/office/officeart/2005/8/layout/hierarchy2"/>
    <dgm:cxn modelId="{B371FF66-5E73-4F65-8589-FCF717BE0315}" type="presParOf" srcId="{E4023F41-AEF4-48F1-BE2E-BDF36F8AF228}" destId="{FD668F96-EEF4-4352-8553-23D1C29A8450}" srcOrd="0" destOrd="0" presId="urn:microsoft.com/office/officeart/2005/8/layout/hierarchy2"/>
    <dgm:cxn modelId="{C371B1B4-AA91-4600-A4AE-94CC05288E2C}" type="presParOf" srcId="{E4023F41-AEF4-48F1-BE2E-BDF36F8AF228}" destId="{C6A57699-60C3-4A52-8F57-9E23450B21DE}"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B80A7-1CE5-485B-97F8-3959771F087B}">
      <dsp:nvSpPr>
        <dsp:cNvPr id="0" name=""/>
        <dsp:cNvSpPr/>
      </dsp:nvSpPr>
      <dsp:spPr>
        <a:xfrm>
          <a:off x="142490" y="1494"/>
          <a:ext cx="2168888" cy="1084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mj-ea"/>
              <a:ea typeface="+mj-ea"/>
            </a:rPr>
            <a:t>皮肉</a:t>
          </a:r>
          <a:endParaRPr lang="en-US" altLang="zh-CN" sz="2800" b="1" kern="1200" dirty="0">
            <a:solidFill>
              <a:schemeClr val="tx1"/>
            </a:solidFill>
            <a:latin typeface="+mj-ea"/>
            <a:ea typeface="+mj-ea"/>
          </a:endParaRPr>
        </a:p>
        <a:p>
          <a:pPr marL="0" lvl="0" indent="0" algn="ctr" defTabSz="1244600">
            <a:lnSpc>
              <a:spcPct val="90000"/>
            </a:lnSpc>
            <a:spcBef>
              <a:spcPct val="0"/>
            </a:spcBef>
            <a:spcAft>
              <a:spcPct val="35000"/>
            </a:spcAft>
            <a:buNone/>
          </a:pPr>
          <a:r>
            <a:rPr lang="zh-CN" altLang="en-US" sz="2800" b="1" kern="1200" dirty="0">
              <a:solidFill>
                <a:srgbClr val="C00000"/>
              </a:solidFill>
              <a:latin typeface="+mj-ea"/>
              <a:ea typeface="+mj-ea"/>
            </a:rPr>
            <a:t>阳中之阳</a:t>
          </a:r>
        </a:p>
      </dsp:txBody>
      <dsp:txXfrm>
        <a:off x="174252" y="33256"/>
        <a:ext cx="2105364" cy="1020920"/>
      </dsp:txXfrm>
    </dsp:sp>
    <dsp:sp modelId="{931C85D4-EA55-4790-ACF1-4E846E193856}">
      <dsp:nvSpPr>
        <dsp:cNvPr id="0" name=""/>
        <dsp:cNvSpPr/>
      </dsp:nvSpPr>
      <dsp:spPr>
        <a:xfrm>
          <a:off x="359379" y="1085938"/>
          <a:ext cx="216888" cy="813333"/>
        </a:xfrm>
        <a:custGeom>
          <a:avLst/>
          <a:gdLst/>
          <a:ahLst/>
          <a:cxnLst/>
          <a:rect l="0" t="0" r="0" b="0"/>
          <a:pathLst>
            <a:path>
              <a:moveTo>
                <a:pt x="0" y="0"/>
              </a:moveTo>
              <a:lnTo>
                <a:pt x="0" y="813333"/>
              </a:lnTo>
              <a:lnTo>
                <a:pt x="216888" y="8133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E0EFE0-1866-4F33-9858-7E686CD66240}">
      <dsp:nvSpPr>
        <dsp:cNvPr id="0" name=""/>
        <dsp:cNvSpPr/>
      </dsp:nvSpPr>
      <dsp:spPr>
        <a:xfrm>
          <a:off x="576268" y="1357049"/>
          <a:ext cx="1735110" cy="1084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mj-ea"/>
              <a:ea typeface="+mj-ea"/>
            </a:rPr>
            <a:t>皮肤</a:t>
          </a:r>
          <a:endParaRPr lang="en-US" altLang="zh-CN" sz="2400" b="1" kern="1200" dirty="0">
            <a:solidFill>
              <a:schemeClr val="tx1"/>
            </a:solidFill>
            <a:latin typeface="+mj-ea"/>
            <a:ea typeface="+mj-ea"/>
          </a:endParaRPr>
        </a:p>
        <a:p>
          <a:pPr marL="0" lvl="0" indent="0" algn="ctr" defTabSz="1066800">
            <a:lnSpc>
              <a:spcPct val="90000"/>
            </a:lnSpc>
            <a:spcBef>
              <a:spcPct val="0"/>
            </a:spcBef>
            <a:spcAft>
              <a:spcPct val="35000"/>
            </a:spcAft>
            <a:buNone/>
          </a:pPr>
          <a:r>
            <a:rPr lang="zh-CN" altLang="en-US" sz="2400" b="1" kern="1200" dirty="0">
              <a:solidFill>
                <a:srgbClr val="C00000"/>
              </a:solidFill>
              <a:latin typeface="+mj-ea"/>
              <a:ea typeface="+mj-ea"/>
            </a:rPr>
            <a:t>阳中之阳</a:t>
          </a:r>
        </a:p>
      </dsp:txBody>
      <dsp:txXfrm>
        <a:off x="608030" y="1388811"/>
        <a:ext cx="1671586" cy="1020920"/>
      </dsp:txXfrm>
    </dsp:sp>
    <dsp:sp modelId="{F8D7B228-A373-42A1-94DB-6B8011BFF9FA}">
      <dsp:nvSpPr>
        <dsp:cNvPr id="0" name=""/>
        <dsp:cNvSpPr/>
      </dsp:nvSpPr>
      <dsp:spPr>
        <a:xfrm>
          <a:off x="359379" y="1085938"/>
          <a:ext cx="216888" cy="2168888"/>
        </a:xfrm>
        <a:custGeom>
          <a:avLst/>
          <a:gdLst/>
          <a:ahLst/>
          <a:cxnLst/>
          <a:rect l="0" t="0" r="0" b="0"/>
          <a:pathLst>
            <a:path>
              <a:moveTo>
                <a:pt x="0" y="0"/>
              </a:moveTo>
              <a:lnTo>
                <a:pt x="0" y="2168888"/>
              </a:lnTo>
              <a:lnTo>
                <a:pt x="216888" y="21688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68E200-3D2C-480F-AB8E-4F531CDEF604}">
      <dsp:nvSpPr>
        <dsp:cNvPr id="0" name=""/>
        <dsp:cNvSpPr/>
      </dsp:nvSpPr>
      <dsp:spPr>
        <a:xfrm>
          <a:off x="576268" y="2712605"/>
          <a:ext cx="1735110" cy="1084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mj-ea"/>
              <a:ea typeface="+mj-ea"/>
            </a:rPr>
            <a:t>肌肉</a:t>
          </a:r>
          <a:endParaRPr lang="en-US" altLang="zh-CN" sz="2400" b="1" kern="1200" dirty="0">
            <a:solidFill>
              <a:schemeClr val="tx1"/>
            </a:solidFill>
            <a:latin typeface="+mj-ea"/>
            <a:ea typeface="+mj-ea"/>
          </a:endParaRPr>
        </a:p>
        <a:p>
          <a:pPr marL="0" lvl="0" indent="0" algn="ctr" defTabSz="1066800">
            <a:lnSpc>
              <a:spcPct val="90000"/>
            </a:lnSpc>
            <a:spcBef>
              <a:spcPct val="0"/>
            </a:spcBef>
            <a:spcAft>
              <a:spcPct val="35000"/>
            </a:spcAft>
            <a:buNone/>
          </a:pPr>
          <a:r>
            <a:rPr lang="zh-CN" altLang="en-US" sz="2400" b="1" kern="1200" dirty="0">
              <a:solidFill>
                <a:srgbClr val="C00000"/>
              </a:solidFill>
              <a:latin typeface="+mj-ea"/>
              <a:ea typeface="+mj-ea"/>
            </a:rPr>
            <a:t>阳中</a:t>
          </a:r>
          <a:r>
            <a:rPr lang="zh-CN" altLang="en-US" sz="2400" b="1" kern="1200" dirty="0">
              <a:solidFill>
                <a:srgbClr val="0000FF"/>
              </a:solidFill>
              <a:latin typeface="+mj-ea"/>
              <a:ea typeface="+mj-ea"/>
            </a:rPr>
            <a:t>之阴</a:t>
          </a:r>
        </a:p>
      </dsp:txBody>
      <dsp:txXfrm>
        <a:off x="608030" y="2744367"/>
        <a:ext cx="1671586" cy="1020920"/>
      </dsp:txXfrm>
    </dsp:sp>
    <dsp:sp modelId="{15A08FB1-64DC-4F63-AB04-F70CA79DD75C}">
      <dsp:nvSpPr>
        <dsp:cNvPr id="0" name=""/>
        <dsp:cNvSpPr/>
      </dsp:nvSpPr>
      <dsp:spPr>
        <a:xfrm>
          <a:off x="2845338" y="1028"/>
          <a:ext cx="2168888" cy="108444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mj-ea"/>
              <a:ea typeface="+mj-ea"/>
            </a:rPr>
            <a:t>筋骨</a:t>
          </a:r>
          <a:endParaRPr lang="en-US" altLang="zh-CN" sz="2800" b="1" kern="1200" dirty="0">
            <a:solidFill>
              <a:schemeClr val="tx1"/>
            </a:solidFill>
            <a:latin typeface="+mj-ea"/>
            <a:ea typeface="+mj-ea"/>
          </a:endParaRPr>
        </a:p>
        <a:p>
          <a:pPr marL="0" lvl="0" indent="0" algn="ctr" defTabSz="1244600">
            <a:lnSpc>
              <a:spcPct val="90000"/>
            </a:lnSpc>
            <a:spcBef>
              <a:spcPct val="0"/>
            </a:spcBef>
            <a:spcAft>
              <a:spcPct val="35000"/>
            </a:spcAft>
            <a:buNone/>
          </a:pPr>
          <a:r>
            <a:rPr lang="zh-CN" altLang="en-US" sz="2800" b="1" kern="1200" dirty="0">
              <a:solidFill>
                <a:srgbClr val="C00000"/>
              </a:solidFill>
              <a:latin typeface="+mj-ea"/>
              <a:ea typeface="+mj-ea"/>
            </a:rPr>
            <a:t>阳中</a:t>
          </a:r>
          <a:r>
            <a:rPr lang="zh-CN" altLang="en-US" sz="2800" b="1" kern="1200" dirty="0">
              <a:solidFill>
                <a:srgbClr val="0000FF"/>
              </a:solidFill>
              <a:latin typeface="+mj-ea"/>
              <a:ea typeface="+mj-ea"/>
            </a:rPr>
            <a:t>之阴</a:t>
          </a:r>
        </a:p>
      </dsp:txBody>
      <dsp:txXfrm>
        <a:off x="2877100" y="32790"/>
        <a:ext cx="2105364" cy="1020920"/>
      </dsp:txXfrm>
    </dsp:sp>
    <dsp:sp modelId="{265DD763-D1FB-4C6A-84F6-8B055E8D9E38}">
      <dsp:nvSpPr>
        <dsp:cNvPr id="0" name=""/>
        <dsp:cNvSpPr/>
      </dsp:nvSpPr>
      <dsp:spPr>
        <a:xfrm>
          <a:off x="3062226" y="1085472"/>
          <a:ext cx="225152" cy="813799"/>
        </a:xfrm>
        <a:custGeom>
          <a:avLst/>
          <a:gdLst/>
          <a:ahLst/>
          <a:cxnLst/>
          <a:rect l="0" t="0" r="0" b="0"/>
          <a:pathLst>
            <a:path>
              <a:moveTo>
                <a:pt x="0" y="0"/>
              </a:moveTo>
              <a:lnTo>
                <a:pt x="0" y="813799"/>
              </a:lnTo>
              <a:lnTo>
                <a:pt x="225152" y="81379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5A6B4E-AA68-488D-BBB3-976C5BE3B919}">
      <dsp:nvSpPr>
        <dsp:cNvPr id="0" name=""/>
        <dsp:cNvSpPr/>
      </dsp:nvSpPr>
      <dsp:spPr>
        <a:xfrm>
          <a:off x="3287379" y="1357049"/>
          <a:ext cx="1735110" cy="1084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mj-ea"/>
              <a:ea typeface="+mj-ea"/>
            </a:rPr>
            <a:t>筋</a:t>
          </a:r>
          <a:endParaRPr lang="en-US" altLang="zh-CN" sz="2400" b="1" kern="1200" dirty="0">
            <a:solidFill>
              <a:schemeClr val="tx1"/>
            </a:solidFill>
            <a:latin typeface="+mj-ea"/>
            <a:ea typeface="+mj-ea"/>
          </a:endParaRPr>
        </a:p>
        <a:p>
          <a:pPr marL="0" lvl="0" indent="0" algn="ctr" defTabSz="1066800">
            <a:lnSpc>
              <a:spcPct val="90000"/>
            </a:lnSpc>
            <a:spcBef>
              <a:spcPct val="0"/>
            </a:spcBef>
            <a:spcAft>
              <a:spcPct val="35000"/>
            </a:spcAft>
            <a:buNone/>
          </a:pPr>
          <a:r>
            <a:rPr lang="zh-CN" altLang="en-US" sz="2400" b="1" kern="1200" dirty="0">
              <a:solidFill>
                <a:srgbClr val="0000FF"/>
              </a:solidFill>
              <a:latin typeface="+mj-ea"/>
              <a:ea typeface="+mj-ea"/>
            </a:rPr>
            <a:t>阴中</a:t>
          </a:r>
          <a:r>
            <a:rPr lang="zh-CN" altLang="en-US" sz="2400" b="1" kern="1200" dirty="0">
              <a:solidFill>
                <a:srgbClr val="C00000"/>
              </a:solidFill>
              <a:latin typeface="+mj-ea"/>
              <a:ea typeface="+mj-ea"/>
            </a:rPr>
            <a:t>之阳</a:t>
          </a:r>
          <a:endParaRPr lang="zh-CN" altLang="en-US" sz="2400" b="1" kern="1200" dirty="0">
            <a:solidFill>
              <a:srgbClr val="C00000"/>
            </a:solidFill>
          </a:endParaRPr>
        </a:p>
      </dsp:txBody>
      <dsp:txXfrm>
        <a:off x="3319141" y="1388811"/>
        <a:ext cx="1671586" cy="1020920"/>
      </dsp:txXfrm>
    </dsp:sp>
    <dsp:sp modelId="{BF312756-3444-49CD-ACDA-7CE4D51934BF}">
      <dsp:nvSpPr>
        <dsp:cNvPr id="0" name=""/>
        <dsp:cNvSpPr/>
      </dsp:nvSpPr>
      <dsp:spPr>
        <a:xfrm>
          <a:off x="3062226" y="1085472"/>
          <a:ext cx="225152" cy="2169354"/>
        </a:xfrm>
        <a:custGeom>
          <a:avLst/>
          <a:gdLst/>
          <a:ahLst/>
          <a:cxnLst/>
          <a:rect l="0" t="0" r="0" b="0"/>
          <a:pathLst>
            <a:path>
              <a:moveTo>
                <a:pt x="0" y="0"/>
              </a:moveTo>
              <a:lnTo>
                <a:pt x="0" y="2169354"/>
              </a:lnTo>
              <a:lnTo>
                <a:pt x="225152" y="21693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41D5E-A28E-47B6-B963-588284BF7342}">
      <dsp:nvSpPr>
        <dsp:cNvPr id="0" name=""/>
        <dsp:cNvSpPr/>
      </dsp:nvSpPr>
      <dsp:spPr>
        <a:xfrm>
          <a:off x="3287379" y="2712605"/>
          <a:ext cx="1735110" cy="1084444"/>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zh-CN" altLang="en-US" sz="2800" b="1" kern="1200" dirty="0">
              <a:solidFill>
                <a:schemeClr val="tx1"/>
              </a:solidFill>
              <a:latin typeface="+mj-ea"/>
              <a:ea typeface="+mj-ea"/>
            </a:rPr>
            <a:t>骨</a:t>
          </a:r>
          <a:endParaRPr lang="en-US" altLang="zh-CN" sz="2800" b="1" kern="1200" dirty="0">
            <a:solidFill>
              <a:schemeClr val="tx1"/>
            </a:solidFill>
            <a:latin typeface="+mj-ea"/>
            <a:ea typeface="+mj-ea"/>
          </a:endParaRPr>
        </a:p>
        <a:p>
          <a:pPr marL="0" lvl="0" indent="0" algn="ctr" defTabSz="1244600">
            <a:lnSpc>
              <a:spcPct val="90000"/>
            </a:lnSpc>
            <a:spcBef>
              <a:spcPct val="0"/>
            </a:spcBef>
            <a:spcAft>
              <a:spcPct val="35000"/>
            </a:spcAft>
            <a:buNone/>
          </a:pPr>
          <a:r>
            <a:rPr lang="zh-CN" altLang="en-US" sz="2800" b="1" kern="1200" dirty="0">
              <a:solidFill>
                <a:srgbClr val="0000FF"/>
              </a:solidFill>
              <a:latin typeface="+mj-ea"/>
              <a:ea typeface="+mj-ea"/>
            </a:rPr>
            <a:t>阴中</a:t>
          </a:r>
          <a:r>
            <a:rPr lang="zh-CN" altLang="en-US" sz="2800" b="1" kern="1200" dirty="0">
              <a:solidFill>
                <a:srgbClr val="C00000"/>
              </a:solidFill>
              <a:latin typeface="+mj-ea"/>
              <a:ea typeface="+mj-ea"/>
            </a:rPr>
            <a:t>之阴</a:t>
          </a:r>
        </a:p>
      </dsp:txBody>
      <dsp:txXfrm>
        <a:off x="3319141" y="2744367"/>
        <a:ext cx="1671586" cy="1020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008017-57B9-4C7C-8B8C-A4BC0285291B}">
      <dsp:nvSpPr>
        <dsp:cNvPr id="0" name=""/>
        <dsp:cNvSpPr/>
      </dsp:nvSpPr>
      <dsp:spPr>
        <a:xfrm>
          <a:off x="7076" y="1160492"/>
          <a:ext cx="744005" cy="7591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CN" altLang="en-US" sz="2400" b="1" kern="1200" dirty="0">
              <a:solidFill>
                <a:schemeClr val="tx1"/>
              </a:solidFill>
              <a:latin typeface="黑体" pitchFamily="49" charset="-122"/>
              <a:ea typeface="黑体" pitchFamily="49" charset="-122"/>
            </a:rPr>
            <a:t>五脏</a:t>
          </a:r>
          <a:endParaRPr lang="en-US" altLang="zh-CN" sz="2400" b="1" kern="1200" dirty="0">
            <a:solidFill>
              <a:schemeClr val="tx1"/>
            </a:solidFill>
            <a:latin typeface="黑体" pitchFamily="49" charset="-122"/>
            <a:ea typeface="黑体" pitchFamily="49" charset="-122"/>
          </a:endParaRPr>
        </a:p>
        <a:p>
          <a:pPr marL="0" lvl="0" indent="0" algn="ctr" defTabSz="1066800">
            <a:lnSpc>
              <a:spcPct val="100000"/>
            </a:lnSpc>
            <a:spcBef>
              <a:spcPct val="0"/>
            </a:spcBef>
            <a:spcAft>
              <a:spcPts val="0"/>
            </a:spcAft>
            <a:buNone/>
          </a:pPr>
          <a:r>
            <a:rPr lang="zh-CN" altLang="en-US" sz="2400" b="1" kern="1200" dirty="0">
              <a:solidFill>
                <a:srgbClr val="C00000"/>
              </a:solidFill>
              <a:latin typeface="黑体" pitchFamily="49" charset="-122"/>
              <a:ea typeface="黑体" pitchFamily="49" charset="-122"/>
            </a:rPr>
            <a:t>阴</a:t>
          </a:r>
        </a:p>
      </dsp:txBody>
      <dsp:txXfrm>
        <a:off x="28867" y="1182283"/>
        <a:ext cx="700423" cy="715558"/>
      </dsp:txXfrm>
    </dsp:sp>
    <dsp:sp modelId="{14BFA281-4B63-40DF-8BDF-1AD632475F16}">
      <dsp:nvSpPr>
        <dsp:cNvPr id="0" name=""/>
        <dsp:cNvSpPr/>
      </dsp:nvSpPr>
      <dsp:spPr>
        <a:xfrm rot="17945813">
          <a:off x="538184" y="1164479"/>
          <a:ext cx="828858" cy="26912"/>
        </a:xfrm>
        <a:custGeom>
          <a:avLst/>
          <a:gdLst/>
          <a:ahLst/>
          <a:cxnLst/>
          <a:rect l="0" t="0" r="0" b="0"/>
          <a:pathLst>
            <a:path>
              <a:moveTo>
                <a:pt x="0" y="13456"/>
              </a:moveTo>
              <a:lnTo>
                <a:pt x="828858" y="13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931892" y="1157213"/>
        <a:ext cx="41442" cy="41442"/>
      </dsp:txXfrm>
    </dsp:sp>
    <dsp:sp modelId="{26F61C75-FE87-4934-9F55-60CA8D7D2149}">
      <dsp:nvSpPr>
        <dsp:cNvPr id="0" name=""/>
        <dsp:cNvSpPr/>
      </dsp:nvSpPr>
      <dsp:spPr>
        <a:xfrm>
          <a:off x="1154145" y="563892"/>
          <a:ext cx="1890621"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mj-ea"/>
              <a:ea typeface="+mj-ea"/>
            </a:rPr>
            <a:t>心肺</a:t>
          </a:r>
          <a:r>
            <a:rPr lang="en-US" altLang="zh-CN" sz="2400" b="1" kern="1200" dirty="0">
              <a:solidFill>
                <a:schemeClr val="tx1"/>
              </a:solidFill>
              <a:latin typeface="+mj-ea"/>
              <a:ea typeface="+mj-ea"/>
            </a:rPr>
            <a:t>——</a:t>
          </a:r>
          <a:r>
            <a:rPr lang="zh-CN" altLang="en-US" sz="2400" b="1" kern="1200" dirty="0">
              <a:solidFill>
                <a:srgbClr val="C00000"/>
              </a:solidFill>
              <a:latin typeface="+mj-ea"/>
              <a:ea typeface="+mj-ea"/>
            </a:rPr>
            <a:t>阳</a:t>
          </a:r>
          <a:endParaRPr lang="zh-CN" altLang="en-US" sz="2400" b="1" kern="1200" dirty="0">
            <a:solidFill>
              <a:srgbClr val="C00000"/>
            </a:solidFill>
          </a:endParaRPr>
        </a:p>
      </dsp:txBody>
      <dsp:txXfrm>
        <a:off x="1168902" y="578649"/>
        <a:ext cx="1861107" cy="474315"/>
      </dsp:txXfrm>
    </dsp:sp>
    <dsp:sp modelId="{D91F76F6-C698-4AE4-A410-39F740CA4A0D}">
      <dsp:nvSpPr>
        <dsp:cNvPr id="0" name=""/>
        <dsp:cNvSpPr/>
      </dsp:nvSpPr>
      <dsp:spPr>
        <a:xfrm rot="19457599">
          <a:off x="2998112" y="657500"/>
          <a:ext cx="496374" cy="26912"/>
        </a:xfrm>
        <a:custGeom>
          <a:avLst/>
          <a:gdLst/>
          <a:ahLst/>
          <a:cxnLst/>
          <a:rect l="0" t="0" r="0" b="0"/>
          <a:pathLst>
            <a:path>
              <a:moveTo>
                <a:pt x="0" y="13456"/>
              </a:moveTo>
              <a:lnTo>
                <a:pt x="496374" y="1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233890" y="658546"/>
        <a:ext cx="24818" cy="24818"/>
      </dsp:txXfrm>
    </dsp:sp>
    <dsp:sp modelId="{8F0D759F-C851-4428-8A2E-2B80B2FFD84D}">
      <dsp:nvSpPr>
        <dsp:cNvPr id="0" name=""/>
        <dsp:cNvSpPr/>
      </dsp:nvSpPr>
      <dsp:spPr>
        <a:xfrm>
          <a:off x="3447831" y="274190"/>
          <a:ext cx="1938485"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zh-CN" sz="2000" b="1" kern="1200" dirty="0">
              <a:solidFill>
                <a:schemeClr val="tx1"/>
              </a:solidFill>
              <a:latin typeface="+mj-ea"/>
              <a:ea typeface="+mj-ea"/>
            </a:rPr>
            <a:t>心</a:t>
          </a:r>
          <a:r>
            <a:rPr lang="en-US" altLang="zh-CN" sz="2000" b="1" kern="1200" dirty="0">
              <a:solidFill>
                <a:schemeClr val="tx1"/>
              </a:solidFill>
              <a:latin typeface="+mj-ea"/>
              <a:ea typeface="+mj-ea"/>
            </a:rPr>
            <a:t>——</a:t>
          </a:r>
          <a:r>
            <a:rPr lang="zh-CN" altLang="zh-CN" sz="2000" b="1" kern="1200" dirty="0">
              <a:solidFill>
                <a:srgbClr val="C00000"/>
              </a:solidFill>
              <a:latin typeface="+mj-ea"/>
              <a:ea typeface="+mj-ea"/>
            </a:rPr>
            <a:t>阳中之阳</a:t>
          </a:r>
          <a:endParaRPr lang="zh-CN" altLang="en-US" sz="2000" b="1" kern="1200" dirty="0">
            <a:solidFill>
              <a:srgbClr val="C00000"/>
            </a:solidFill>
          </a:endParaRPr>
        </a:p>
      </dsp:txBody>
      <dsp:txXfrm>
        <a:off x="3462588" y="288947"/>
        <a:ext cx="1908971" cy="474315"/>
      </dsp:txXfrm>
    </dsp:sp>
    <dsp:sp modelId="{12C8F7E6-1F3E-43A0-9EA9-7B084DA8193F}">
      <dsp:nvSpPr>
        <dsp:cNvPr id="0" name=""/>
        <dsp:cNvSpPr/>
      </dsp:nvSpPr>
      <dsp:spPr>
        <a:xfrm rot="2194890">
          <a:off x="2994408" y="954706"/>
          <a:ext cx="511290" cy="26912"/>
        </a:xfrm>
        <a:custGeom>
          <a:avLst/>
          <a:gdLst/>
          <a:ahLst/>
          <a:cxnLst/>
          <a:rect l="0" t="0" r="0" b="0"/>
          <a:pathLst>
            <a:path>
              <a:moveTo>
                <a:pt x="0" y="13456"/>
              </a:moveTo>
              <a:lnTo>
                <a:pt x="511290" y="1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237270" y="955380"/>
        <a:ext cx="25564" cy="25564"/>
      </dsp:txXfrm>
    </dsp:sp>
    <dsp:sp modelId="{FAD6B167-5B69-4BC7-8923-2A075115C180}">
      <dsp:nvSpPr>
        <dsp:cNvPr id="0" name=""/>
        <dsp:cNvSpPr/>
      </dsp:nvSpPr>
      <dsp:spPr>
        <a:xfrm>
          <a:off x="3455338" y="868603"/>
          <a:ext cx="1984031"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zh-CN" sz="2000" b="1" kern="1200" dirty="0">
              <a:solidFill>
                <a:schemeClr val="tx1"/>
              </a:solidFill>
              <a:latin typeface="+mj-ea"/>
              <a:ea typeface="+mj-ea"/>
            </a:rPr>
            <a:t>肺</a:t>
          </a:r>
          <a:r>
            <a:rPr lang="en-US" altLang="zh-CN" sz="2000" b="1" kern="1200" dirty="0">
              <a:solidFill>
                <a:schemeClr val="tx1"/>
              </a:solidFill>
              <a:latin typeface="+mj-ea"/>
              <a:ea typeface="+mj-ea"/>
            </a:rPr>
            <a:t>——</a:t>
          </a:r>
          <a:r>
            <a:rPr lang="zh-CN" altLang="zh-CN" sz="2000" b="1" kern="1200" dirty="0">
              <a:solidFill>
                <a:srgbClr val="C00000"/>
              </a:solidFill>
              <a:latin typeface="+mj-ea"/>
              <a:ea typeface="+mj-ea"/>
            </a:rPr>
            <a:t>阳中之阴</a:t>
          </a:r>
          <a:endParaRPr lang="zh-CN" altLang="en-US" sz="2000" b="1" kern="1200" dirty="0">
            <a:solidFill>
              <a:srgbClr val="C00000"/>
            </a:solidFill>
          </a:endParaRPr>
        </a:p>
      </dsp:txBody>
      <dsp:txXfrm>
        <a:off x="3470095" y="883360"/>
        <a:ext cx="1954517" cy="474315"/>
      </dsp:txXfrm>
    </dsp:sp>
    <dsp:sp modelId="{6D29555B-FC37-462E-B310-B80516EF2C65}">
      <dsp:nvSpPr>
        <dsp:cNvPr id="0" name=""/>
        <dsp:cNvSpPr/>
      </dsp:nvSpPr>
      <dsp:spPr>
        <a:xfrm rot="3642258">
          <a:off x="536832" y="1892485"/>
          <a:ext cx="839069" cy="26912"/>
        </a:xfrm>
        <a:custGeom>
          <a:avLst/>
          <a:gdLst/>
          <a:ahLst/>
          <a:cxnLst/>
          <a:rect l="0" t="0" r="0" b="0"/>
          <a:pathLst>
            <a:path>
              <a:moveTo>
                <a:pt x="0" y="13456"/>
              </a:moveTo>
              <a:lnTo>
                <a:pt x="839069" y="13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935390" y="1884964"/>
        <a:ext cx="41953" cy="41953"/>
      </dsp:txXfrm>
    </dsp:sp>
    <dsp:sp modelId="{688E36DA-A69C-4216-961B-81B2A4B05382}">
      <dsp:nvSpPr>
        <dsp:cNvPr id="0" name=""/>
        <dsp:cNvSpPr/>
      </dsp:nvSpPr>
      <dsp:spPr>
        <a:xfrm>
          <a:off x="1161653" y="2019905"/>
          <a:ext cx="2010442"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b="1" kern="1200" dirty="0">
              <a:solidFill>
                <a:schemeClr val="tx1"/>
              </a:solidFill>
              <a:latin typeface="+mj-ea"/>
              <a:ea typeface="+mj-ea"/>
            </a:rPr>
            <a:t>肝脾肾</a:t>
          </a:r>
          <a:r>
            <a:rPr lang="en-US" altLang="zh-CN" sz="2400" b="1" kern="1200" dirty="0">
              <a:solidFill>
                <a:schemeClr val="tx1"/>
              </a:solidFill>
              <a:latin typeface="+mj-ea"/>
              <a:ea typeface="+mj-ea"/>
            </a:rPr>
            <a:t>——</a:t>
          </a:r>
          <a:r>
            <a:rPr lang="zh-CN" altLang="en-US" sz="2400" b="1" kern="1200" dirty="0">
              <a:solidFill>
                <a:srgbClr val="0000FF"/>
              </a:solidFill>
              <a:latin typeface="+mj-ea"/>
              <a:ea typeface="+mj-ea"/>
            </a:rPr>
            <a:t>阴</a:t>
          </a:r>
          <a:endParaRPr lang="zh-CN" altLang="en-US" sz="2400" b="1" kern="1200" dirty="0">
            <a:solidFill>
              <a:srgbClr val="0000FF"/>
            </a:solidFill>
          </a:endParaRPr>
        </a:p>
      </dsp:txBody>
      <dsp:txXfrm>
        <a:off x="1176410" y="2034662"/>
        <a:ext cx="1980928" cy="474315"/>
      </dsp:txXfrm>
    </dsp:sp>
    <dsp:sp modelId="{A52A057E-F892-43A9-8363-2CA5E2DD7E40}">
      <dsp:nvSpPr>
        <dsp:cNvPr id="0" name=""/>
        <dsp:cNvSpPr/>
      </dsp:nvSpPr>
      <dsp:spPr>
        <a:xfrm rot="18238725">
          <a:off x="3015993" y="1964911"/>
          <a:ext cx="707760" cy="26912"/>
        </a:xfrm>
        <a:custGeom>
          <a:avLst/>
          <a:gdLst/>
          <a:ahLst/>
          <a:cxnLst/>
          <a:rect l="0" t="0" r="0" b="0"/>
          <a:pathLst>
            <a:path>
              <a:moveTo>
                <a:pt x="0" y="13456"/>
              </a:moveTo>
              <a:lnTo>
                <a:pt x="707760" y="1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352179" y="1960673"/>
        <a:ext cx="35388" cy="35388"/>
      </dsp:txXfrm>
    </dsp:sp>
    <dsp:sp modelId="{C8C8EC9B-91F0-413E-B7C2-88345F17F85D}">
      <dsp:nvSpPr>
        <dsp:cNvPr id="0" name=""/>
        <dsp:cNvSpPr/>
      </dsp:nvSpPr>
      <dsp:spPr>
        <a:xfrm>
          <a:off x="3567652" y="1432999"/>
          <a:ext cx="1895005"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zh-CN" sz="2000" b="1" kern="1200" dirty="0">
              <a:solidFill>
                <a:schemeClr val="tx1"/>
              </a:solidFill>
              <a:latin typeface="+mj-ea"/>
              <a:ea typeface="+mj-ea"/>
            </a:rPr>
            <a:t>肝</a:t>
          </a:r>
          <a:r>
            <a:rPr lang="en-US" altLang="zh-CN" sz="2000" b="1" kern="1200" dirty="0">
              <a:solidFill>
                <a:schemeClr val="tx1"/>
              </a:solidFill>
              <a:latin typeface="+mj-ea"/>
              <a:ea typeface="+mj-ea"/>
            </a:rPr>
            <a:t>——</a:t>
          </a:r>
          <a:r>
            <a:rPr lang="zh-CN" altLang="zh-CN" sz="2000" b="1" kern="1200" dirty="0">
              <a:solidFill>
                <a:srgbClr val="0000FF"/>
              </a:solidFill>
              <a:latin typeface="+mj-ea"/>
              <a:ea typeface="+mj-ea"/>
            </a:rPr>
            <a:t>阴中</a:t>
          </a:r>
          <a:r>
            <a:rPr lang="zh-CN" altLang="zh-CN" sz="2000" b="1" kern="1200" dirty="0">
              <a:solidFill>
                <a:srgbClr val="C00000"/>
              </a:solidFill>
              <a:latin typeface="+mj-ea"/>
              <a:ea typeface="+mj-ea"/>
            </a:rPr>
            <a:t>之阳</a:t>
          </a:r>
          <a:endParaRPr lang="zh-CN" altLang="en-US" sz="2000" b="1" kern="1200" dirty="0">
            <a:solidFill>
              <a:srgbClr val="C00000"/>
            </a:solidFill>
          </a:endParaRPr>
        </a:p>
      </dsp:txBody>
      <dsp:txXfrm>
        <a:off x="3582409" y="1447756"/>
        <a:ext cx="1865491" cy="474315"/>
      </dsp:txXfrm>
    </dsp:sp>
    <dsp:sp modelId="{1221D8A5-CE93-48C0-95A9-A14EA903AFB0}">
      <dsp:nvSpPr>
        <dsp:cNvPr id="0" name=""/>
        <dsp:cNvSpPr/>
      </dsp:nvSpPr>
      <dsp:spPr>
        <a:xfrm rot="21534808">
          <a:off x="3172059" y="2254613"/>
          <a:ext cx="395627" cy="26912"/>
        </a:xfrm>
        <a:custGeom>
          <a:avLst/>
          <a:gdLst/>
          <a:ahLst/>
          <a:cxnLst/>
          <a:rect l="0" t="0" r="0" b="0"/>
          <a:pathLst>
            <a:path>
              <a:moveTo>
                <a:pt x="0" y="13456"/>
              </a:moveTo>
              <a:lnTo>
                <a:pt x="395627" y="1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359983" y="2258178"/>
        <a:ext cx="19781" cy="19781"/>
      </dsp:txXfrm>
    </dsp:sp>
    <dsp:sp modelId="{AB93FACF-BB48-490D-9119-6D6E40394A5E}">
      <dsp:nvSpPr>
        <dsp:cNvPr id="0" name=""/>
        <dsp:cNvSpPr/>
      </dsp:nvSpPr>
      <dsp:spPr>
        <a:xfrm>
          <a:off x="3567652" y="2012403"/>
          <a:ext cx="1910522"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zh-CN" sz="2000" b="1" kern="1200" dirty="0">
              <a:solidFill>
                <a:schemeClr val="tx1"/>
              </a:solidFill>
              <a:latin typeface="+mj-ea"/>
              <a:ea typeface="+mj-ea"/>
            </a:rPr>
            <a:t>肾</a:t>
          </a:r>
          <a:r>
            <a:rPr lang="en-US" altLang="zh-CN" sz="2000" b="1" kern="1200" dirty="0">
              <a:solidFill>
                <a:schemeClr val="tx1"/>
              </a:solidFill>
              <a:latin typeface="+mj-ea"/>
              <a:ea typeface="+mj-ea"/>
            </a:rPr>
            <a:t>——</a:t>
          </a:r>
          <a:r>
            <a:rPr lang="zh-CN" altLang="zh-CN" sz="2000" b="1" kern="1200" dirty="0">
              <a:solidFill>
                <a:srgbClr val="0000FF"/>
              </a:solidFill>
              <a:latin typeface="+mj-ea"/>
              <a:ea typeface="+mj-ea"/>
            </a:rPr>
            <a:t>阴中之阴</a:t>
          </a:r>
          <a:endParaRPr lang="zh-CN" altLang="en-US" sz="2000" b="1" kern="1200" dirty="0">
            <a:solidFill>
              <a:srgbClr val="0000FF"/>
            </a:solidFill>
          </a:endParaRPr>
        </a:p>
      </dsp:txBody>
      <dsp:txXfrm>
        <a:off x="3582409" y="2027160"/>
        <a:ext cx="1881008" cy="474315"/>
      </dsp:txXfrm>
    </dsp:sp>
    <dsp:sp modelId="{0CB89066-325E-422B-9694-0D90E4C8B107}">
      <dsp:nvSpPr>
        <dsp:cNvPr id="0" name=""/>
        <dsp:cNvSpPr/>
      </dsp:nvSpPr>
      <dsp:spPr>
        <a:xfrm rot="3319817">
          <a:off x="3022189" y="2544315"/>
          <a:ext cx="695368" cy="26912"/>
        </a:xfrm>
        <a:custGeom>
          <a:avLst/>
          <a:gdLst/>
          <a:ahLst/>
          <a:cxnLst/>
          <a:rect l="0" t="0" r="0" b="0"/>
          <a:pathLst>
            <a:path>
              <a:moveTo>
                <a:pt x="0" y="13456"/>
              </a:moveTo>
              <a:lnTo>
                <a:pt x="695368" y="1345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352489" y="2540387"/>
        <a:ext cx="34768" cy="34768"/>
      </dsp:txXfrm>
    </dsp:sp>
    <dsp:sp modelId="{C605ACDE-E0C5-4A58-814D-06196E492E5D}">
      <dsp:nvSpPr>
        <dsp:cNvPr id="0" name=""/>
        <dsp:cNvSpPr/>
      </dsp:nvSpPr>
      <dsp:spPr>
        <a:xfrm>
          <a:off x="3567652" y="2591807"/>
          <a:ext cx="2193907" cy="5038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zh-CN" sz="2000" b="1" kern="1200" dirty="0">
              <a:solidFill>
                <a:schemeClr val="tx1"/>
              </a:solidFill>
              <a:latin typeface="+mj-ea"/>
              <a:ea typeface="+mj-ea"/>
            </a:rPr>
            <a:t>脾</a:t>
          </a:r>
          <a:r>
            <a:rPr lang="en-US" altLang="zh-CN" sz="2000" b="1" kern="1200" dirty="0">
              <a:solidFill>
                <a:schemeClr val="tx1"/>
              </a:solidFill>
              <a:latin typeface="+mj-ea"/>
              <a:ea typeface="+mj-ea"/>
            </a:rPr>
            <a:t>——</a:t>
          </a:r>
          <a:r>
            <a:rPr lang="zh-CN" altLang="zh-CN" sz="2000" b="1" kern="1200" dirty="0">
              <a:solidFill>
                <a:srgbClr val="0000FF"/>
              </a:solidFill>
              <a:latin typeface="+mj-ea"/>
              <a:ea typeface="+mj-ea"/>
            </a:rPr>
            <a:t>阴中之至阴</a:t>
          </a:r>
          <a:endParaRPr lang="zh-CN" altLang="en-US" sz="2000" b="1" kern="1200" dirty="0">
            <a:solidFill>
              <a:srgbClr val="0000FF"/>
            </a:solidFill>
          </a:endParaRPr>
        </a:p>
      </dsp:txBody>
      <dsp:txXfrm>
        <a:off x="3582409" y="2606564"/>
        <a:ext cx="2164393" cy="4743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78021-A496-4317-A508-A7A163013AEC}">
      <dsp:nvSpPr>
        <dsp:cNvPr id="0" name=""/>
        <dsp:cNvSpPr/>
      </dsp:nvSpPr>
      <dsp:spPr>
        <a:xfrm>
          <a:off x="5419" y="1231439"/>
          <a:ext cx="1338845" cy="66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latin typeface="+mj-ea"/>
              <a:ea typeface="+mj-ea"/>
            </a:rPr>
            <a:t>分析病因阴阳属性</a:t>
          </a:r>
        </a:p>
      </dsp:txBody>
      <dsp:txXfrm>
        <a:off x="25026" y="1251046"/>
        <a:ext cx="1299631" cy="630208"/>
      </dsp:txXfrm>
    </dsp:sp>
    <dsp:sp modelId="{0461C11A-503B-4BC2-8FC2-E6F04531E4BE}">
      <dsp:nvSpPr>
        <dsp:cNvPr id="0" name=""/>
        <dsp:cNvSpPr/>
      </dsp:nvSpPr>
      <dsp:spPr>
        <a:xfrm rot="18770822">
          <a:off x="1218281" y="1255533"/>
          <a:ext cx="787506" cy="43858"/>
        </a:xfrm>
        <a:custGeom>
          <a:avLst/>
          <a:gdLst/>
          <a:ahLst/>
          <a:cxnLst/>
          <a:rect l="0" t="0" r="0" b="0"/>
          <a:pathLst>
            <a:path>
              <a:moveTo>
                <a:pt x="0" y="21929"/>
              </a:moveTo>
              <a:lnTo>
                <a:pt x="787506" y="21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592346" y="1257774"/>
        <a:ext cx="39375" cy="39375"/>
      </dsp:txXfrm>
    </dsp:sp>
    <dsp:sp modelId="{7620B769-EB74-433A-B3A2-83CEC60ED5A3}">
      <dsp:nvSpPr>
        <dsp:cNvPr id="0" name=""/>
        <dsp:cNvSpPr/>
      </dsp:nvSpPr>
      <dsp:spPr>
        <a:xfrm>
          <a:off x="1879803" y="654062"/>
          <a:ext cx="1338845" cy="66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chemeClr val="tx1"/>
              </a:solidFill>
              <a:latin typeface="+mj-ea"/>
              <a:ea typeface="+mj-ea"/>
            </a:rPr>
            <a:t>六淫为</a:t>
          </a:r>
          <a:r>
            <a:rPr lang="zh-CN" altLang="en-US" sz="1800" b="1" kern="1200" dirty="0">
              <a:solidFill>
                <a:srgbClr val="C00000"/>
              </a:solidFill>
              <a:latin typeface="+mj-ea"/>
              <a:ea typeface="+mj-ea"/>
            </a:rPr>
            <a:t>阳</a:t>
          </a:r>
        </a:p>
      </dsp:txBody>
      <dsp:txXfrm>
        <a:off x="1899410" y="673669"/>
        <a:ext cx="1299631" cy="630208"/>
      </dsp:txXfrm>
    </dsp:sp>
    <dsp:sp modelId="{42336E33-97F2-4CC0-886C-5190F1AF5AA0}">
      <dsp:nvSpPr>
        <dsp:cNvPr id="0" name=""/>
        <dsp:cNvSpPr/>
      </dsp:nvSpPr>
      <dsp:spPr>
        <a:xfrm rot="19457599">
          <a:off x="3156660" y="774385"/>
          <a:ext cx="659517" cy="43858"/>
        </a:xfrm>
        <a:custGeom>
          <a:avLst/>
          <a:gdLst/>
          <a:ahLst/>
          <a:cxnLst/>
          <a:rect l="0" t="0" r="0" b="0"/>
          <a:pathLst>
            <a:path>
              <a:moveTo>
                <a:pt x="0" y="21929"/>
              </a:moveTo>
              <a:lnTo>
                <a:pt x="659517" y="21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69930" y="779826"/>
        <a:ext cx="32975" cy="32975"/>
      </dsp:txXfrm>
    </dsp:sp>
    <dsp:sp modelId="{F4DDD7C5-804D-48D6-98BE-4EA5D6830300}">
      <dsp:nvSpPr>
        <dsp:cNvPr id="0" name=""/>
        <dsp:cNvSpPr/>
      </dsp:nvSpPr>
      <dsp:spPr>
        <a:xfrm>
          <a:off x="3754187" y="269144"/>
          <a:ext cx="1879565" cy="66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zh-CN" altLang="en-US" sz="1900" b="1" kern="1200" dirty="0">
              <a:solidFill>
                <a:srgbClr val="C00000"/>
              </a:solidFill>
              <a:latin typeface="+mj-ea"/>
              <a:ea typeface="+mj-ea"/>
            </a:rPr>
            <a:t>风</a:t>
          </a:r>
          <a:r>
            <a:rPr lang="zh-CN" altLang="en-US" sz="1900" b="1" kern="1200" dirty="0">
              <a:solidFill>
                <a:schemeClr val="tx1"/>
              </a:solidFill>
              <a:latin typeface="+mj-ea"/>
              <a:ea typeface="+mj-ea"/>
            </a:rPr>
            <a:t>邪、</a:t>
          </a:r>
          <a:r>
            <a:rPr lang="zh-CN" altLang="en-US" sz="1900" b="1" kern="1200" dirty="0">
              <a:solidFill>
                <a:srgbClr val="C00000"/>
              </a:solidFill>
              <a:latin typeface="+mj-ea"/>
              <a:ea typeface="+mj-ea"/>
            </a:rPr>
            <a:t>暑</a:t>
          </a:r>
          <a:r>
            <a:rPr lang="zh-CN" altLang="en-US" sz="1900" b="1" kern="1200" dirty="0">
              <a:solidFill>
                <a:schemeClr val="tx1"/>
              </a:solidFill>
              <a:latin typeface="+mj-ea"/>
              <a:ea typeface="+mj-ea"/>
            </a:rPr>
            <a:t>邪、</a:t>
          </a:r>
          <a:r>
            <a:rPr lang="zh-CN" altLang="en-US" sz="1900" b="1" kern="1200" dirty="0">
              <a:solidFill>
                <a:srgbClr val="C00000"/>
              </a:solidFill>
              <a:latin typeface="+mj-ea"/>
              <a:ea typeface="+mj-ea"/>
            </a:rPr>
            <a:t>火</a:t>
          </a:r>
          <a:r>
            <a:rPr lang="zh-CN" altLang="en-US" sz="1900" b="1" kern="1200" dirty="0">
              <a:solidFill>
                <a:schemeClr val="tx1"/>
              </a:solidFill>
              <a:latin typeface="+mj-ea"/>
              <a:ea typeface="+mj-ea"/>
            </a:rPr>
            <a:t>（</a:t>
          </a:r>
          <a:r>
            <a:rPr lang="zh-CN" altLang="en-US" sz="1900" b="1" kern="1200" dirty="0">
              <a:solidFill>
                <a:srgbClr val="C00000"/>
              </a:solidFill>
              <a:latin typeface="+mj-ea"/>
              <a:ea typeface="+mj-ea"/>
            </a:rPr>
            <a:t>热</a:t>
          </a:r>
          <a:r>
            <a:rPr lang="zh-CN" altLang="en-US" sz="1900" b="1" kern="1200" dirty="0">
              <a:solidFill>
                <a:schemeClr val="tx1"/>
              </a:solidFill>
              <a:latin typeface="+mj-ea"/>
              <a:ea typeface="+mj-ea"/>
            </a:rPr>
            <a:t>）邪属</a:t>
          </a:r>
          <a:r>
            <a:rPr lang="zh-CN" altLang="en-US" sz="1900" b="1" kern="1200" dirty="0">
              <a:solidFill>
                <a:srgbClr val="C00000"/>
              </a:solidFill>
              <a:latin typeface="+mj-ea"/>
              <a:ea typeface="+mj-ea"/>
            </a:rPr>
            <a:t>阳</a:t>
          </a:r>
        </a:p>
      </dsp:txBody>
      <dsp:txXfrm>
        <a:off x="3773794" y="288751"/>
        <a:ext cx="1840351" cy="630208"/>
      </dsp:txXfrm>
    </dsp:sp>
    <dsp:sp modelId="{BCB102FD-073E-485C-BD84-944EEBD9E514}">
      <dsp:nvSpPr>
        <dsp:cNvPr id="0" name=""/>
        <dsp:cNvSpPr/>
      </dsp:nvSpPr>
      <dsp:spPr>
        <a:xfrm rot="2142401">
          <a:off x="3156660" y="1159303"/>
          <a:ext cx="659517" cy="43858"/>
        </a:xfrm>
        <a:custGeom>
          <a:avLst/>
          <a:gdLst/>
          <a:ahLst/>
          <a:cxnLst/>
          <a:rect l="0" t="0" r="0" b="0"/>
          <a:pathLst>
            <a:path>
              <a:moveTo>
                <a:pt x="0" y="21929"/>
              </a:moveTo>
              <a:lnTo>
                <a:pt x="659517" y="2192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3469930" y="1164744"/>
        <a:ext cx="32975" cy="32975"/>
      </dsp:txXfrm>
    </dsp:sp>
    <dsp:sp modelId="{FF1ED4D9-67DF-4E27-99DB-4827E890256B}">
      <dsp:nvSpPr>
        <dsp:cNvPr id="0" name=""/>
        <dsp:cNvSpPr/>
      </dsp:nvSpPr>
      <dsp:spPr>
        <a:xfrm>
          <a:off x="3754187" y="1038980"/>
          <a:ext cx="1816023" cy="66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C00000"/>
              </a:solidFill>
              <a:latin typeface="+mj-ea"/>
              <a:ea typeface="+mj-ea"/>
            </a:rPr>
            <a:t>寒</a:t>
          </a:r>
          <a:r>
            <a:rPr lang="zh-CN" altLang="en-US" sz="2000" b="1" kern="1200" dirty="0">
              <a:solidFill>
                <a:schemeClr val="tx1"/>
              </a:solidFill>
              <a:latin typeface="+mj-ea"/>
              <a:ea typeface="+mj-ea"/>
            </a:rPr>
            <a:t>邪、</a:t>
          </a:r>
          <a:r>
            <a:rPr lang="zh-CN" altLang="en-US" sz="2000" b="1" kern="1200" dirty="0">
              <a:solidFill>
                <a:srgbClr val="C00000"/>
              </a:solidFill>
              <a:latin typeface="+mj-ea"/>
              <a:ea typeface="+mj-ea"/>
            </a:rPr>
            <a:t>湿</a:t>
          </a:r>
          <a:r>
            <a:rPr lang="zh-CN" altLang="en-US" sz="2000" b="1" kern="1200" dirty="0">
              <a:solidFill>
                <a:schemeClr val="tx1"/>
              </a:solidFill>
              <a:latin typeface="+mj-ea"/>
              <a:ea typeface="+mj-ea"/>
            </a:rPr>
            <a:t>邪属</a:t>
          </a:r>
          <a:r>
            <a:rPr lang="zh-CN" altLang="en-US" sz="2000" b="1" kern="1200" dirty="0">
              <a:solidFill>
                <a:srgbClr val="C00000"/>
              </a:solidFill>
              <a:latin typeface="+mj-ea"/>
              <a:ea typeface="+mj-ea"/>
            </a:rPr>
            <a:t>阴</a:t>
          </a:r>
        </a:p>
      </dsp:txBody>
      <dsp:txXfrm>
        <a:off x="3773794" y="1058587"/>
        <a:ext cx="1776809" cy="630208"/>
      </dsp:txXfrm>
    </dsp:sp>
    <dsp:sp modelId="{67AE02DB-9621-47CA-B3B9-7041ACC359E6}">
      <dsp:nvSpPr>
        <dsp:cNvPr id="0" name=""/>
        <dsp:cNvSpPr/>
      </dsp:nvSpPr>
      <dsp:spPr>
        <a:xfrm rot="2829178">
          <a:off x="1218281" y="1832910"/>
          <a:ext cx="787506" cy="43858"/>
        </a:xfrm>
        <a:custGeom>
          <a:avLst/>
          <a:gdLst/>
          <a:ahLst/>
          <a:cxnLst/>
          <a:rect l="0" t="0" r="0" b="0"/>
          <a:pathLst>
            <a:path>
              <a:moveTo>
                <a:pt x="0" y="21929"/>
              </a:moveTo>
              <a:lnTo>
                <a:pt x="787506" y="2192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592346" y="1835152"/>
        <a:ext cx="39375" cy="39375"/>
      </dsp:txXfrm>
    </dsp:sp>
    <dsp:sp modelId="{43E39DD4-6138-4873-B922-E017F3DF899A}">
      <dsp:nvSpPr>
        <dsp:cNvPr id="0" name=""/>
        <dsp:cNvSpPr/>
      </dsp:nvSpPr>
      <dsp:spPr>
        <a:xfrm>
          <a:off x="1879803" y="1808816"/>
          <a:ext cx="1891186" cy="6694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zh-CN" altLang="en-US" sz="1800" b="1" kern="1200" dirty="0">
              <a:solidFill>
                <a:srgbClr val="C00000"/>
              </a:solidFill>
              <a:latin typeface="+mj-ea"/>
              <a:ea typeface="+mj-ea"/>
            </a:rPr>
            <a:t>饮食</a:t>
          </a:r>
          <a:r>
            <a:rPr lang="zh-CN" altLang="en-US" sz="1800" b="1" kern="1200" dirty="0">
              <a:solidFill>
                <a:schemeClr val="tx1"/>
              </a:solidFill>
              <a:latin typeface="+mj-ea"/>
              <a:ea typeface="+mj-ea"/>
            </a:rPr>
            <a:t>居处、</a:t>
          </a:r>
          <a:r>
            <a:rPr lang="zh-CN" altLang="en-US" sz="1800" b="1" kern="1200" dirty="0">
              <a:solidFill>
                <a:srgbClr val="C00000"/>
              </a:solidFill>
              <a:latin typeface="+mj-ea"/>
              <a:ea typeface="+mj-ea"/>
            </a:rPr>
            <a:t>情志</a:t>
          </a:r>
          <a:r>
            <a:rPr lang="zh-CN" altLang="en-US" sz="1800" b="1" kern="1200" dirty="0">
              <a:solidFill>
                <a:schemeClr val="tx1"/>
              </a:solidFill>
              <a:latin typeface="+mj-ea"/>
              <a:ea typeface="+mj-ea"/>
            </a:rPr>
            <a:t>失调属于</a:t>
          </a:r>
          <a:r>
            <a:rPr lang="zh-CN" altLang="en-US" sz="1800" b="1" kern="1200" dirty="0">
              <a:solidFill>
                <a:srgbClr val="C00000"/>
              </a:solidFill>
              <a:latin typeface="+mj-ea"/>
              <a:ea typeface="+mj-ea"/>
            </a:rPr>
            <a:t>阴</a:t>
          </a:r>
        </a:p>
      </dsp:txBody>
      <dsp:txXfrm>
        <a:off x="1899410" y="1828423"/>
        <a:ext cx="1851972" cy="6302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ED149E-FC62-4B84-99DB-0E55B7DB7330}">
      <dsp:nvSpPr>
        <dsp:cNvPr id="0" name=""/>
        <dsp:cNvSpPr/>
      </dsp:nvSpPr>
      <dsp:spPr>
        <a:xfrm>
          <a:off x="6098" y="312705"/>
          <a:ext cx="790500" cy="85786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CN" altLang="en-US" sz="2400" b="1" kern="1200" dirty="0">
              <a:solidFill>
                <a:schemeClr val="tx1"/>
              </a:solidFill>
              <a:latin typeface="+mj-ea"/>
              <a:ea typeface="+mj-ea"/>
            </a:rPr>
            <a:t>气</a:t>
          </a:r>
        </a:p>
        <a:p>
          <a:pPr marL="0" lvl="0" indent="0" algn="ctr" defTabSz="1066800">
            <a:lnSpc>
              <a:spcPct val="100000"/>
            </a:lnSpc>
            <a:spcBef>
              <a:spcPct val="0"/>
            </a:spcBef>
            <a:spcAft>
              <a:spcPts val="0"/>
            </a:spcAft>
            <a:buNone/>
          </a:pPr>
          <a:r>
            <a:rPr lang="zh-CN" altLang="en-US" sz="2400" b="1" kern="1200" dirty="0">
              <a:solidFill>
                <a:schemeClr val="tx1"/>
              </a:solidFill>
              <a:latin typeface="+mj-ea"/>
              <a:ea typeface="+mj-ea"/>
            </a:rPr>
            <a:t>来源</a:t>
          </a:r>
          <a:endParaRPr lang="zh-CN" altLang="en-US" sz="2800" b="1" kern="1200" dirty="0">
            <a:solidFill>
              <a:schemeClr val="tx1"/>
            </a:solidFill>
            <a:latin typeface="+mj-ea"/>
            <a:ea typeface="+mj-ea"/>
          </a:endParaRPr>
        </a:p>
      </dsp:txBody>
      <dsp:txXfrm>
        <a:off x="29251" y="335858"/>
        <a:ext cx="744194" cy="811558"/>
      </dsp:txXfrm>
    </dsp:sp>
    <dsp:sp modelId="{70CE2013-99CC-4DCD-91DD-816F9B8E1983}">
      <dsp:nvSpPr>
        <dsp:cNvPr id="0" name=""/>
        <dsp:cNvSpPr/>
      </dsp:nvSpPr>
      <dsp:spPr>
        <a:xfrm rot="19520299">
          <a:off x="738880" y="525064"/>
          <a:ext cx="650445" cy="63219"/>
        </a:xfrm>
        <a:custGeom>
          <a:avLst/>
          <a:gdLst/>
          <a:ahLst/>
          <a:cxnLst/>
          <a:rect l="0" t="0" r="0" b="0"/>
          <a:pathLst>
            <a:path>
              <a:moveTo>
                <a:pt x="0" y="31609"/>
              </a:moveTo>
              <a:lnTo>
                <a:pt x="650445" y="31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047842" y="540412"/>
        <a:ext cx="32522" cy="32522"/>
      </dsp:txXfrm>
    </dsp:sp>
    <dsp:sp modelId="{13E5D772-6D05-46C9-BF0E-90015B6085DF}">
      <dsp:nvSpPr>
        <dsp:cNvPr id="0" name=""/>
        <dsp:cNvSpPr/>
      </dsp:nvSpPr>
      <dsp:spPr>
        <a:xfrm>
          <a:off x="1331607" y="17277"/>
          <a:ext cx="2584635" cy="7088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zh-CN" altLang="en-US" sz="2000" b="1" kern="1200" dirty="0">
              <a:solidFill>
                <a:srgbClr val="C00000"/>
              </a:solidFill>
              <a:latin typeface="+mj-ea"/>
              <a:ea typeface="+mj-ea"/>
            </a:rPr>
            <a:t>先天之气</a:t>
          </a:r>
          <a:r>
            <a:rPr lang="zh-CN" altLang="en-US" sz="2000" b="1" kern="1200" dirty="0">
              <a:solidFill>
                <a:schemeClr val="tx1"/>
              </a:solidFill>
              <a:latin typeface="+mj-ea"/>
              <a:ea typeface="+mj-ea"/>
            </a:rPr>
            <a:t>（即元气）</a:t>
          </a:r>
          <a:endParaRPr lang="en-US" altLang="zh-CN" sz="2000" b="1" kern="1200" dirty="0">
            <a:solidFill>
              <a:schemeClr val="tx1"/>
            </a:solidFill>
            <a:latin typeface="+mj-ea"/>
            <a:ea typeface="+mj-ea"/>
          </a:endParaRPr>
        </a:p>
        <a:p>
          <a:pPr marL="0" lvl="0" indent="0" algn="ctr" defTabSz="889000">
            <a:lnSpc>
              <a:spcPct val="90000"/>
            </a:lnSpc>
            <a:spcBef>
              <a:spcPct val="0"/>
            </a:spcBef>
            <a:spcAft>
              <a:spcPts val="0"/>
            </a:spcAft>
            <a:buNone/>
          </a:pPr>
          <a:r>
            <a:rPr lang="zh-CN" altLang="en-US" sz="2000" b="1" kern="1200" dirty="0">
              <a:solidFill>
                <a:schemeClr val="tx1"/>
              </a:solidFill>
              <a:latin typeface="+mj-ea"/>
              <a:ea typeface="+mj-ea"/>
            </a:rPr>
            <a:t>先天之精所化</a:t>
          </a:r>
        </a:p>
      </dsp:txBody>
      <dsp:txXfrm>
        <a:off x="1352369" y="38039"/>
        <a:ext cx="2543111" cy="667341"/>
      </dsp:txXfrm>
    </dsp:sp>
    <dsp:sp modelId="{7717DAED-43CA-4FBF-8210-BA7DA2B8571F}">
      <dsp:nvSpPr>
        <dsp:cNvPr id="0" name=""/>
        <dsp:cNvSpPr/>
      </dsp:nvSpPr>
      <dsp:spPr>
        <a:xfrm rot="2051134">
          <a:off x="740727" y="891724"/>
          <a:ext cx="646752" cy="63219"/>
        </a:xfrm>
        <a:custGeom>
          <a:avLst/>
          <a:gdLst/>
          <a:ahLst/>
          <a:cxnLst/>
          <a:rect l="0" t="0" r="0" b="0"/>
          <a:pathLst>
            <a:path>
              <a:moveTo>
                <a:pt x="0" y="31609"/>
              </a:moveTo>
              <a:lnTo>
                <a:pt x="646752" y="3160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1047934" y="907165"/>
        <a:ext cx="32337" cy="32337"/>
      </dsp:txXfrm>
    </dsp:sp>
    <dsp:sp modelId="{8631F266-D956-4736-93A4-B6E68FBD354C}">
      <dsp:nvSpPr>
        <dsp:cNvPr id="0" name=""/>
        <dsp:cNvSpPr/>
      </dsp:nvSpPr>
      <dsp:spPr>
        <a:xfrm>
          <a:off x="1331607" y="833839"/>
          <a:ext cx="2547893" cy="5423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C00000"/>
              </a:solidFill>
              <a:latin typeface="+mj-ea"/>
              <a:ea typeface="+mj-ea"/>
            </a:rPr>
            <a:t>后天之气</a:t>
          </a:r>
          <a:r>
            <a:rPr lang="zh-CN" altLang="en-US" sz="2000" b="1" kern="1200" dirty="0">
              <a:solidFill>
                <a:schemeClr val="tx1"/>
              </a:solidFill>
              <a:latin typeface="+mj-ea"/>
              <a:ea typeface="+mj-ea"/>
            </a:rPr>
            <a:t>（即宗气）</a:t>
          </a:r>
          <a:endParaRPr lang="en-US" altLang="zh-CN" sz="2000" b="1" kern="1200" dirty="0">
            <a:solidFill>
              <a:schemeClr val="tx1"/>
            </a:solidFill>
            <a:latin typeface="+mj-ea"/>
            <a:ea typeface="+mj-ea"/>
          </a:endParaRPr>
        </a:p>
      </dsp:txBody>
      <dsp:txXfrm>
        <a:off x="1347493" y="849725"/>
        <a:ext cx="2516121" cy="510612"/>
      </dsp:txXfrm>
    </dsp:sp>
    <dsp:sp modelId="{03802DB6-AEF8-45FD-AE0E-CFC269B8E67B}">
      <dsp:nvSpPr>
        <dsp:cNvPr id="0" name=""/>
        <dsp:cNvSpPr/>
      </dsp:nvSpPr>
      <dsp:spPr>
        <a:xfrm rot="19763773">
          <a:off x="3836209" y="915196"/>
          <a:ext cx="621589" cy="63219"/>
        </a:xfrm>
        <a:custGeom>
          <a:avLst/>
          <a:gdLst/>
          <a:ahLst/>
          <a:cxnLst/>
          <a:rect l="0" t="0" r="0" b="0"/>
          <a:pathLst>
            <a:path>
              <a:moveTo>
                <a:pt x="0" y="31609"/>
              </a:moveTo>
              <a:lnTo>
                <a:pt x="621589" y="316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1465" y="931266"/>
        <a:ext cx="31079" cy="31079"/>
      </dsp:txXfrm>
    </dsp:sp>
    <dsp:sp modelId="{1E73FB8A-6348-4D3F-9924-16DF06BC6100}">
      <dsp:nvSpPr>
        <dsp:cNvPr id="0" name=""/>
        <dsp:cNvSpPr/>
      </dsp:nvSpPr>
      <dsp:spPr>
        <a:xfrm>
          <a:off x="4414508" y="454201"/>
          <a:ext cx="1875148" cy="66875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ts val="0"/>
            </a:spcAft>
            <a:buNone/>
          </a:pPr>
          <a:r>
            <a:rPr lang="zh-CN" altLang="en-US" sz="2000" b="1" kern="1200" dirty="0">
              <a:solidFill>
                <a:srgbClr val="0000FF"/>
              </a:solidFill>
              <a:latin typeface="+mj-ea"/>
              <a:ea typeface="+mj-ea"/>
            </a:rPr>
            <a:t>水谷之气</a:t>
          </a:r>
          <a:endParaRPr lang="en-US" altLang="zh-CN" sz="2000" b="1" kern="1200" dirty="0">
            <a:solidFill>
              <a:srgbClr val="0000FF"/>
            </a:solidFill>
            <a:latin typeface="+mj-ea"/>
            <a:ea typeface="+mj-ea"/>
          </a:endParaRPr>
        </a:p>
        <a:p>
          <a:pPr marL="0" lvl="0" indent="0" algn="ctr" defTabSz="889000">
            <a:lnSpc>
              <a:spcPct val="90000"/>
            </a:lnSpc>
            <a:spcBef>
              <a:spcPct val="0"/>
            </a:spcBef>
            <a:spcAft>
              <a:spcPts val="0"/>
            </a:spcAft>
            <a:buNone/>
          </a:pPr>
          <a:r>
            <a:rPr lang="zh-CN" altLang="en-US" sz="2000" b="1" kern="1200" dirty="0">
              <a:solidFill>
                <a:schemeClr val="tx1"/>
              </a:solidFill>
              <a:latin typeface="+mj-ea"/>
              <a:ea typeface="+mj-ea"/>
            </a:rPr>
            <a:t>水谷之精所化生</a:t>
          </a:r>
        </a:p>
      </dsp:txBody>
      <dsp:txXfrm>
        <a:off x="4434095" y="473788"/>
        <a:ext cx="1835974" cy="629585"/>
      </dsp:txXfrm>
    </dsp:sp>
    <dsp:sp modelId="{87B0972E-9838-41C5-B882-9943C9E56889}">
      <dsp:nvSpPr>
        <dsp:cNvPr id="0" name=""/>
        <dsp:cNvSpPr/>
      </dsp:nvSpPr>
      <dsp:spPr>
        <a:xfrm rot="2263746">
          <a:off x="3806767" y="1286288"/>
          <a:ext cx="695721" cy="63219"/>
        </a:xfrm>
        <a:custGeom>
          <a:avLst/>
          <a:gdLst/>
          <a:ahLst/>
          <a:cxnLst/>
          <a:rect l="0" t="0" r="0" b="0"/>
          <a:pathLst>
            <a:path>
              <a:moveTo>
                <a:pt x="0" y="31609"/>
              </a:moveTo>
              <a:lnTo>
                <a:pt x="695721" y="316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137235" y="1300504"/>
        <a:ext cx="34786" cy="34786"/>
      </dsp:txXfrm>
    </dsp:sp>
    <dsp:sp modelId="{FD668F96-EEF4-4352-8553-23D1C29A8450}">
      <dsp:nvSpPr>
        <dsp:cNvPr id="0" name=""/>
        <dsp:cNvSpPr/>
      </dsp:nvSpPr>
      <dsp:spPr>
        <a:xfrm>
          <a:off x="4429756" y="1223274"/>
          <a:ext cx="1838219" cy="61497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b="1" kern="1200" dirty="0">
              <a:solidFill>
                <a:srgbClr val="0000FF"/>
              </a:solidFill>
              <a:latin typeface="+mj-ea"/>
              <a:ea typeface="+mj-ea"/>
            </a:rPr>
            <a:t>自然界清气</a:t>
          </a:r>
        </a:p>
      </dsp:txBody>
      <dsp:txXfrm>
        <a:off x="4447768" y="1241286"/>
        <a:ext cx="1802195" cy="57895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6A7F9A43-B21C-4F44-A635-F37D585F38AC}"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hangingPunct="1">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B1AEC69A-EB31-43D2-87EF-1495A276D3F5}"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p:cNvSpPr>
          <p:nvPr>
            <p:ph type="sldImg" idx="2"/>
          </p:nvPr>
        </p:nvSpPr>
        <p:spPr>
          <a:xfrm>
            <a:off x="381000" y="685800"/>
            <a:ext cx="6096000" cy="3429000"/>
          </a:xfrm>
          <a:prstGeom prst="rect">
            <a:avLst/>
          </a:prstGeom>
          <a:noFill/>
          <a:ln w="9525">
            <a:noFill/>
          </a:ln>
        </p:spPr>
      </p:sp>
      <p:sp>
        <p:nvSpPr>
          <p:cNvPr id="2053"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323850" marR="0" lvl="1"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647700" marR="0" lvl="2"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71550" marR="0" lvl="3"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295400" marR="0" lvl="4" indent="0" algn="l" defTabSz="914400" rtl="0" eaLnBrk="0" fontAlgn="base" latinLnBrk="0" hangingPunct="0">
              <a:lnSpc>
                <a:spcPct val="100000"/>
              </a:lnSpc>
              <a:spcBef>
                <a:spcPct val="30000"/>
              </a:spcBef>
              <a:spcAft>
                <a:spcPct val="0"/>
              </a:spcAft>
              <a:buClrTx/>
              <a:buSzTx/>
              <a:buFontTx/>
              <a:buNone/>
              <a:defRPr/>
            </a:pPr>
            <a:r>
              <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9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2054"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p>
            <a:pPr lvl="0" algn="r" eaLnBrk="1" hangingPunct="1">
              <a:buNone/>
            </a:pPr>
            <a:fld id="{9A0DB2DC-4C9A-4742-B13C-FB6460FD3503}" type="slidenum">
              <a:rPr lang="zh-CN" altLang="en-US" sz="1200" dirty="0"/>
            </a:fld>
            <a:endParaRPr lang="zh-CN"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1pPr>
    <a:lvl2pPr marL="32385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2pPr>
    <a:lvl3pPr marL="6477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3pPr>
    <a:lvl4pPr marL="97155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4pPr>
    <a:lvl5pPr marL="1295400" algn="l" rtl="0" eaLnBrk="0" fontAlgn="base" hangingPunct="0">
      <a:spcBef>
        <a:spcPct val="30000"/>
      </a:spcBef>
      <a:spcAft>
        <a:spcPct val="0"/>
      </a:spcAft>
      <a:defRPr sz="900" kern="1200">
        <a:solidFill>
          <a:schemeClr val="tx1"/>
        </a:solidFill>
        <a:latin typeface="Calibri" panose="020F0502020204030204" pitchFamily="34" charset="0"/>
        <a:ea typeface="宋体" panose="02010600030101010101" pitchFamily="2" charset="-122"/>
        <a:cs typeface="+mn-cs"/>
      </a:defRPr>
    </a:lvl5pPr>
    <a:lvl6pPr marL="1619885" algn="l" defTabSz="648335" rtl="0" eaLnBrk="1" latinLnBrk="0" hangingPunct="1">
      <a:defRPr sz="900" kern="1200">
        <a:solidFill>
          <a:schemeClr val="tx1"/>
        </a:solidFill>
        <a:latin typeface="+mn-lt"/>
        <a:ea typeface="+mn-ea"/>
        <a:cs typeface="+mn-cs"/>
      </a:defRPr>
    </a:lvl6pPr>
    <a:lvl7pPr marL="1944370" algn="l" defTabSz="648335" rtl="0" eaLnBrk="1" latinLnBrk="0" hangingPunct="1">
      <a:defRPr sz="900" kern="1200">
        <a:solidFill>
          <a:schemeClr val="tx1"/>
        </a:solidFill>
        <a:latin typeface="+mn-lt"/>
        <a:ea typeface="+mn-ea"/>
        <a:cs typeface="+mn-cs"/>
      </a:defRPr>
    </a:lvl7pPr>
    <a:lvl8pPr marL="2268220" algn="l" defTabSz="648335" rtl="0" eaLnBrk="1" latinLnBrk="0" hangingPunct="1">
      <a:defRPr sz="900" kern="1200">
        <a:solidFill>
          <a:schemeClr val="tx1"/>
        </a:solidFill>
        <a:latin typeface="+mn-lt"/>
        <a:ea typeface="+mn-ea"/>
        <a:cs typeface="+mn-cs"/>
      </a:defRPr>
    </a:lvl8pPr>
    <a:lvl9pPr marL="2592070" algn="l" defTabSz="648335"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464" y="1598058"/>
            <a:ext cx="7773072" cy="1102422"/>
          </a:xfrm>
        </p:spPr>
        <p:txBody>
          <a:body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372049" y="2914839"/>
            <a:ext cx="6399904" cy="1314513"/>
          </a:xfrm>
        </p:spPr>
        <p:txBody>
          <a:bodyPr/>
          <a:lstStyle>
            <a:lvl1pPr marL="0" indent="0" algn="ctr">
              <a:buNone/>
              <a:defRPr sz="2000">
                <a:latin typeface="+mj-ea"/>
                <a:ea typeface="+mj-ea"/>
              </a:defRPr>
            </a:lvl1pPr>
            <a:lvl2pPr marL="323850" indent="0" algn="ctr">
              <a:buNone/>
              <a:defRPr/>
            </a:lvl2pPr>
            <a:lvl3pPr marL="648335" indent="0" algn="ctr">
              <a:buNone/>
              <a:defRPr/>
            </a:lvl3pPr>
            <a:lvl4pPr marL="972185" indent="0" algn="ctr">
              <a:buNone/>
              <a:defRPr/>
            </a:lvl4pPr>
            <a:lvl5pPr marL="1296035" indent="0" algn="ctr">
              <a:buNone/>
              <a:defRPr/>
            </a:lvl5pPr>
            <a:lvl6pPr marL="1619885" indent="0" algn="ctr">
              <a:buNone/>
              <a:defRPr/>
            </a:lvl6pPr>
            <a:lvl7pPr marL="1944370" indent="0" algn="ctr">
              <a:buNone/>
              <a:defRPr/>
            </a:lvl7pPr>
            <a:lvl8pPr marL="2268220" indent="0" algn="ctr">
              <a:buNone/>
              <a:defRPr/>
            </a:lvl8pPr>
            <a:lvl9pPr marL="2592070" indent="0" algn="ctr">
              <a:buNone/>
              <a:defRPr/>
            </a:lvl9pPr>
          </a:lstStyle>
          <a:p>
            <a:r>
              <a:rPr lang="zh-CN" altLang="en-US" dirty="0"/>
              <a:t>单击此处编辑母版副标题样式</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513" y="206420"/>
            <a:ext cx="2057512" cy="4414223"/>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6976" y="206420"/>
            <a:ext cx="6065013" cy="4414223"/>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95288" y="627063"/>
            <a:ext cx="6624638" cy="4156075"/>
          </a:xfrm>
          <a:prstGeom prst="rect">
            <a:avLst/>
          </a:prstGeom>
          <a:noFill/>
          <a:ln>
            <a:noFill/>
          </a:ln>
        </p:spPr>
        <p:txBody>
          <a:bodyPr>
            <a:spAutoFit/>
          </a:bodyPr>
          <a:lstStyle>
            <a:lvl1pPr>
              <a:buFont typeface="Arial" panose="020B0604020202020204" pitchFamily="34" charset="0"/>
              <a:defRPr>
                <a:solidFill>
                  <a:srgbClr val="FFCC99"/>
                </a:solidFill>
                <a:latin typeface="华文中宋" pitchFamily="2" charset="-122"/>
                <a:ea typeface="华文中宋" pitchFamily="2" charset="-122"/>
              </a:defRPr>
            </a:lvl1pPr>
            <a:lvl2pPr marL="742950" indent="-285750">
              <a:buFont typeface="Arial" panose="020B0604020202020204" pitchFamily="34" charset="0"/>
              <a:defRPr>
                <a:solidFill>
                  <a:srgbClr val="FFCC99"/>
                </a:solidFill>
                <a:latin typeface="华文中宋" pitchFamily="2" charset="-122"/>
                <a:ea typeface="华文中宋" pitchFamily="2" charset="-122"/>
              </a:defRPr>
            </a:lvl2pPr>
            <a:lvl3pPr marL="1143000" indent="-228600">
              <a:buFont typeface="Arial" panose="020B0604020202020204" pitchFamily="34" charset="0"/>
              <a:defRPr>
                <a:solidFill>
                  <a:srgbClr val="FFCC99"/>
                </a:solidFill>
                <a:latin typeface="华文中宋" pitchFamily="2" charset="-122"/>
                <a:ea typeface="华文中宋" pitchFamily="2" charset="-122"/>
              </a:defRPr>
            </a:lvl3pPr>
            <a:lvl4pPr marL="1600200" indent="-228600">
              <a:buFont typeface="Arial" panose="020B0604020202020204" pitchFamily="34" charset="0"/>
              <a:defRPr>
                <a:solidFill>
                  <a:srgbClr val="FFCC99"/>
                </a:solidFill>
                <a:latin typeface="华文中宋" pitchFamily="2" charset="-122"/>
                <a:ea typeface="华文中宋" pitchFamily="2" charset="-122"/>
              </a:defRPr>
            </a:lvl4pPr>
            <a:lvl5pPr marL="2057400" indent="-228600">
              <a:buFont typeface="Arial" panose="020B0604020202020204" pitchFamily="34" charse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p:txBody>
      </p:sp>
      <p:sp>
        <p:nvSpPr>
          <p:cNvPr id="5" name="文本占位符 3"/>
          <p:cNvSpPr>
            <a:spLocks noGrp="1"/>
          </p:cNvSpPr>
          <p:nvPr>
            <p:ph type="body" sz="quarter" idx="11"/>
          </p:nvPr>
        </p:nvSpPr>
        <p:spPr>
          <a:xfrm>
            <a:off x="395536" y="1995686"/>
            <a:ext cx="6624637" cy="936104"/>
          </a:xfrm>
          <a:prstGeom prst="rect">
            <a:avLst/>
          </a:prstGeom>
        </p:spPr>
        <p:txBody>
          <a:bodyPr/>
          <a:lstStyle>
            <a:lvl1pPr algn="ctr">
              <a:lnSpc>
                <a:spcPct val="150000"/>
              </a:lnSpc>
              <a:buNone/>
              <a:defRPr sz="3400">
                <a:solidFill>
                  <a:srgbClr val="FFFF00"/>
                </a:solidFill>
                <a:latin typeface="黑体" panose="02010609060101010101" pitchFamily="49" charset="-122"/>
                <a:ea typeface="黑体" panose="02010609060101010101" pitchFamily="49" charset="-122"/>
              </a:defRPr>
            </a:lvl1pPr>
            <a:lvl2pPr>
              <a:lnSpc>
                <a:spcPct val="150000"/>
              </a:lnSpc>
              <a:buNone/>
              <a:defRPr sz="2200">
                <a:solidFill>
                  <a:srgbClr val="FFCC99"/>
                </a:solidFill>
                <a:latin typeface="黑体" panose="02010609060101010101" pitchFamily="49" charset="-122"/>
                <a:ea typeface="黑体" panose="02010609060101010101" pitchFamily="49" charset="-122"/>
              </a:defRPr>
            </a:lvl2pPr>
            <a:lvl3pPr>
              <a:lnSpc>
                <a:spcPct val="150000"/>
              </a:lnSpc>
              <a:buNone/>
              <a:defRPr sz="2200">
                <a:solidFill>
                  <a:srgbClr val="FFCC99"/>
                </a:solidFill>
                <a:latin typeface="黑体" panose="02010609060101010101" pitchFamily="49" charset="-122"/>
                <a:ea typeface="黑体" panose="02010609060101010101" pitchFamily="49" charset="-122"/>
              </a:defRPr>
            </a:lvl3pPr>
            <a:lvl4pPr>
              <a:lnSpc>
                <a:spcPct val="150000"/>
              </a:lnSpc>
              <a:buNone/>
              <a:defRPr sz="2200">
                <a:solidFill>
                  <a:srgbClr val="FFCC99"/>
                </a:solidFill>
                <a:latin typeface="黑体" panose="02010609060101010101" pitchFamily="49" charset="-122"/>
                <a:ea typeface="黑体" panose="02010609060101010101" pitchFamily="49" charset="-122"/>
              </a:defRPr>
            </a:lvl4pPr>
            <a:lvl5pPr>
              <a:lnSpc>
                <a:spcPct val="150000"/>
              </a:lnSpc>
              <a:buNone/>
              <a:defRPr sz="2200">
                <a:solidFill>
                  <a:srgbClr val="FFCC99"/>
                </a:solidFill>
                <a:latin typeface="黑体" panose="02010609060101010101" pitchFamily="49" charset="-122"/>
                <a:ea typeface="黑体" panose="02010609060101010101" pitchFamily="49" charset="-122"/>
              </a:defRPr>
            </a:lvl5pPr>
          </a:lstStyle>
          <a:p>
            <a:pPr lvl="0"/>
            <a:r>
              <a:rPr lang="zh-CN" altLang="en-US" noProof="1"/>
              <a:t>单击此处编辑母版文本样式</a:t>
            </a:r>
            <a:endParaRPr lang="en-US" altLang="zh-CN" noProof="1"/>
          </a:p>
          <a:p>
            <a:pPr lvl="0"/>
            <a:endParaRPr lang="zh-CN" altLang="en-US"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文本占位符 3"/>
          <p:cNvSpPr>
            <a:spLocks noGrp="1"/>
          </p:cNvSpPr>
          <p:nvPr>
            <p:ph type="body" sz="quarter" idx="10"/>
          </p:nvPr>
        </p:nvSpPr>
        <p:spPr>
          <a:xfrm>
            <a:off x="683568" y="627063"/>
            <a:ext cx="6336357" cy="3528863"/>
          </a:xfrm>
          <a:prstGeom prst="rect">
            <a:avLst/>
          </a:prstGeom>
        </p:spPr>
        <p:txBody>
          <a:bodyPr/>
          <a:lstStyle>
            <a:lvl1pPr marL="0" indent="539750" eaLnBrk="1" hangingPunct="1">
              <a:lnSpc>
                <a:spcPct val="150000"/>
              </a:lnSpc>
              <a:spcBef>
                <a:spcPts val="0"/>
              </a:spcBef>
              <a:buNone/>
              <a:defRPr sz="2200">
                <a:solidFill>
                  <a:srgbClr val="FDE9D9"/>
                </a:solidFill>
                <a:latin typeface="黑体" panose="02010609060101010101" pitchFamily="49" charset="-122"/>
                <a:ea typeface="黑体" panose="02010609060101010101" pitchFamily="49" charset="-122"/>
              </a:defRPr>
            </a:lvl1pPr>
            <a:lvl2pPr>
              <a:lnSpc>
                <a:spcPct val="150000"/>
              </a:lnSpc>
              <a:buNone/>
              <a:defRPr sz="2200">
                <a:solidFill>
                  <a:srgbClr val="FFCC99"/>
                </a:solidFill>
                <a:latin typeface="黑体" panose="02010609060101010101" pitchFamily="49" charset="-122"/>
                <a:ea typeface="黑体" panose="02010609060101010101" pitchFamily="49" charset="-122"/>
              </a:defRPr>
            </a:lvl2pPr>
            <a:lvl3pPr>
              <a:lnSpc>
                <a:spcPct val="150000"/>
              </a:lnSpc>
              <a:buNone/>
              <a:defRPr sz="2200">
                <a:solidFill>
                  <a:srgbClr val="FFCC99"/>
                </a:solidFill>
                <a:latin typeface="黑体" panose="02010609060101010101" pitchFamily="49" charset="-122"/>
                <a:ea typeface="黑体" panose="02010609060101010101" pitchFamily="49" charset="-122"/>
              </a:defRPr>
            </a:lvl3pPr>
            <a:lvl4pPr>
              <a:lnSpc>
                <a:spcPct val="150000"/>
              </a:lnSpc>
              <a:buNone/>
              <a:defRPr sz="2200">
                <a:solidFill>
                  <a:srgbClr val="FFCC99"/>
                </a:solidFill>
                <a:latin typeface="黑体" panose="02010609060101010101" pitchFamily="49" charset="-122"/>
                <a:ea typeface="黑体" panose="02010609060101010101" pitchFamily="49" charset="-122"/>
              </a:defRPr>
            </a:lvl4pPr>
            <a:lvl5pPr>
              <a:lnSpc>
                <a:spcPct val="150000"/>
              </a:lnSpc>
              <a:buNone/>
              <a:defRPr sz="2200">
                <a:solidFill>
                  <a:srgbClr val="FFCC99"/>
                </a:solidFill>
                <a:latin typeface="黑体" panose="02010609060101010101" pitchFamily="49" charset="-122"/>
                <a:ea typeface="黑体" panose="02010609060101010101" pitchFamily="49" charset="-122"/>
              </a:defRPr>
            </a:lvl5pPr>
          </a:lstStyle>
          <a:p>
            <a:pPr lvl="0"/>
            <a:r>
              <a:rPr lang="zh-CN" altLang="en-US" noProof="1"/>
              <a:t>单击此处编辑母版文本样式</a:t>
            </a:r>
            <a:endParaRPr lang="zh-CN" altLang="en-US" noProof="1"/>
          </a:p>
        </p:txBody>
      </p:sp>
      <p:sp>
        <p:nvSpPr>
          <p:cNvPr id="5" name="文本占位符 3"/>
          <p:cNvSpPr>
            <a:spLocks noGrp="1"/>
          </p:cNvSpPr>
          <p:nvPr>
            <p:ph type="body" sz="quarter" idx="11"/>
          </p:nvPr>
        </p:nvSpPr>
        <p:spPr>
          <a:xfrm>
            <a:off x="669167" y="4207396"/>
            <a:ext cx="6423113" cy="524594"/>
          </a:xfrm>
          <a:prstGeom prst="rect">
            <a:avLst/>
          </a:prstGeom>
        </p:spPr>
        <p:txBody>
          <a:bodyPr/>
          <a:lstStyle>
            <a:lvl1pPr algn="l">
              <a:lnSpc>
                <a:spcPct val="150000"/>
              </a:lnSpc>
              <a:buNone/>
              <a:defRPr sz="2200">
                <a:solidFill>
                  <a:srgbClr val="FFFF00"/>
                </a:solidFill>
                <a:latin typeface="黑体" panose="02010609060101010101" pitchFamily="49" charset="-122"/>
                <a:ea typeface="黑体" panose="02010609060101010101" pitchFamily="49" charset="-122"/>
              </a:defRPr>
            </a:lvl1pPr>
            <a:lvl2pPr>
              <a:lnSpc>
                <a:spcPct val="150000"/>
              </a:lnSpc>
              <a:buNone/>
              <a:defRPr sz="2200">
                <a:solidFill>
                  <a:srgbClr val="FFCC99"/>
                </a:solidFill>
                <a:latin typeface="黑体" panose="02010609060101010101" pitchFamily="49" charset="-122"/>
                <a:ea typeface="黑体" panose="02010609060101010101" pitchFamily="49" charset="-122"/>
              </a:defRPr>
            </a:lvl2pPr>
            <a:lvl3pPr>
              <a:lnSpc>
                <a:spcPct val="150000"/>
              </a:lnSpc>
              <a:buNone/>
              <a:defRPr sz="2200">
                <a:solidFill>
                  <a:srgbClr val="FFCC99"/>
                </a:solidFill>
                <a:latin typeface="黑体" panose="02010609060101010101" pitchFamily="49" charset="-122"/>
                <a:ea typeface="黑体" panose="02010609060101010101" pitchFamily="49" charset="-122"/>
              </a:defRPr>
            </a:lvl3pPr>
            <a:lvl4pPr>
              <a:lnSpc>
                <a:spcPct val="150000"/>
              </a:lnSpc>
              <a:buNone/>
              <a:defRPr sz="2200">
                <a:solidFill>
                  <a:srgbClr val="FFCC99"/>
                </a:solidFill>
                <a:latin typeface="黑体" panose="02010609060101010101" pitchFamily="49" charset="-122"/>
                <a:ea typeface="黑体" panose="02010609060101010101" pitchFamily="49" charset="-122"/>
              </a:defRPr>
            </a:lvl4pPr>
            <a:lvl5pPr>
              <a:lnSpc>
                <a:spcPct val="150000"/>
              </a:lnSpc>
              <a:buNone/>
              <a:defRPr sz="2200">
                <a:solidFill>
                  <a:srgbClr val="FFCC99"/>
                </a:solidFill>
                <a:latin typeface="黑体" panose="02010609060101010101" pitchFamily="49" charset="-122"/>
                <a:ea typeface="黑体" panose="02010609060101010101" pitchFamily="49" charset="-122"/>
              </a:defRPr>
            </a:lvl5pPr>
          </a:lstStyle>
          <a:p>
            <a:pPr lvl="0"/>
            <a:r>
              <a:rPr lang="zh-CN" altLang="en-US" noProof="1"/>
              <a:t>单击此处编辑母版文本样式</a:t>
            </a:r>
            <a:endParaRPr lang="zh-CN" altLang="en-US"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95288" y="627063"/>
            <a:ext cx="6624638" cy="4156075"/>
          </a:xfrm>
          <a:prstGeom prst="rect">
            <a:avLst/>
          </a:prstGeom>
          <a:noFill/>
          <a:ln>
            <a:noFill/>
          </a:ln>
        </p:spPr>
        <p:txBody>
          <a:bodyPr>
            <a:spAutoFit/>
          </a:bodyPr>
          <a:lstStyle>
            <a:lvl1pPr>
              <a:buFont typeface="Arial" panose="020B0604020202020204" pitchFamily="34" charset="0"/>
              <a:defRPr>
                <a:solidFill>
                  <a:srgbClr val="FFCC99"/>
                </a:solidFill>
                <a:latin typeface="华文中宋" pitchFamily="2" charset="-122"/>
                <a:ea typeface="华文中宋" pitchFamily="2" charset="-122"/>
              </a:defRPr>
            </a:lvl1pPr>
            <a:lvl2pPr marL="742950" indent="-285750">
              <a:buFont typeface="Arial" panose="020B0604020202020204" pitchFamily="34" charset="0"/>
              <a:defRPr>
                <a:solidFill>
                  <a:srgbClr val="FFCC99"/>
                </a:solidFill>
                <a:latin typeface="华文中宋" pitchFamily="2" charset="-122"/>
                <a:ea typeface="华文中宋" pitchFamily="2" charset="-122"/>
              </a:defRPr>
            </a:lvl2pPr>
            <a:lvl3pPr marL="1143000" indent="-228600">
              <a:buFont typeface="Arial" panose="020B0604020202020204" pitchFamily="34" charset="0"/>
              <a:defRPr>
                <a:solidFill>
                  <a:srgbClr val="FFCC99"/>
                </a:solidFill>
                <a:latin typeface="华文中宋" pitchFamily="2" charset="-122"/>
                <a:ea typeface="华文中宋" pitchFamily="2" charset="-122"/>
              </a:defRPr>
            </a:lvl3pPr>
            <a:lvl4pPr marL="1600200" indent="-228600">
              <a:buFont typeface="Arial" panose="020B0604020202020204" pitchFamily="34" charset="0"/>
              <a:defRPr>
                <a:solidFill>
                  <a:srgbClr val="FFCC99"/>
                </a:solidFill>
                <a:latin typeface="华文中宋" pitchFamily="2" charset="-122"/>
                <a:ea typeface="华文中宋" pitchFamily="2" charset="-122"/>
              </a:defRPr>
            </a:lvl4pPr>
            <a:lvl5pPr marL="2057400" indent="-228600">
              <a:buFont typeface="Arial" panose="020B0604020202020204" pitchFamily="34" charse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p:txBody>
      </p:sp>
      <p:sp>
        <p:nvSpPr>
          <p:cNvPr id="2" name="TextBox 2"/>
          <p:cNvSpPr txBox="1">
            <a:spLocks noChangeArrowheads="1"/>
          </p:cNvSpPr>
          <p:nvPr/>
        </p:nvSpPr>
        <p:spPr bwMode="auto">
          <a:xfrm>
            <a:off x="395288" y="627063"/>
            <a:ext cx="6624638" cy="4156075"/>
          </a:xfrm>
          <a:prstGeom prst="rect">
            <a:avLst/>
          </a:prstGeom>
          <a:noFill/>
          <a:ln>
            <a:noFill/>
          </a:ln>
        </p:spPr>
        <p:txBody>
          <a:bodyPr>
            <a:spAutoFit/>
          </a:bodyPr>
          <a:lstStyle>
            <a:lvl1pPr>
              <a:buFont typeface="Arial" panose="020B0604020202020204" pitchFamily="34" charset="0"/>
              <a:defRPr>
                <a:solidFill>
                  <a:srgbClr val="FFCC99"/>
                </a:solidFill>
                <a:latin typeface="华文中宋" pitchFamily="2" charset="-122"/>
                <a:ea typeface="华文中宋" pitchFamily="2" charset="-122"/>
              </a:defRPr>
            </a:lvl1pPr>
            <a:lvl2pPr marL="742950" indent="-285750">
              <a:buFont typeface="Arial" panose="020B0604020202020204" pitchFamily="34" charset="0"/>
              <a:defRPr>
                <a:solidFill>
                  <a:srgbClr val="FFCC99"/>
                </a:solidFill>
                <a:latin typeface="华文中宋" pitchFamily="2" charset="-122"/>
                <a:ea typeface="华文中宋" pitchFamily="2" charset="-122"/>
              </a:defRPr>
            </a:lvl2pPr>
            <a:lvl3pPr marL="1143000" indent="-228600">
              <a:buFont typeface="Arial" panose="020B0604020202020204" pitchFamily="34" charset="0"/>
              <a:defRPr>
                <a:solidFill>
                  <a:srgbClr val="FFCC99"/>
                </a:solidFill>
                <a:latin typeface="华文中宋" pitchFamily="2" charset="-122"/>
                <a:ea typeface="华文中宋" pitchFamily="2" charset="-122"/>
              </a:defRPr>
            </a:lvl3pPr>
            <a:lvl4pPr marL="1600200" indent="-228600">
              <a:buFont typeface="Arial" panose="020B0604020202020204" pitchFamily="34" charset="0"/>
              <a:defRPr>
                <a:solidFill>
                  <a:srgbClr val="FFCC99"/>
                </a:solidFill>
                <a:latin typeface="华文中宋" pitchFamily="2" charset="-122"/>
                <a:ea typeface="华文中宋" pitchFamily="2" charset="-122"/>
              </a:defRPr>
            </a:lvl4pPr>
            <a:lvl5pPr marL="2057400" indent="-228600">
              <a:buFont typeface="Arial" panose="020B0604020202020204" pitchFamily="34" charse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9pPr>
          </a:lstStyle>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p:txBody>
      </p:sp>
      <p:sp>
        <p:nvSpPr>
          <p:cNvPr id="5" name="文本占位符 3"/>
          <p:cNvSpPr>
            <a:spLocks noGrp="1"/>
          </p:cNvSpPr>
          <p:nvPr>
            <p:ph type="body" sz="quarter" idx="10"/>
          </p:nvPr>
        </p:nvSpPr>
        <p:spPr>
          <a:xfrm>
            <a:off x="395288" y="627063"/>
            <a:ext cx="6624637" cy="4032250"/>
          </a:xfrm>
          <a:prstGeom prst="rect">
            <a:avLst/>
          </a:prstGeom>
        </p:spPr>
        <p:txBody>
          <a:bodyPr/>
          <a:lstStyle>
            <a:lvl1pPr marL="0" indent="539750" eaLnBrk="1" hangingPunct="1">
              <a:lnSpc>
                <a:spcPct val="150000"/>
              </a:lnSpc>
              <a:spcBef>
                <a:spcPts val="0"/>
              </a:spcBef>
              <a:buNone/>
              <a:defRPr sz="2200">
                <a:solidFill>
                  <a:srgbClr val="FDE9D9"/>
                </a:solidFill>
                <a:latin typeface="黑体" panose="02010609060101010101" pitchFamily="49" charset="-122"/>
                <a:ea typeface="黑体" panose="02010609060101010101" pitchFamily="49" charset="-122"/>
              </a:defRPr>
            </a:lvl1pPr>
            <a:lvl2pPr>
              <a:lnSpc>
                <a:spcPct val="150000"/>
              </a:lnSpc>
              <a:buNone/>
              <a:defRPr sz="2200">
                <a:solidFill>
                  <a:srgbClr val="FFCC99"/>
                </a:solidFill>
                <a:latin typeface="黑体" panose="02010609060101010101" pitchFamily="49" charset="-122"/>
                <a:ea typeface="黑体" panose="02010609060101010101" pitchFamily="49" charset="-122"/>
              </a:defRPr>
            </a:lvl2pPr>
            <a:lvl3pPr>
              <a:lnSpc>
                <a:spcPct val="150000"/>
              </a:lnSpc>
              <a:buNone/>
              <a:defRPr sz="2200">
                <a:solidFill>
                  <a:srgbClr val="FFCC99"/>
                </a:solidFill>
                <a:latin typeface="黑体" panose="02010609060101010101" pitchFamily="49" charset="-122"/>
                <a:ea typeface="黑体" panose="02010609060101010101" pitchFamily="49" charset="-122"/>
              </a:defRPr>
            </a:lvl3pPr>
            <a:lvl4pPr>
              <a:lnSpc>
                <a:spcPct val="150000"/>
              </a:lnSpc>
              <a:buNone/>
              <a:defRPr sz="2200">
                <a:solidFill>
                  <a:srgbClr val="FFCC99"/>
                </a:solidFill>
                <a:latin typeface="黑体" panose="02010609060101010101" pitchFamily="49" charset="-122"/>
                <a:ea typeface="黑体" panose="02010609060101010101" pitchFamily="49" charset="-122"/>
              </a:defRPr>
            </a:lvl4pPr>
            <a:lvl5pPr>
              <a:lnSpc>
                <a:spcPct val="150000"/>
              </a:lnSpc>
              <a:buNone/>
              <a:defRPr sz="2200">
                <a:solidFill>
                  <a:srgbClr val="FFCC99"/>
                </a:solidFill>
                <a:latin typeface="黑体" panose="02010609060101010101" pitchFamily="49" charset="-122"/>
                <a:ea typeface="黑体" panose="02010609060101010101" pitchFamily="49" charset="-122"/>
              </a:defRPr>
            </a:lvl5pPr>
          </a:lstStyle>
          <a:p>
            <a:pPr lvl="0"/>
            <a:r>
              <a:rPr lang="zh-CN" altLang="en-US" noProof="1"/>
              <a:t>单击此处编辑母版文本样式</a:t>
            </a:r>
            <a:endParaRPr lang="zh-CN" altLang="en-US"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4" name="日期占位符 1"/>
          <p:cNvSpPr>
            <a:spLocks noGrp="1"/>
          </p:cNvSpPr>
          <p:nvPr>
            <p:ph type="dt" sz="half" idx="2"/>
          </p:nvPr>
        </p:nvSpPr>
        <p:spPr>
          <a:xfrm>
            <a:off x="34925" y="4664075"/>
            <a:ext cx="1536700" cy="339725"/>
          </a:xfrm>
        </p:spPr>
        <p:txBody>
          <a:bodyPr vert="horz" wrap="square" lIns="91440" tIns="45720" rIns="91440" bIns="45720" numCol="1" anchor="t" anchorCtr="0" compatLnSpc="1"/>
          <a:lstStyle>
            <a:lvl1pPr eaLnBrk="1" hangingPunct="1">
              <a:buFont typeface="Arial" panose="020B0604020202020204" pitchFamily="34" charset="0"/>
              <a:buNone/>
              <a:defRPr sz="1400" noProof="1">
                <a:solidFill>
                  <a:srgbClr val="FFCC99"/>
                </a:solidFill>
                <a:latin typeface="华文中宋" pitchFamily="2" charset="-122"/>
                <a:ea typeface="华文中宋" pitchFamily="2" charset="-122"/>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400" b="0" i="0" u="none" strike="noStrike" kern="1200" cap="none" spc="0" normalizeH="0" baseline="0" noProof="1">
              <a:ln>
                <a:noFill/>
              </a:ln>
              <a:solidFill>
                <a:srgbClr val="FFCC99"/>
              </a:solidFill>
              <a:effectLst/>
              <a:uLnTx/>
              <a:uFillTx/>
              <a:latin typeface="华文中宋" pitchFamily="2" charset="-122"/>
              <a:ea typeface="华文中宋"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1400" b="0" i="0" u="none" strike="noStrike" kern="1200" cap="none" spc="0" normalizeH="0" baseline="0" noProof="1">
                <a:ln>
                  <a:noFill/>
                </a:ln>
                <a:solidFill>
                  <a:srgbClr val="FFCC99"/>
                </a:solidFill>
                <a:effectLst/>
                <a:uLnTx/>
                <a:uFillTx/>
                <a:latin typeface="华文中宋" pitchFamily="2" charset="-122"/>
                <a:ea typeface="华文中宋" pitchFamily="2" charset="-122"/>
                <a:cs typeface="+mn-cs"/>
              </a:rPr>
              <a:t>400-8764-120</a:t>
            </a:r>
            <a:endParaRPr kumimoji="0" lang="zh-CN" altLang="en-US" sz="1400" b="0" i="0" u="none" strike="noStrike" kern="1200" cap="none" spc="0" normalizeH="0" baseline="0" noProof="1">
              <a:ln>
                <a:noFill/>
              </a:ln>
              <a:solidFill>
                <a:srgbClr val="FFCC99"/>
              </a:solidFill>
              <a:effectLst/>
              <a:uLnTx/>
              <a:uFillTx/>
              <a:latin typeface="华文中宋" pitchFamily="2" charset="-122"/>
              <a:ea typeface="华文中宋" pitchFamily="2" charset="-122"/>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95288" y="339725"/>
            <a:ext cx="6624638" cy="4114800"/>
          </a:xfrm>
          <a:prstGeom prst="rect">
            <a:avLst/>
          </a:prstGeom>
          <a:noFill/>
          <a:ln>
            <a:noFill/>
          </a:ln>
        </p:spPr>
        <p:txBody>
          <a:bodyPr>
            <a:spAutoFit/>
          </a:bodyPr>
          <a:lstStyle>
            <a:lvl1pPr>
              <a:buFont typeface="Arial" panose="020B0604020202020204" pitchFamily="34" charset="0"/>
              <a:defRPr>
                <a:solidFill>
                  <a:srgbClr val="FFCC99"/>
                </a:solidFill>
                <a:latin typeface="华文中宋" pitchFamily="2" charset="-122"/>
                <a:ea typeface="华文中宋" pitchFamily="2" charset="-122"/>
              </a:defRPr>
            </a:lvl1pPr>
            <a:lvl2pPr marL="742950" indent="-285750">
              <a:buFont typeface="Arial" panose="020B0604020202020204" pitchFamily="34" charset="0"/>
              <a:defRPr>
                <a:solidFill>
                  <a:srgbClr val="FFCC99"/>
                </a:solidFill>
                <a:latin typeface="华文中宋" pitchFamily="2" charset="-122"/>
                <a:ea typeface="华文中宋" pitchFamily="2" charset="-122"/>
              </a:defRPr>
            </a:lvl2pPr>
            <a:lvl3pPr marL="1143000" indent="-228600">
              <a:buFont typeface="Arial" panose="020B0604020202020204" pitchFamily="34" charset="0"/>
              <a:defRPr>
                <a:solidFill>
                  <a:srgbClr val="FFCC99"/>
                </a:solidFill>
                <a:latin typeface="华文中宋" pitchFamily="2" charset="-122"/>
                <a:ea typeface="华文中宋" pitchFamily="2" charset="-122"/>
              </a:defRPr>
            </a:lvl3pPr>
            <a:lvl4pPr marL="1600200" indent="-228600">
              <a:buFont typeface="Arial" panose="020B0604020202020204" pitchFamily="34" charset="0"/>
              <a:defRPr>
                <a:solidFill>
                  <a:srgbClr val="FFCC99"/>
                </a:solidFill>
                <a:latin typeface="华文中宋" pitchFamily="2" charset="-122"/>
                <a:ea typeface="华文中宋" pitchFamily="2" charset="-122"/>
              </a:defRPr>
            </a:lvl4pPr>
            <a:lvl5pPr marL="2057400" indent="-228600">
              <a:buFont typeface="Arial" panose="020B0604020202020204" pitchFamily="34" charset="0"/>
              <a:defRPr>
                <a:solidFill>
                  <a:srgbClr val="FFCC99"/>
                </a:solidFill>
                <a:latin typeface="华文中宋" pitchFamily="2" charset="-122"/>
                <a:ea typeface="华文中宋" pitchFamily="2" charset="-122"/>
              </a:defRPr>
            </a:lvl5pPr>
            <a:lvl6pPr marL="25146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6pPr>
            <a:lvl7pPr marL="29718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7pPr>
            <a:lvl8pPr marL="34290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8pPr>
            <a:lvl9pPr marL="3886200" indent="-228600" eaLnBrk="0" fontAlgn="base" hangingPunct="0">
              <a:spcBef>
                <a:spcPct val="0"/>
              </a:spcBef>
              <a:spcAft>
                <a:spcPct val="0"/>
              </a:spcAft>
              <a:buFont typeface="Arial" panose="020B0604020202020204" pitchFamily="34" charset="0"/>
              <a:defRPr>
                <a:solidFill>
                  <a:srgbClr val="FFCC99"/>
                </a:solidFill>
                <a:latin typeface="华文中宋" pitchFamily="2" charset="-122"/>
                <a:ea typeface="华文中宋" pitchFamily="2" charset="-122"/>
              </a:defRPr>
            </a:lvl9pPr>
          </a:lstStyle>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ct val="0"/>
              </a:spcBef>
              <a:spcAft>
                <a:spcPct val="0"/>
              </a:spcAft>
              <a:buClrTx/>
              <a:buSzTx/>
              <a:buFontTx/>
              <a:buNone/>
              <a:defRPr/>
            </a:pPr>
            <a:endParaRPr kumimoji="0" lang="en-US" altLang="zh-CN" sz="2200" b="0" i="0" u="none" strike="noStrike" kern="1200" cap="none" spc="0" normalizeH="0" baseline="0" noProof="0">
              <a:ln>
                <a:noFill/>
              </a:ln>
              <a:solidFill>
                <a:srgbClr val="FFCC99"/>
              </a:solidFill>
              <a:effectLst/>
              <a:uLnTx/>
              <a:uFillTx/>
              <a:latin typeface="黑体" panose="02010609060101010101" pitchFamily="49" charset="-122"/>
              <a:ea typeface="黑体" panose="02010609060101010101" pitchFamily="49" charset="-122"/>
              <a:cs typeface="+mn-cs"/>
            </a:endParaRPr>
          </a:p>
        </p:txBody>
      </p:sp>
      <p:sp>
        <p:nvSpPr>
          <p:cNvPr id="4" name="文本占位符 2"/>
          <p:cNvSpPr>
            <a:spLocks noGrp="1"/>
          </p:cNvSpPr>
          <p:nvPr>
            <p:ph idx="10"/>
          </p:nvPr>
        </p:nvSpPr>
        <p:spPr>
          <a:xfrm>
            <a:off x="755576" y="4011910"/>
            <a:ext cx="6264349" cy="648072"/>
          </a:xfrm>
          <a:prstGeom prst="rect">
            <a:avLst/>
          </a:prstGeom>
        </p:spPr>
        <p:txBody>
          <a:bodyPr vert="horz" lIns="91440" tIns="45720" rIns="91440" bIns="45720" rtlCol="0">
            <a:normAutofit/>
          </a:bodyPr>
          <a:lstStyle>
            <a:lvl1pPr marL="0" indent="0" algn="l">
              <a:lnSpc>
                <a:spcPct val="150000"/>
              </a:lnSpc>
              <a:spcBef>
                <a:spcPts val="0"/>
              </a:spcBef>
              <a:buNone/>
              <a:defRPr lang="zh-CN" altLang="en-US" sz="2000" noProof="1" dirty="0" smtClean="0">
                <a:solidFill>
                  <a:srgbClr val="FFFF00"/>
                </a:solidFill>
                <a:latin typeface="黑体" panose="02010609060101010101" pitchFamily="49" charset="-122"/>
                <a:ea typeface="黑体" panose="02010609060101010101" pitchFamily="49" charset="-122"/>
                <a:cs typeface="+mn-cs"/>
              </a:defRPr>
            </a:lvl1pPr>
            <a:lvl2pPr marL="0" indent="0" algn="l">
              <a:lnSpc>
                <a:spcPct val="150000"/>
              </a:lnSpc>
              <a:spcBef>
                <a:spcPts val="0"/>
              </a:spcBef>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2pPr>
            <a:lvl3pPr marL="0" indent="0" algn="l">
              <a:lnSpc>
                <a:spcPct val="150000"/>
              </a:lnSpc>
              <a:spcBef>
                <a:spcPts val="0"/>
              </a:spcBef>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3pPr>
            <a:lvl4pPr marL="0" indent="0" algn="l">
              <a:lnSpc>
                <a:spcPct val="150000"/>
              </a:lnSpc>
              <a:spcBef>
                <a:spcPts val="0"/>
              </a:spcBef>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4pPr>
            <a:lvl5pPr marL="0" indent="0" algn="l">
              <a:lnSpc>
                <a:spcPct val="150000"/>
              </a:lnSpc>
              <a:spcBef>
                <a:spcPts val="0"/>
              </a:spcBef>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5pPr>
          </a:lstStyle>
          <a:p>
            <a:pPr lvl="0"/>
            <a:r>
              <a:rPr lang="zh-CN" altLang="en-US" dirty="0"/>
              <a:t>单击此处编辑母版文本样式</a:t>
            </a:r>
            <a:endParaRPr lang="zh-CN" altLang="en-US" dirty="0"/>
          </a:p>
        </p:txBody>
      </p:sp>
      <p:sp>
        <p:nvSpPr>
          <p:cNvPr id="5" name="标题占位符 1"/>
          <p:cNvSpPr>
            <a:spLocks noGrp="1"/>
          </p:cNvSpPr>
          <p:nvPr>
            <p:ph type="title"/>
          </p:nvPr>
        </p:nvSpPr>
        <p:spPr>
          <a:xfrm>
            <a:off x="755576" y="627534"/>
            <a:ext cx="6264349" cy="3384376"/>
          </a:xfrm>
          <a:prstGeom prst="rect">
            <a:avLst/>
          </a:prstGeom>
        </p:spPr>
        <p:txBody>
          <a:bodyPr vert="horz" lIns="91440" tIns="45720" rIns="91440" bIns="45720" rtlCol="0" anchor="t">
            <a:normAutofit/>
          </a:bodyPr>
          <a:lstStyle>
            <a:lvl1pPr algn="l">
              <a:lnSpc>
                <a:spcPct val="150000"/>
              </a:lnSpc>
              <a:defRPr lang="zh-CN" altLang="en-US" sz="2000" noProof="1" dirty="0" smtClean="0">
                <a:solidFill>
                  <a:srgbClr val="FDE9D9"/>
                </a:solidFill>
                <a:latin typeface="黑体" panose="02010609060101010101" pitchFamily="49" charset="-122"/>
                <a:ea typeface="黑体" panose="02010609060101010101" pitchFamily="49" charset="-122"/>
                <a:cs typeface="+mn-cs"/>
              </a:defRPr>
            </a:lvl1pPr>
          </a:lstStyle>
          <a:p>
            <a:r>
              <a:rPr lang="zh-CN" altLang="en-US" dirty="0"/>
              <a:t>单击此处编辑母版标题样式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375"/>
            <a:ext cx="6858000" cy="17907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6976" y="206421"/>
            <a:ext cx="6261948" cy="702057"/>
          </a:xfrm>
        </p:spPr>
        <p:txBody>
          <a:bodyPr/>
          <a:lstStyle>
            <a:lvl1pPr>
              <a:defRPr sz="2300"/>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456976" y="908477"/>
            <a:ext cx="6261948" cy="3887964"/>
          </a:xfrm>
        </p:spPr>
        <p:txBody>
          <a:bodyPr/>
          <a:lstStyle>
            <a:lvl1pPr>
              <a:defRPr sz="2000" b="0">
                <a:latin typeface="+mj-ea"/>
                <a:ea typeface="+mj-ea"/>
              </a:defRPr>
            </a:lvl1pPr>
            <a:lvl2pPr>
              <a:defRPr sz="2000" b="0">
                <a:latin typeface="+mj-ea"/>
                <a:ea typeface="+mj-ea"/>
              </a:defRPr>
            </a:lvl2pPr>
            <a:lvl3pPr>
              <a:defRPr sz="2000" b="0">
                <a:latin typeface="+mj-ea"/>
                <a:ea typeface="+mj-ea"/>
              </a:defRPr>
            </a:lvl3pPr>
            <a:lvl4pPr>
              <a:defRPr sz="2000" b="0">
                <a:latin typeface="+mj-ea"/>
                <a:ea typeface="+mj-ea"/>
              </a:defRPr>
            </a:lvl4pPr>
            <a:lvl5pPr>
              <a:defRPr sz="2000" b="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700"/>
            <a:ext cx="7886700" cy="2139950"/>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4648200" y="1370013"/>
            <a:ext cx="3867150" cy="3262312"/>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274638"/>
            <a:ext cx="7886700" cy="993775"/>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30238" y="1879600"/>
            <a:ext cx="3868737"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1879600"/>
            <a:ext cx="3887788" cy="2762250"/>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342900"/>
            <a:ext cx="2949575" cy="120015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788" y="741363"/>
            <a:ext cx="4629150" cy="36544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endParaRPr kumimoji="0" lang="zh-CN" altLang="en-US" sz="3200" b="0" i="0" u="none" strike="noStrike" kern="1200" cap="none" spc="0" normalizeH="0" baseline="0" noProof="0">
              <a:ln>
                <a:noFill/>
              </a:ln>
              <a:solidFill>
                <a:schemeClr val="tx1"/>
              </a:solidFill>
              <a:effectLst/>
              <a:uLnTx/>
              <a:uFillTx/>
              <a:latin typeface="黑体" panose="02010609060101010101" pitchFamily="49" charset="-122"/>
              <a:ea typeface="黑体" panose="02010609060101010101" pitchFamily="49" charset="-122"/>
              <a:cs typeface="+mn-cs"/>
            </a:endParaRPr>
          </a:p>
        </p:txBody>
      </p:sp>
      <p:sp>
        <p:nvSpPr>
          <p:cNvPr id="4" name="文本占位符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4638"/>
            <a:ext cx="1971675" cy="435768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274638"/>
            <a:ext cx="5762625" cy="4357687"/>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425" y="3304996"/>
            <a:ext cx="7771952" cy="1021895"/>
          </a:xfrm>
        </p:spPr>
        <p:txBody>
          <a:bodyPr anchor="t"/>
          <a:lstStyle>
            <a:lvl1pPr algn="l">
              <a:defRPr sz="2800" b="1" cap="all"/>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722425" y="2179891"/>
            <a:ext cx="7771952" cy="1125105"/>
          </a:xfrm>
        </p:spPr>
        <p:txBody>
          <a:bodyPr anchor="b"/>
          <a:lstStyle>
            <a:lvl1pPr marL="0" indent="0">
              <a:buNone/>
              <a:defRPr sz="1400"/>
            </a:lvl1pPr>
            <a:lvl2pPr marL="323850" indent="0">
              <a:buNone/>
              <a:defRPr sz="1300"/>
            </a:lvl2pPr>
            <a:lvl3pPr marL="648335" indent="0">
              <a:buNone/>
              <a:defRPr sz="1100"/>
            </a:lvl3pPr>
            <a:lvl4pPr marL="972185" indent="0">
              <a:buNone/>
              <a:defRPr sz="1000"/>
            </a:lvl4pPr>
            <a:lvl5pPr marL="1296035" indent="0">
              <a:buNone/>
              <a:defRPr sz="1000"/>
            </a:lvl5pPr>
            <a:lvl6pPr marL="1619885" indent="0">
              <a:buNone/>
              <a:defRPr sz="1000"/>
            </a:lvl6pPr>
            <a:lvl7pPr marL="1944370" indent="0">
              <a:buNone/>
              <a:defRPr sz="1000"/>
            </a:lvl7pPr>
            <a:lvl8pPr marL="2268220" indent="0">
              <a:buNone/>
              <a:defRPr sz="1000"/>
            </a:lvl8pPr>
            <a:lvl9pPr marL="2592070" indent="0">
              <a:buNone/>
              <a:defRPr sz="1000"/>
            </a:lvl9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6976" y="1226048"/>
            <a:ext cx="4061262" cy="339459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5762" y="1226048"/>
            <a:ext cx="4061262" cy="3394596"/>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6976" y="206421"/>
            <a:ext cx="8230048" cy="856305"/>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6976" y="1151192"/>
            <a:ext cx="4039982" cy="479757"/>
          </a:xfrm>
        </p:spPr>
        <p:txBody>
          <a:bodyPr anchor="b"/>
          <a:lstStyle>
            <a:lvl1pPr marL="0" indent="0">
              <a:buNone/>
              <a:defRPr sz="1700" b="1"/>
            </a:lvl1pPr>
            <a:lvl2pPr marL="323850" indent="0">
              <a:buNone/>
              <a:defRPr sz="1400" b="1"/>
            </a:lvl2pPr>
            <a:lvl3pPr marL="648335" indent="0">
              <a:buNone/>
              <a:defRPr sz="1300" b="1"/>
            </a:lvl3pPr>
            <a:lvl4pPr marL="972185" indent="0">
              <a:buNone/>
              <a:defRPr sz="1100" b="1"/>
            </a:lvl4pPr>
            <a:lvl5pPr marL="1296035" indent="0">
              <a:buNone/>
              <a:defRPr sz="1100" b="1"/>
            </a:lvl5pPr>
            <a:lvl6pPr marL="1619885" indent="0">
              <a:buNone/>
              <a:defRPr sz="1100" b="1"/>
            </a:lvl6pPr>
            <a:lvl7pPr marL="1944370" indent="0">
              <a:buNone/>
              <a:defRPr sz="1100" b="1"/>
            </a:lvl7pPr>
            <a:lvl8pPr marL="2268220" indent="0">
              <a:buNone/>
              <a:defRPr sz="1100" b="1"/>
            </a:lvl8pPr>
            <a:lvl9pPr marL="2592070" indent="0">
              <a:buNone/>
              <a:defRPr sz="11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6976" y="1630949"/>
            <a:ext cx="4039982" cy="29636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4644803" y="1151192"/>
            <a:ext cx="4042221" cy="479757"/>
          </a:xfrm>
        </p:spPr>
        <p:txBody>
          <a:bodyPr anchor="b"/>
          <a:lstStyle>
            <a:lvl1pPr marL="0" indent="0">
              <a:buNone/>
              <a:defRPr sz="1700" b="1"/>
            </a:lvl1pPr>
            <a:lvl2pPr marL="323850" indent="0">
              <a:buNone/>
              <a:defRPr sz="1400" b="1"/>
            </a:lvl2pPr>
            <a:lvl3pPr marL="648335" indent="0">
              <a:buNone/>
              <a:defRPr sz="1300" b="1"/>
            </a:lvl3pPr>
            <a:lvl4pPr marL="972185" indent="0">
              <a:buNone/>
              <a:defRPr sz="1100" b="1"/>
            </a:lvl4pPr>
            <a:lvl5pPr marL="1296035" indent="0">
              <a:buNone/>
              <a:defRPr sz="1100" b="1"/>
            </a:lvl5pPr>
            <a:lvl6pPr marL="1619885" indent="0">
              <a:buNone/>
              <a:defRPr sz="1100" b="1"/>
            </a:lvl6pPr>
            <a:lvl7pPr marL="1944370" indent="0">
              <a:buNone/>
              <a:defRPr sz="1100" b="1"/>
            </a:lvl7pPr>
            <a:lvl8pPr marL="2268220" indent="0">
              <a:buNone/>
              <a:defRPr sz="1100" b="1"/>
            </a:lvl8pPr>
            <a:lvl9pPr marL="2592070" indent="0">
              <a:buNone/>
              <a:defRPr sz="11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4803" y="1630949"/>
            <a:ext cx="4042221" cy="2963609"/>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6976" y="205287"/>
            <a:ext cx="3008425" cy="871049"/>
          </a:xfrm>
        </p:spPr>
        <p:txBody>
          <a:bodyPr anchor="b"/>
          <a:lstStyle>
            <a:lvl1pPr algn="l">
              <a:defRPr sz="1400" b="1"/>
            </a:lvl1pPr>
          </a:lstStyle>
          <a:p>
            <a:r>
              <a:rPr lang="zh-CN" altLang="en-US"/>
              <a:t>单击此处编辑母版标题样式</a:t>
            </a:r>
            <a:endParaRPr lang="zh-CN" altLang="en-US"/>
          </a:p>
        </p:txBody>
      </p:sp>
      <p:sp>
        <p:nvSpPr>
          <p:cNvPr id="3" name="内容占位符 2"/>
          <p:cNvSpPr>
            <a:spLocks noGrp="1"/>
          </p:cNvSpPr>
          <p:nvPr>
            <p:ph idx="1"/>
          </p:nvPr>
        </p:nvSpPr>
        <p:spPr>
          <a:xfrm>
            <a:off x="3575165" y="205287"/>
            <a:ext cx="5111859" cy="4389271"/>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6976" y="1076336"/>
            <a:ext cx="3008425" cy="3518222"/>
          </a:xfrm>
        </p:spPr>
        <p:txBody>
          <a:bodyPr/>
          <a:lstStyle>
            <a:lvl1pPr marL="0" indent="0">
              <a:buNone/>
              <a:defRPr sz="1000"/>
            </a:lvl1pPr>
            <a:lvl2pPr marL="323850" indent="0">
              <a:buNone/>
              <a:defRPr sz="900"/>
            </a:lvl2pPr>
            <a:lvl3pPr marL="648335" indent="0">
              <a:buNone/>
              <a:defRPr sz="700"/>
            </a:lvl3pPr>
            <a:lvl4pPr marL="972185" indent="0">
              <a:buNone/>
              <a:defRPr sz="600"/>
            </a:lvl4pPr>
            <a:lvl5pPr marL="1296035" indent="0">
              <a:buNone/>
              <a:defRPr sz="600"/>
            </a:lvl5pPr>
            <a:lvl6pPr marL="1619885" indent="0">
              <a:buNone/>
              <a:defRPr sz="600"/>
            </a:lvl6pPr>
            <a:lvl7pPr marL="1944370" indent="0">
              <a:buNone/>
              <a:defRPr sz="600"/>
            </a:lvl7pPr>
            <a:lvl8pPr marL="2268220" indent="0">
              <a:buNone/>
              <a:defRPr sz="600"/>
            </a:lvl8pPr>
            <a:lvl9pPr marL="2592070" indent="0">
              <a:buNone/>
              <a:defRPr sz="600"/>
            </a:lvl9pPr>
          </a:lstStyle>
          <a:p>
            <a:pPr lvl="0"/>
            <a:r>
              <a:rPr lang="zh-CN" altLang="en-US"/>
              <a:t>单击此处编辑母版文本样式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063" y="3601017"/>
            <a:ext cx="5487072" cy="424183"/>
          </a:xfrm>
        </p:spPr>
        <p:txBody>
          <a:bodyPr anchor="b"/>
          <a:lstStyle>
            <a:lvl1pPr algn="l">
              <a:defRPr sz="14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063" y="459343"/>
            <a:ext cx="5487072" cy="3086099"/>
          </a:xfrm>
        </p:spPr>
        <p:txBody>
          <a:bodyPr vert="horz" wrap="square" lIns="79939" tIns="39969" rIns="79939" bIns="39969" numCol="1" anchor="t" anchorCtr="0" compatLnSpc="1"/>
          <a:lstStyle>
            <a:lvl1pPr marL="0" indent="0">
              <a:buNone/>
              <a:defRPr sz="2300"/>
            </a:lvl1pPr>
            <a:lvl2pPr marL="323850" indent="0">
              <a:buNone/>
              <a:defRPr sz="2000"/>
            </a:lvl2pPr>
            <a:lvl3pPr marL="648335" indent="0">
              <a:buNone/>
              <a:defRPr sz="1700"/>
            </a:lvl3pPr>
            <a:lvl4pPr marL="972185" indent="0">
              <a:buNone/>
              <a:defRPr sz="1400"/>
            </a:lvl4pPr>
            <a:lvl5pPr marL="1296035" indent="0">
              <a:buNone/>
              <a:defRPr sz="1400"/>
            </a:lvl5pPr>
            <a:lvl6pPr marL="1619885" indent="0">
              <a:buNone/>
              <a:defRPr sz="1400"/>
            </a:lvl6pPr>
            <a:lvl7pPr marL="1944370" indent="0">
              <a:buNone/>
              <a:defRPr sz="1400"/>
            </a:lvl7pPr>
            <a:lvl8pPr marL="2268220" indent="0">
              <a:buNone/>
              <a:defRPr sz="1400"/>
            </a:lvl8pPr>
            <a:lvl9pPr marL="2592070" indent="0">
              <a:buNone/>
              <a:defRPr sz="1400"/>
            </a:lvl9pPr>
          </a:lstStyle>
          <a:p>
            <a:pPr marL="0" marR="0" lvl="0" indent="0" algn="l" defTabSz="798830" rtl="0" eaLnBrk="0" fontAlgn="base" latinLnBrk="0" hangingPunct="0">
              <a:lnSpc>
                <a:spcPct val="100000"/>
              </a:lnSpc>
              <a:spcBef>
                <a:spcPct val="20000"/>
              </a:spcBef>
              <a:spcAft>
                <a:spcPct val="0"/>
              </a:spcAft>
              <a:buClrTx/>
              <a:buSzTx/>
              <a:buFontTx/>
              <a:buNone/>
              <a:defRPr/>
            </a:pPr>
            <a:endParaRPr kumimoji="0" lang="zh-CN" altLang="en-US" sz="2300" b="0" i="0" u="none" strike="noStrike" kern="0" cap="none" spc="0" normalizeH="0" baseline="0" noProof="0">
              <a:ln>
                <a:noFill/>
              </a:ln>
              <a:solidFill>
                <a:schemeClr val="bg1"/>
              </a:solidFill>
              <a:effectLst/>
              <a:uLnTx/>
              <a:uFillTx/>
              <a:latin typeface="+mn-lt"/>
              <a:ea typeface="+mn-ea"/>
              <a:cs typeface="+mn-cs"/>
            </a:endParaRPr>
          </a:p>
        </p:txBody>
      </p:sp>
      <p:sp>
        <p:nvSpPr>
          <p:cNvPr id="4" name="文本占位符 3"/>
          <p:cNvSpPr>
            <a:spLocks noGrp="1"/>
          </p:cNvSpPr>
          <p:nvPr>
            <p:ph type="body" sz="half" idx="2"/>
          </p:nvPr>
        </p:nvSpPr>
        <p:spPr>
          <a:xfrm>
            <a:off x="1792063" y="4025200"/>
            <a:ext cx="5487072" cy="604517"/>
          </a:xfrm>
        </p:spPr>
        <p:txBody>
          <a:bodyPr/>
          <a:lstStyle>
            <a:lvl1pPr marL="0" indent="0">
              <a:buNone/>
              <a:defRPr sz="1000"/>
            </a:lvl1pPr>
            <a:lvl2pPr marL="323850" indent="0">
              <a:buNone/>
              <a:defRPr sz="900"/>
            </a:lvl2pPr>
            <a:lvl3pPr marL="648335" indent="0">
              <a:buNone/>
              <a:defRPr sz="700"/>
            </a:lvl3pPr>
            <a:lvl4pPr marL="972185" indent="0">
              <a:buNone/>
              <a:defRPr sz="600"/>
            </a:lvl4pPr>
            <a:lvl5pPr marL="1296035" indent="0">
              <a:buNone/>
              <a:defRPr sz="600"/>
            </a:lvl5pPr>
            <a:lvl6pPr marL="1619885" indent="0">
              <a:buNone/>
              <a:defRPr sz="600"/>
            </a:lvl6pPr>
            <a:lvl7pPr marL="1944370" indent="0">
              <a:buNone/>
              <a:defRPr sz="600"/>
            </a:lvl7pPr>
            <a:lvl8pPr marL="2268220" indent="0">
              <a:buNone/>
              <a:defRPr sz="600"/>
            </a:lvl8pPr>
            <a:lvl9pPr marL="2592070" indent="0">
              <a:buNone/>
              <a:defRPr sz="600"/>
            </a:lvl9pPr>
          </a:lstStyle>
          <a:p>
            <a:pPr lvl="0"/>
            <a:r>
              <a:rPr lang="zh-CN" altLang="en-US"/>
              <a:t>单击此处编辑母版文本样式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7" Type="http://schemas.openxmlformats.org/officeDocument/2006/relationships/image" Target="../media/image1.jpeg"/><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3.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04040"/>
        </a:solidFill>
        <a:effectLst/>
      </p:bgPr>
    </p:bg>
    <p:spTree>
      <p:nvGrpSpPr>
        <p:cNvPr id="1" name=""/>
        <p:cNvGrpSpPr/>
        <p:nvPr/>
      </p:nvGrpSpPr>
      <p:grpSpPr/>
      <p:sp>
        <p:nvSpPr>
          <p:cNvPr id="1026" name="Rectangle 2"/>
          <p:cNvSpPr>
            <a:spLocks noGrp="1"/>
          </p:cNvSpPr>
          <p:nvPr>
            <p:ph type="title"/>
          </p:nvPr>
        </p:nvSpPr>
        <p:spPr>
          <a:xfrm>
            <a:off x="457200" y="206375"/>
            <a:ext cx="8229600" cy="701675"/>
          </a:xfrm>
          <a:prstGeom prst="rect">
            <a:avLst/>
          </a:prstGeom>
          <a:noFill/>
          <a:ln w="9525">
            <a:noFill/>
          </a:ln>
        </p:spPr>
        <p:txBody>
          <a:bodyPr lIns="79939" tIns="39969" rIns="79939" bIns="39969" anchor="ctr" anchorCtr="0"/>
          <a:p>
            <a:pPr lvl="0"/>
            <a:r>
              <a:rPr lang="zh-CN" altLang="zh-CN" dirty="0"/>
              <a:t>标题为44号黑体加粗，白色</a:t>
            </a:r>
            <a:endParaRPr lang="zh-CN" altLang="zh-CN" dirty="0"/>
          </a:p>
        </p:txBody>
      </p:sp>
      <p:sp>
        <p:nvSpPr>
          <p:cNvPr id="1027" name="Rectangle 3"/>
          <p:cNvSpPr>
            <a:spLocks noGrp="1"/>
          </p:cNvSpPr>
          <p:nvPr>
            <p:ph type="body" idx="1"/>
          </p:nvPr>
        </p:nvSpPr>
        <p:spPr>
          <a:xfrm>
            <a:off x="457200" y="908050"/>
            <a:ext cx="8229600" cy="3887788"/>
          </a:xfrm>
          <a:prstGeom prst="rect">
            <a:avLst/>
          </a:prstGeom>
          <a:noFill/>
          <a:ln w="9525">
            <a:noFill/>
          </a:ln>
        </p:spPr>
        <p:txBody>
          <a:bodyPr lIns="79939" tIns="39969" rIns="79939" bIns="39969"/>
          <a:p>
            <a:pPr lvl="1"/>
            <a:r>
              <a:rPr lang="zh-CN" altLang="zh-CN" dirty="0"/>
              <a:t>正文为36号黑体加粗，白色</a:t>
            </a:r>
            <a:endParaRPr lang="zh-CN" altLang="zh-CN" dirty="0"/>
          </a:p>
          <a:p>
            <a:pPr lvl="1"/>
            <a:r>
              <a:rPr lang="zh-CN" altLang="zh-CN" dirty="0"/>
              <a:t>重点内容为36号黑体加粗，黄色</a:t>
            </a:r>
            <a:endParaRPr lang="zh-CN" altLang="zh-CN" dirty="0"/>
          </a:p>
          <a:p>
            <a:pPr lvl="4"/>
            <a:r>
              <a:rPr lang="zh-CN" altLang="zh-CN" dirty="0"/>
              <a:t>第五级</a:t>
            </a:r>
            <a:endParaRPr lang="zh-CN"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sldNum="0" hdr="0" ftr="0" dt="0"/>
  <p:txStyles>
    <p:titleStyle>
      <a:lvl1pPr algn="l" defTabSz="798830" rtl="0" eaLnBrk="0" fontAlgn="base" hangingPunct="0">
        <a:spcBef>
          <a:spcPct val="0"/>
        </a:spcBef>
        <a:spcAft>
          <a:spcPct val="0"/>
        </a:spcAft>
        <a:defRPr sz="2300">
          <a:solidFill>
            <a:schemeClr val="bg1"/>
          </a:solidFill>
          <a:latin typeface="+mj-lt"/>
          <a:ea typeface="+mj-ea"/>
          <a:cs typeface="+mj-cs"/>
        </a:defRPr>
      </a:lvl1pPr>
      <a:lvl2pPr algn="l" defTabSz="798830" rtl="0" eaLnBrk="0" fontAlgn="base" hangingPunct="0">
        <a:spcBef>
          <a:spcPct val="0"/>
        </a:spcBef>
        <a:spcAft>
          <a:spcPct val="0"/>
        </a:spcAft>
        <a:defRPr sz="2300">
          <a:solidFill>
            <a:schemeClr val="bg1"/>
          </a:solidFill>
          <a:latin typeface="Arial" panose="020B0604020202020204" pitchFamily="34" charset="0"/>
          <a:ea typeface="黑体" panose="02010609060101010101" pitchFamily="49" charset="-122"/>
        </a:defRPr>
      </a:lvl2pPr>
      <a:lvl3pPr algn="l" defTabSz="798830" rtl="0" eaLnBrk="0" fontAlgn="base" hangingPunct="0">
        <a:spcBef>
          <a:spcPct val="0"/>
        </a:spcBef>
        <a:spcAft>
          <a:spcPct val="0"/>
        </a:spcAft>
        <a:defRPr sz="2300">
          <a:solidFill>
            <a:schemeClr val="bg1"/>
          </a:solidFill>
          <a:latin typeface="Arial" panose="020B0604020202020204" pitchFamily="34" charset="0"/>
          <a:ea typeface="黑体" panose="02010609060101010101" pitchFamily="49" charset="-122"/>
        </a:defRPr>
      </a:lvl3pPr>
      <a:lvl4pPr algn="l" defTabSz="798830" rtl="0" eaLnBrk="0" fontAlgn="base" hangingPunct="0">
        <a:spcBef>
          <a:spcPct val="0"/>
        </a:spcBef>
        <a:spcAft>
          <a:spcPct val="0"/>
        </a:spcAft>
        <a:defRPr sz="2300">
          <a:solidFill>
            <a:schemeClr val="bg1"/>
          </a:solidFill>
          <a:latin typeface="Arial" panose="020B0604020202020204" pitchFamily="34" charset="0"/>
          <a:ea typeface="黑体" panose="02010609060101010101" pitchFamily="49" charset="-122"/>
        </a:defRPr>
      </a:lvl4pPr>
      <a:lvl5pPr algn="l" defTabSz="798830" rtl="0" eaLnBrk="0" fontAlgn="base" hangingPunct="0">
        <a:spcBef>
          <a:spcPct val="0"/>
        </a:spcBef>
        <a:spcAft>
          <a:spcPct val="0"/>
        </a:spcAft>
        <a:defRPr sz="2300">
          <a:solidFill>
            <a:schemeClr val="bg1"/>
          </a:solidFill>
          <a:latin typeface="Arial" panose="020B0604020202020204" pitchFamily="34" charset="0"/>
          <a:ea typeface="黑体" panose="02010609060101010101" pitchFamily="49" charset="-122"/>
        </a:defRPr>
      </a:lvl5pPr>
      <a:lvl6pPr marL="323850" algn="ctr" defTabSz="798830" rtl="0" fontAlgn="base">
        <a:spcBef>
          <a:spcPct val="0"/>
        </a:spcBef>
        <a:spcAft>
          <a:spcPct val="0"/>
        </a:spcAft>
        <a:defRPr sz="3100" b="1">
          <a:solidFill>
            <a:schemeClr val="bg1"/>
          </a:solidFill>
          <a:latin typeface="黑体" panose="02010609060101010101" pitchFamily="49" charset="-122"/>
          <a:ea typeface="黑体" panose="02010609060101010101" pitchFamily="49" charset="-122"/>
        </a:defRPr>
      </a:lvl6pPr>
      <a:lvl7pPr marL="648335" algn="ctr" defTabSz="798830" rtl="0" fontAlgn="base">
        <a:spcBef>
          <a:spcPct val="0"/>
        </a:spcBef>
        <a:spcAft>
          <a:spcPct val="0"/>
        </a:spcAft>
        <a:defRPr sz="3100" b="1">
          <a:solidFill>
            <a:schemeClr val="bg1"/>
          </a:solidFill>
          <a:latin typeface="黑体" panose="02010609060101010101" pitchFamily="49" charset="-122"/>
          <a:ea typeface="黑体" panose="02010609060101010101" pitchFamily="49" charset="-122"/>
        </a:defRPr>
      </a:lvl7pPr>
      <a:lvl8pPr marL="972185" algn="ctr" defTabSz="798830" rtl="0" fontAlgn="base">
        <a:spcBef>
          <a:spcPct val="0"/>
        </a:spcBef>
        <a:spcAft>
          <a:spcPct val="0"/>
        </a:spcAft>
        <a:defRPr sz="3100" b="1">
          <a:solidFill>
            <a:schemeClr val="bg1"/>
          </a:solidFill>
          <a:latin typeface="黑体" panose="02010609060101010101" pitchFamily="49" charset="-122"/>
          <a:ea typeface="黑体" panose="02010609060101010101" pitchFamily="49" charset="-122"/>
        </a:defRPr>
      </a:lvl8pPr>
      <a:lvl9pPr marL="1296035" algn="ctr" defTabSz="798830" rtl="0" fontAlgn="base">
        <a:spcBef>
          <a:spcPct val="0"/>
        </a:spcBef>
        <a:spcAft>
          <a:spcPct val="0"/>
        </a:spcAft>
        <a:defRPr sz="3100" b="1">
          <a:solidFill>
            <a:schemeClr val="bg1"/>
          </a:solidFill>
          <a:latin typeface="黑体" panose="02010609060101010101" pitchFamily="49" charset="-122"/>
          <a:ea typeface="黑体" panose="02010609060101010101" pitchFamily="49" charset="-122"/>
        </a:defRPr>
      </a:lvl9pPr>
    </p:titleStyle>
    <p:bodyStyle>
      <a:lvl1pPr marL="298450" indent="-298450" algn="l" defTabSz="798830" rtl="0" eaLnBrk="0" fontAlgn="base" hangingPunct="0">
        <a:spcBef>
          <a:spcPct val="20000"/>
        </a:spcBef>
        <a:spcAft>
          <a:spcPct val="0"/>
        </a:spcAft>
        <a:defRPr sz="2800">
          <a:solidFill>
            <a:schemeClr val="bg1"/>
          </a:solidFill>
          <a:latin typeface="+mn-lt"/>
          <a:ea typeface="+mn-ea"/>
          <a:cs typeface="+mn-cs"/>
        </a:defRPr>
      </a:lvl1pPr>
      <a:lvl2pPr marL="647700" indent="-249555" algn="l" defTabSz="798830" rtl="0" eaLnBrk="0" fontAlgn="base" hangingPunct="0">
        <a:spcBef>
          <a:spcPct val="20000"/>
        </a:spcBef>
        <a:spcAft>
          <a:spcPct val="0"/>
        </a:spcAft>
        <a:defRPr sz="2000">
          <a:solidFill>
            <a:schemeClr val="bg1"/>
          </a:solidFill>
          <a:latin typeface="+mj-ea"/>
          <a:ea typeface="+mj-ea"/>
        </a:defRPr>
      </a:lvl2pPr>
      <a:lvl3pPr marL="998855" indent="-200025" algn="l" defTabSz="798830" rtl="0" eaLnBrk="0" fontAlgn="base" hangingPunct="0">
        <a:spcBef>
          <a:spcPct val="20000"/>
        </a:spcBef>
        <a:spcAft>
          <a:spcPct val="0"/>
        </a:spcAft>
        <a:buChar char="•"/>
        <a:defRPr sz="2100">
          <a:solidFill>
            <a:schemeClr val="bg1"/>
          </a:solidFill>
          <a:latin typeface="+mn-lt"/>
          <a:ea typeface="+mn-ea"/>
        </a:defRPr>
      </a:lvl3pPr>
      <a:lvl4pPr marL="1398905" indent="-200025" algn="l" defTabSz="798830" rtl="0" eaLnBrk="0" fontAlgn="base" hangingPunct="0">
        <a:spcBef>
          <a:spcPct val="20000"/>
        </a:spcBef>
        <a:spcAft>
          <a:spcPct val="0"/>
        </a:spcAft>
        <a:buChar char="–"/>
        <a:defRPr sz="1700">
          <a:solidFill>
            <a:schemeClr val="bg1"/>
          </a:solidFill>
          <a:latin typeface="+mn-lt"/>
          <a:ea typeface="+mn-ea"/>
        </a:defRPr>
      </a:lvl4pPr>
      <a:lvl5pPr marL="1798955" indent="-200025" algn="l" defTabSz="798830" rtl="0" eaLnBrk="0" fontAlgn="base" hangingPunct="0">
        <a:spcBef>
          <a:spcPct val="20000"/>
        </a:spcBef>
        <a:spcAft>
          <a:spcPct val="0"/>
        </a:spcAft>
        <a:buChar char="»"/>
        <a:defRPr sz="2000">
          <a:solidFill>
            <a:schemeClr val="tx1"/>
          </a:solidFill>
          <a:latin typeface="+mn-lt"/>
          <a:ea typeface="+mn-ea"/>
        </a:defRPr>
      </a:lvl5pPr>
      <a:lvl6pPr marL="2122805" indent="-200025" algn="l" defTabSz="798830" rtl="0" eaLnBrk="0" fontAlgn="base" hangingPunct="0">
        <a:spcBef>
          <a:spcPct val="20000"/>
        </a:spcBef>
        <a:spcAft>
          <a:spcPct val="0"/>
        </a:spcAft>
        <a:buChar char="»"/>
        <a:defRPr sz="1700">
          <a:solidFill>
            <a:schemeClr val="tx1"/>
          </a:solidFill>
          <a:latin typeface="+mn-lt"/>
          <a:ea typeface="+mn-ea"/>
        </a:defRPr>
      </a:lvl6pPr>
      <a:lvl7pPr marL="2447290" indent="-200025" algn="l" defTabSz="798830" rtl="0" eaLnBrk="0" fontAlgn="base" hangingPunct="0">
        <a:spcBef>
          <a:spcPct val="20000"/>
        </a:spcBef>
        <a:spcAft>
          <a:spcPct val="0"/>
        </a:spcAft>
        <a:buChar char="»"/>
        <a:defRPr sz="1700">
          <a:solidFill>
            <a:schemeClr val="tx1"/>
          </a:solidFill>
          <a:latin typeface="+mn-lt"/>
          <a:ea typeface="+mn-ea"/>
        </a:defRPr>
      </a:lvl7pPr>
      <a:lvl8pPr marL="2771140" indent="-200025" algn="l" defTabSz="798830" rtl="0" eaLnBrk="0" fontAlgn="base" hangingPunct="0">
        <a:spcBef>
          <a:spcPct val="20000"/>
        </a:spcBef>
        <a:spcAft>
          <a:spcPct val="0"/>
        </a:spcAft>
        <a:buChar char="»"/>
        <a:defRPr sz="1700">
          <a:solidFill>
            <a:schemeClr val="tx1"/>
          </a:solidFill>
          <a:latin typeface="+mn-lt"/>
          <a:ea typeface="+mn-ea"/>
        </a:defRPr>
      </a:lvl8pPr>
      <a:lvl9pPr marL="3094990" indent="-200025" algn="l" defTabSz="798830" rtl="0" eaLnBrk="0" fontAlgn="base" hangingPunct="0">
        <a:spcBef>
          <a:spcPct val="20000"/>
        </a:spcBef>
        <a:spcAft>
          <a:spcPct val="0"/>
        </a:spcAft>
        <a:buChar char="»"/>
        <a:defRPr sz="1700">
          <a:solidFill>
            <a:schemeClr val="tx1"/>
          </a:solidFill>
          <a:latin typeface="+mn-lt"/>
          <a:ea typeface="+mn-ea"/>
        </a:defRPr>
      </a:lvl9pPr>
    </p:bodyStyle>
    <p:otherStyle>
      <a:defPPr>
        <a:defRPr lang="zh-CN"/>
      </a:defPPr>
      <a:lvl1pPr marL="0" algn="l" defTabSz="648335" rtl="0" eaLnBrk="1" latinLnBrk="0" hangingPunct="1">
        <a:defRPr sz="1300" kern="1200">
          <a:solidFill>
            <a:schemeClr val="tx1"/>
          </a:solidFill>
          <a:latin typeface="+mn-lt"/>
          <a:ea typeface="+mn-ea"/>
          <a:cs typeface="+mn-cs"/>
        </a:defRPr>
      </a:lvl1pPr>
      <a:lvl2pPr marL="323850" algn="l" defTabSz="648335" rtl="0" eaLnBrk="1" latinLnBrk="0" hangingPunct="1">
        <a:defRPr sz="1300" kern="1200">
          <a:solidFill>
            <a:schemeClr val="tx1"/>
          </a:solidFill>
          <a:latin typeface="+mn-lt"/>
          <a:ea typeface="+mn-ea"/>
          <a:cs typeface="+mn-cs"/>
        </a:defRPr>
      </a:lvl2pPr>
      <a:lvl3pPr marL="648335" algn="l" defTabSz="648335" rtl="0" eaLnBrk="1" latinLnBrk="0" hangingPunct="1">
        <a:defRPr sz="1300" kern="1200">
          <a:solidFill>
            <a:schemeClr val="tx1"/>
          </a:solidFill>
          <a:latin typeface="+mn-lt"/>
          <a:ea typeface="+mn-ea"/>
          <a:cs typeface="+mn-cs"/>
        </a:defRPr>
      </a:lvl3pPr>
      <a:lvl4pPr marL="972185" algn="l" defTabSz="648335" rtl="0" eaLnBrk="1" latinLnBrk="0" hangingPunct="1">
        <a:defRPr sz="1300" kern="1200">
          <a:solidFill>
            <a:schemeClr val="tx1"/>
          </a:solidFill>
          <a:latin typeface="+mn-lt"/>
          <a:ea typeface="+mn-ea"/>
          <a:cs typeface="+mn-cs"/>
        </a:defRPr>
      </a:lvl4pPr>
      <a:lvl5pPr marL="1296035" algn="l" defTabSz="648335" rtl="0" eaLnBrk="1" latinLnBrk="0" hangingPunct="1">
        <a:defRPr sz="1300" kern="1200">
          <a:solidFill>
            <a:schemeClr val="tx1"/>
          </a:solidFill>
          <a:latin typeface="+mn-lt"/>
          <a:ea typeface="+mn-ea"/>
          <a:cs typeface="+mn-cs"/>
        </a:defRPr>
      </a:lvl5pPr>
      <a:lvl6pPr marL="1619885" algn="l" defTabSz="648335" rtl="0" eaLnBrk="1" latinLnBrk="0" hangingPunct="1">
        <a:defRPr sz="1300" kern="1200">
          <a:solidFill>
            <a:schemeClr val="tx1"/>
          </a:solidFill>
          <a:latin typeface="+mn-lt"/>
          <a:ea typeface="+mn-ea"/>
          <a:cs typeface="+mn-cs"/>
        </a:defRPr>
      </a:lvl6pPr>
      <a:lvl7pPr marL="1944370" algn="l" defTabSz="648335" rtl="0" eaLnBrk="1" latinLnBrk="0" hangingPunct="1">
        <a:defRPr sz="1300" kern="1200">
          <a:solidFill>
            <a:schemeClr val="tx1"/>
          </a:solidFill>
          <a:latin typeface="+mn-lt"/>
          <a:ea typeface="+mn-ea"/>
          <a:cs typeface="+mn-cs"/>
        </a:defRPr>
      </a:lvl7pPr>
      <a:lvl8pPr marL="2268220" algn="l" defTabSz="648335" rtl="0" eaLnBrk="1" latinLnBrk="0" hangingPunct="1">
        <a:defRPr sz="1300" kern="1200">
          <a:solidFill>
            <a:schemeClr val="tx1"/>
          </a:solidFill>
          <a:latin typeface="+mn-lt"/>
          <a:ea typeface="+mn-ea"/>
          <a:cs typeface="+mn-cs"/>
        </a:defRPr>
      </a:lvl8pPr>
      <a:lvl9pPr marL="2592070" algn="l" defTabSz="648335"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7"/>
          <a:stretch>
            <a:fillRect/>
          </a:stretch>
        </a:blip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3074" name="标题占位符 1"/>
          <p:cNvSpPr>
            <a:spLocks noGrp="1"/>
          </p:cNvSpPr>
          <p:nvPr>
            <p:ph type="title"/>
          </p:nvPr>
        </p:nvSpPr>
        <p:spPr>
          <a:xfrm>
            <a:off x="628650" y="274638"/>
            <a:ext cx="7886700" cy="993775"/>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3075" name="文本占位符 2"/>
          <p:cNvSpPr>
            <a:spLocks noGrp="1"/>
          </p:cNvSpPr>
          <p:nvPr>
            <p:ph type="body" idx="1"/>
          </p:nvPr>
        </p:nvSpPr>
        <p:spPr>
          <a:xfrm>
            <a:off x="628650" y="1370013"/>
            <a:ext cx="7886700" cy="3262312"/>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4767263"/>
            <a:ext cx="2057400" cy="274638"/>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marL="0" marR="0" lvl="0" indent="0" algn="l" defTabSz="914400" rtl="0" eaLnBrk="0" fontAlgn="base" latinLnBrk="0" hangingPunct="0">
              <a:lnSpc>
                <a:spcPct val="100000"/>
              </a:lnSpc>
              <a:spcBef>
                <a:spcPct val="0"/>
              </a:spcBef>
              <a:spcAft>
                <a:spcPct val="0"/>
              </a:spcAft>
              <a:buClrTx/>
              <a:buSzTx/>
              <a:buFontTx/>
              <a:buNone/>
              <a:defRPr/>
            </a:pPr>
            <a:fld id="{1B0A272B-FD4D-42AC-98F5-146A92A87F13}" type="datetimeFigureOut">
              <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3"/>
          </p:nvPr>
        </p:nvSpPr>
        <p:spPr>
          <a:xfrm>
            <a:off x="3028950" y="4767263"/>
            <a:ext cx="3086100" cy="274638"/>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4"/>
          </p:nvPr>
        </p:nvSpPr>
        <p:spPr>
          <a:xfrm>
            <a:off x="6457950" y="4767263"/>
            <a:ext cx="2057400" cy="274638"/>
          </a:xfrm>
          <a:prstGeom prst="rect">
            <a:avLst/>
          </a:prstGeom>
        </p:spPr>
        <p:txBody>
          <a:bodyPr vert="horz" lIns="91440" tIns="45720" rIns="91440" bIns="45720" rtlCol="0" anchor="ctr"/>
          <a:lstStyle>
            <a:lvl1pPr algn="r">
              <a:defRPr sz="1200">
                <a:solidFill>
                  <a:srgbClr val="898989"/>
                </a:solidFill>
              </a:defRPr>
            </a:lvl1pPr>
          </a:lstStyle>
          <a:p>
            <a:pPr lvl="0">
              <a:buNone/>
            </a:pPr>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sldNum="0" hdr="0" ftr="0" dt="0"/>
  <p:txStyles>
    <p:titleStyle>
      <a:lvl1pPr algn="l" rtl="0" fontAlgn="base">
        <a:lnSpc>
          <a:spcPct val="90000"/>
        </a:lnSpc>
        <a:spcBef>
          <a:spcPct val="0"/>
        </a:spcBef>
        <a:spcAft>
          <a:spcPct val="0"/>
        </a:spcAft>
        <a:defRPr sz="2400" kern="1200">
          <a:solidFill>
            <a:schemeClr val="tx1"/>
          </a:solidFill>
          <a:latin typeface="黑体" panose="02010609060101010101" pitchFamily="49" charset="-122"/>
          <a:ea typeface="+mj-ea"/>
          <a:cs typeface="+mj-cs"/>
        </a:defRPr>
      </a:lvl1pPr>
      <a:lvl2pPr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2pPr>
      <a:lvl3pPr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3pPr>
      <a:lvl4pPr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4pPr>
      <a:lvl5pPr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5pPr>
      <a:lvl6pPr marL="457200"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6pPr>
      <a:lvl7pPr marL="914400"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7pPr>
      <a:lvl8pPr marL="1371600"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8pPr>
      <a:lvl9pPr marL="1828800" algn="l" rtl="0" fontAlgn="base">
        <a:lnSpc>
          <a:spcPct val="90000"/>
        </a:lnSpc>
        <a:spcBef>
          <a:spcPct val="0"/>
        </a:spcBef>
        <a:spcAft>
          <a:spcPct val="0"/>
        </a:spcAft>
        <a:defRPr sz="2400">
          <a:solidFill>
            <a:schemeClr val="tx1"/>
          </a:solidFill>
          <a:latin typeface="黑体" panose="02010609060101010101" pitchFamily="49"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200" kern="1200">
          <a:solidFill>
            <a:schemeClr val="tx1"/>
          </a:solidFill>
          <a:latin typeface="黑体" panose="02010609060101010101" pitchFamily="49" charset="-122"/>
          <a:ea typeface="黑体" panose="02010609060101010101" pitchFamily="49" charset="-122"/>
          <a:cs typeface="+mn-cs"/>
        </a:defRPr>
      </a:lvl1pPr>
      <a:lvl2pPr marL="6858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黑体" panose="02010609060101010101" pitchFamily="49" charset="-122"/>
          <a:ea typeface="黑体" panose="02010609060101010101" pitchFamily="49" charset="-122"/>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黑体" panose="02010609060101010101" pitchFamily="49" charset="-122"/>
          <a:ea typeface="黑体" panose="02010609060101010101" pitchFamily="49" charset="-122"/>
          <a:cs typeface="+mn-cs"/>
        </a:defRPr>
      </a:lvl3pPr>
      <a:lvl4pPr marL="16002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黑体" panose="02010609060101010101" pitchFamily="49" charset="-122"/>
          <a:ea typeface="黑体" panose="02010609060101010101" pitchFamily="49" charset="-122"/>
          <a:cs typeface="+mn-cs"/>
        </a:defRPr>
      </a:lvl4pPr>
      <a:lvl5pPr marL="2057400" indent="-228600" algn="l" rtl="0" fontAlgn="base">
        <a:lnSpc>
          <a:spcPct val="90000"/>
        </a:lnSpc>
        <a:spcBef>
          <a:spcPts val="500"/>
        </a:spcBef>
        <a:spcAft>
          <a:spcPct val="0"/>
        </a:spcAft>
        <a:buFont typeface="Arial" panose="020B0604020202020204" pitchFamily="34" charset="0"/>
        <a:buChar char="•"/>
        <a:defRPr sz="2200" kern="1200">
          <a:solidFill>
            <a:schemeClr val="tx1"/>
          </a:solidFill>
          <a:latin typeface="黑体" panose="02010609060101010101" pitchFamily="49" charset="-122"/>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6.png"/></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png"/></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38.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idx="4294967295"/>
          </p:nvPr>
        </p:nvSpPr>
        <p:spPr>
          <a:xfrm>
            <a:off x="249238" y="588963"/>
            <a:ext cx="6807200" cy="3965575"/>
          </a:xfrm>
          <a:prstGeom prst="rect">
            <a:avLst/>
          </a:prstGeom>
          <a:noFill/>
          <a:ln w="9525">
            <a:noFill/>
          </a:ln>
        </p:spPr>
        <p:txBody>
          <a:bodyPr/>
          <a:p>
            <a:pPr eaLnBrk="1" hangingPunct="1"/>
            <a:r>
              <a:rPr lang="zh-CN" altLang="en-US" sz="2400" dirty="0">
                <a:solidFill>
                  <a:srgbClr val="FFFF00"/>
                </a:solidFill>
                <a:latin typeface="黑体" panose="02010609060101010101" pitchFamily="49" charset="-122"/>
              </a:rPr>
              <a:t>中医师承、确有专长医师资格考试</a:t>
            </a:r>
            <a:br>
              <a:rPr lang="en-US" altLang="zh-CN" sz="2400" dirty="0">
                <a:latin typeface="黑体" panose="02010609060101010101" pitchFamily="49" charset="-122"/>
              </a:rPr>
            </a:br>
            <a:br>
              <a:rPr lang="en-US" altLang="zh-CN" sz="2200" dirty="0">
                <a:latin typeface="黑体" panose="02010609060101010101" pitchFamily="49" charset="-122"/>
              </a:rPr>
            </a:br>
            <a:r>
              <a:rPr lang="zh-CN" altLang="en-US" sz="2400" dirty="0">
                <a:solidFill>
                  <a:srgbClr val="FFFF00"/>
                </a:solidFill>
              </a:rPr>
              <a:t>中医基础理论</a:t>
            </a:r>
            <a:br>
              <a:rPr lang="en-US" altLang="zh-CN" sz="2200" dirty="0">
                <a:latin typeface="黑体" panose="02010609060101010101" pitchFamily="49" charset="-122"/>
              </a:rPr>
            </a:br>
            <a:br>
              <a:rPr lang="en-US" altLang="zh-CN" sz="2200" dirty="0">
                <a:latin typeface="黑体" panose="02010609060101010101" pitchFamily="49" charset="-122"/>
              </a:rPr>
            </a:br>
            <a:br>
              <a:rPr lang="en-US" altLang="zh-CN" sz="2200" dirty="0">
                <a:latin typeface="黑体" panose="02010609060101010101" pitchFamily="49" charset="-122"/>
              </a:rPr>
            </a:br>
            <a:r>
              <a:rPr lang="zh-CN" altLang="en-US" sz="2000" dirty="0">
                <a:solidFill>
                  <a:srgbClr val="FFFF00"/>
                </a:solidFill>
                <a:latin typeface="黑体" panose="02010609060101010101" pitchFamily="49" charset="-122"/>
              </a:rPr>
              <a:t>霍秀红</a:t>
            </a:r>
            <a:endParaRPr lang="zh-CN" altLang="zh-CN"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xfrm>
            <a:off x="395288" y="627063"/>
            <a:ext cx="6797675" cy="4032250"/>
          </a:xfrm>
          <a:noFill/>
          <a:ln>
            <a:noFill/>
          </a:ln>
        </p:spPr>
        <p:txBody>
          <a:bodyPr/>
          <a:p>
            <a:pPr>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辨病与辨证的关系</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中医临床认识和治疗疾病，既辨病又辨证，并通过辨证进一步认识疾病。</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同病异治、异病同治</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中医治病重在证的区别</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证同则治同，证异则治异</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charRg st="0"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charRg st="11" end="4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charRg st="44" end="6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charRg st="67" end="7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心为“君主之官”的理论基础是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总统意志</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心主神志</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主情志</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主血脉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en-US" dirty="0">
                <a:solidFill>
                  <a:srgbClr val="FDE9D9"/>
                </a:solidFill>
                <a:latin typeface="黑体" panose="02010609060101010101" pitchFamily="49" charset="-122"/>
                <a:ea typeface="黑体" panose="02010609060101010101" pitchFamily="49" charset="-122"/>
                <a:cs typeface="+mn-cs"/>
              </a:rPr>
              <a:t>心统魂魄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318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1" end="59"/>
                                            </p:txEl>
                                          </p:spTgt>
                                        </p:tgtEl>
                                        <p:attrNameLst>
                                          <p:attrName>style.visibility</p:attrName>
                                        </p:attrNameLst>
                                      </p:cBhvr>
                                      <p:to>
                                        <p:strVal val="visible"/>
                                      </p:to>
                                    </p:set>
                                    <p:animEffect transition="in" filter="box(in)">
                                      <p:cBhvr>
                                        <p:cTn id="7" dur="500"/>
                                        <p:tgtEl>
                                          <p:spTgt spid="3">
                                            <p:txEl>
                                              <p:charRg st="5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脾为“后天之本”的理论依据是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脾主运化水液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脾主运化水谷</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脾主升清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脾主统血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脾喜燥恶湿</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化生“天癸”的主要物质是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肝血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心阳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脾气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肺阴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肾中精气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8" end="76"/>
                                            </p:txEl>
                                          </p:spTgt>
                                        </p:tgtEl>
                                        <p:attrNameLst>
                                          <p:attrName>style.visibility</p:attrName>
                                        </p:attrNameLst>
                                      </p:cBhvr>
                                      <p:to>
                                        <p:strVal val="visible"/>
                                      </p:to>
                                    </p:set>
                                    <p:animEffect transition="in" filter="box(in)">
                                      <p:cBhvr>
                                        <p:cTn id="7" dur="500"/>
                                        <p:tgtEl>
                                          <p:spTgt spid="3">
                                            <p:txEl>
                                              <p:charRg st="68" end="7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7" end="135"/>
                                            </p:txEl>
                                          </p:spTgt>
                                        </p:tgtEl>
                                        <p:attrNameLst>
                                          <p:attrName>style.visibility</p:attrName>
                                        </p:attrNameLst>
                                      </p:cBhvr>
                                      <p:to>
                                        <p:strVal val="visible"/>
                                      </p:to>
                                    </p:set>
                                    <p:animEffect transition="in" filter="box(in)">
                                      <p:cBhvr>
                                        <p:cTn id="12" dur="500"/>
                                        <p:tgtEl>
                                          <p:spTgt spid="3">
                                            <p:txEl>
                                              <p:charRg st="127" end="1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型题】</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肺</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脾</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肝</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被称为“生痰之源”的脏是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被称为“贮痰之器”的脏是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6" end="54"/>
                                            </p:txEl>
                                          </p:spTgt>
                                        </p:tgtEl>
                                        <p:attrNameLst>
                                          <p:attrName>style.visibility</p:attrName>
                                        </p:attrNameLst>
                                      </p:cBhvr>
                                      <p:to>
                                        <p:strVal val="visible"/>
                                      </p:to>
                                    </p:set>
                                    <p:animEffect transition="in" filter="box(in)">
                                      <p:cBhvr>
                                        <p:cTn id="7" dur="500"/>
                                        <p:tgtEl>
                                          <p:spTgt spid="3">
                                            <p:txEl>
                                              <p:charRg st="46" end="5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69" end="77"/>
                                            </p:txEl>
                                          </p:spTgt>
                                        </p:tgtEl>
                                        <p:attrNameLst>
                                          <p:attrName>style.visibility</p:attrName>
                                        </p:attrNameLst>
                                      </p:cBhvr>
                                      <p:to>
                                        <p:strVal val="visible"/>
                                      </p:to>
                                    </p:set>
                                    <p:animEffect transition="in" filter="box(in)">
                                      <p:cBhvr>
                                        <p:cTn id="12" dur="500"/>
                                        <p:tgtEl>
                                          <p:spTgt spid="3">
                                            <p:txEl>
                                              <p:charRg st="69" end="7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7" name="Rectangle 3"/>
          <p:cNvSpPr>
            <a:spLocks noGrp="1" noChangeArrowheads="1"/>
          </p:cNvSpPr>
          <p:nvPr>
            <p:ph type="body" sz="quarter" idx="10"/>
          </p:nvPr>
        </p:nvSpPr>
        <p:spPr>
          <a:xfrm>
            <a:off x="320675" y="263525"/>
            <a:ext cx="7454900" cy="4032250"/>
          </a:xfrm>
        </p:spPr>
        <p:txBody>
          <a:bodyPr/>
          <a:lstStyle/>
          <a:p>
            <a:pPr marL="299085" marR="0" lvl="0" indent="-299085" algn="l" defTabSz="798830" rtl="0" eaLnBrk="1" fontAlgn="base" latinLnBrk="0" hangingPunct="1">
              <a:lnSpc>
                <a:spcPts val="248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细目二</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五脏之间的关系</a:t>
            </a:r>
            <a:r>
              <a:rPr kumimoji="0" lang="zh-CN" altLang="en-US" sz="2400" b="0" i="0" u="none" strike="noStrike" kern="0" cap="none" spc="-354" normalizeH="0" baseline="0" noProof="0" dirty="0">
                <a:ln>
                  <a:noFill/>
                </a:ln>
                <a:solidFill>
                  <a:srgbClr val="FF0000"/>
                </a:solidFill>
                <a:effectLst/>
                <a:uLnTx/>
                <a:uFillTx/>
                <a:latin typeface="+mj-ea"/>
                <a:ea typeface="黑体" panose="02010609060101010101" pitchFamily="49" charset="-122"/>
                <a:cs typeface="+mn-cs"/>
              </a:rPr>
              <a:t>★</a:t>
            </a:r>
            <a:r>
              <a:rPr kumimoji="0" lang="zh-CN" altLang="en-US" sz="2400" b="0" i="0" u="none" strike="noStrike" kern="0" cap="none" spc="-354" normalizeH="0" baseline="0" noProof="0" dirty="0">
                <a:ln>
                  <a:noFill/>
                </a:ln>
                <a:solidFill>
                  <a:srgbClr val="FDE9D9"/>
                </a:solidFill>
                <a:effectLst/>
                <a:uLnTx/>
                <a:uFillTx/>
                <a:latin typeface="+mj-ea"/>
                <a:ea typeface="黑体" panose="02010609060101010101" pitchFamily="49" charset="-122"/>
                <a:cs typeface="+mn-cs"/>
              </a:rPr>
              <a:t> </a:t>
            </a:r>
            <a:endParaRPr kumimoji="0" lang="en-US" altLang="zh-CN" sz="2400" b="0" i="0" u="none" strike="noStrike" kern="0" cap="none" spc="-354" normalizeH="0" baseline="0" noProof="0" dirty="0">
              <a:ln>
                <a:noFill/>
              </a:ln>
              <a:solidFill>
                <a:srgbClr val="FF0000"/>
              </a:solidFill>
              <a:effectLst/>
              <a:uLnTx/>
              <a:uFillTx/>
              <a:latin typeface="+mj-ea"/>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1.</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心与肺</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气与血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连接心的搏动和肺的呼吸之间的中心环节是  宗气</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心与脾</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血液</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生成</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运行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心与肝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血液与神志</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心与肾</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心肾相交</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575945" algn="l" defTabSz="798830" rtl="0" eaLnBrk="1" fontAlgn="base" latinLnBrk="0" hangingPunct="1">
              <a:lnSpc>
                <a:spcPts val="3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肺与脾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气的生成</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与津液的输布</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代谢</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3"/>
          <p:cNvSpPr>
            <a:spLocks noGrp="1"/>
          </p:cNvSpPr>
          <p:nvPr>
            <p:ph type="body" sz="quarter" idx="10"/>
          </p:nvPr>
        </p:nvSpPr>
        <p:spPr>
          <a:xfrm>
            <a:off x="395288" y="365125"/>
            <a:ext cx="6624637" cy="4032250"/>
          </a:xfrm>
          <a:noFill/>
          <a:ln>
            <a:noFill/>
          </a:ln>
        </p:spPr>
        <p:txBody>
          <a:bodyPr/>
          <a:p>
            <a:pPr marL="298450" indent="-298450" defTabSz="798830">
              <a:lnSpc>
                <a:spcPts val="26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FFF00"/>
                </a:solidFill>
                <a:latin typeface="黑体" panose="02010609060101010101" pitchFamily="49" charset="-122"/>
                <a:ea typeface="黑体" panose="02010609060101010101" pitchFamily="49" charset="-122"/>
                <a:cs typeface="+mn-cs"/>
              </a:rPr>
              <a:t>肺与肝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气机的升降</a:t>
            </a:r>
            <a:r>
              <a:rPr lang="zh-CN" altLang="en-US" dirty="0">
                <a:solidFill>
                  <a:srgbClr val="FFFF00"/>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调节</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7.</a:t>
            </a:r>
            <a:r>
              <a:rPr lang="zh-CN" altLang="zh-CN" dirty="0">
                <a:solidFill>
                  <a:srgbClr val="FFFF00"/>
                </a:solidFill>
                <a:latin typeface="黑体" panose="02010609060101010101" pitchFamily="49" charset="-122"/>
                <a:ea typeface="黑体" panose="02010609060101010101" pitchFamily="49" charset="-122"/>
                <a:cs typeface="+mn-cs"/>
              </a:rPr>
              <a:t>肺与肾</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津液代谢</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呼吸运动</a:t>
            </a:r>
            <a:r>
              <a:rPr lang="zh-CN" altLang="en-US" dirty="0">
                <a:solidFill>
                  <a:srgbClr val="FDE9D9"/>
                </a:solidFill>
                <a:latin typeface="黑体" panose="02010609060101010101" pitchFamily="49" charset="-122"/>
                <a:ea typeface="黑体" panose="02010609060101010101" pitchFamily="49" charset="-122"/>
                <a:cs typeface="+mn-cs"/>
              </a:rPr>
              <a:t>及</a:t>
            </a:r>
            <a:r>
              <a:rPr lang="zh-CN" altLang="en-US" dirty="0">
                <a:solidFill>
                  <a:srgbClr val="FFFF00"/>
                </a:solidFill>
                <a:latin typeface="黑体" panose="02010609060101010101" pitchFamily="49" charset="-122"/>
                <a:ea typeface="黑体" panose="02010609060101010101" pitchFamily="49" charset="-122"/>
                <a:cs typeface="+mn-cs"/>
              </a:rPr>
              <a:t>阴阳互资（金水相生）</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8.</a:t>
            </a:r>
            <a:r>
              <a:rPr lang="zh-CN" altLang="zh-CN" dirty="0">
                <a:solidFill>
                  <a:srgbClr val="FFFF00"/>
                </a:solidFill>
                <a:latin typeface="黑体" panose="02010609060101010101" pitchFamily="49" charset="-122"/>
                <a:ea typeface="黑体" panose="02010609060101010101" pitchFamily="49" charset="-122"/>
                <a:cs typeface="+mn-cs"/>
              </a:rPr>
              <a:t>肝与脾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饮食物的消化和血液生成、贮藏及循行</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9.</a:t>
            </a:r>
            <a:r>
              <a:rPr lang="zh-CN" altLang="zh-CN" dirty="0">
                <a:solidFill>
                  <a:srgbClr val="FFC000"/>
                </a:solidFill>
                <a:latin typeface="黑体" panose="02010609060101010101" pitchFamily="49" charset="-122"/>
                <a:ea typeface="黑体" panose="02010609060101010101" pitchFamily="49" charset="-122"/>
                <a:cs typeface="+mn-cs"/>
              </a:rPr>
              <a:t>肝与肾 </a:t>
            </a:r>
            <a:br>
              <a:rPr lang="en-US" altLang="zh-CN" dirty="0">
                <a:solidFill>
                  <a:srgbClr val="FFFF00"/>
                </a:solidFill>
                <a:latin typeface="黑体" panose="02010609060101010101" pitchFamily="49" charset="-122"/>
                <a:ea typeface="黑体" panose="02010609060101010101" pitchFamily="49" charset="-122"/>
                <a:cs typeface="+mn-cs"/>
              </a:rPr>
            </a:b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精血</a:t>
            </a:r>
            <a:r>
              <a:rPr lang="zh-CN" altLang="zh-CN" dirty="0">
                <a:solidFill>
                  <a:srgbClr val="FFFF00"/>
                </a:solidFill>
                <a:latin typeface="黑体" panose="02010609060101010101" pitchFamily="49" charset="-122"/>
                <a:ea typeface="黑体" panose="02010609060101010101" pitchFamily="49" charset="-122"/>
                <a:cs typeface="+mn-cs"/>
              </a:rPr>
              <a:t>同源</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藏泄互用及阴阳互滋</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10.</a:t>
            </a:r>
            <a:r>
              <a:rPr lang="zh-CN" altLang="zh-CN" dirty="0">
                <a:solidFill>
                  <a:srgbClr val="FFC000"/>
                </a:solidFill>
                <a:latin typeface="黑体" panose="02010609060101010101" pitchFamily="49" charset="-122"/>
                <a:ea typeface="黑体" panose="02010609060101010101" pitchFamily="49" charset="-122"/>
                <a:cs typeface="+mn-cs"/>
              </a:rPr>
              <a:t>脾与肾</a:t>
            </a:r>
            <a:r>
              <a:rPr lang="zh-CN" altLang="zh-CN" dirty="0">
                <a:solidFill>
                  <a:srgbClr val="FFFF00"/>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先后天的</a:t>
            </a:r>
            <a:r>
              <a:rPr lang="zh-CN" altLang="en-US" dirty="0">
                <a:solidFill>
                  <a:srgbClr val="FFC000"/>
                </a:solidFill>
                <a:latin typeface="黑体" panose="02010609060101010101" pitchFamily="49" charset="-122"/>
                <a:ea typeface="黑体" panose="02010609060101010101" pitchFamily="49" charset="-122"/>
                <a:cs typeface="+mn-cs"/>
              </a:rPr>
              <a:t>相辅相成</a:t>
            </a:r>
            <a:r>
              <a:rPr lang="zh-CN" altLang="zh-CN" dirty="0">
                <a:solidFill>
                  <a:srgbClr val="FFFF00"/>
                </a:solidFill>
                <a:latin typeface="黑体" panose="02010609060101010101" pitchFamily="49" charset="-122"/>
                <a:ea typeface="黑体" panose="02010609060101010101" pitchFamily="49" charset="-122"/>
                <a:cs typeface="+mn-cs"/>
              </a:rPr>
              <a:t>和</a:t>
            </a:r>
            <a:r>
              <a:rPr lang="zh-CN" altLang="en-US" dirty="0">
                <a:solidFill>
                  <a:srgbClr val="FFFF00"/>
                </a:solidFill>
                <a:latin typeface="黑体" panose="02010609060101010101" pitchFamily="49" charset="-122"/>
                <a:ea typeface="黑体" panose="02010609060101010101" pitchFamily="49" charset="-122"/>
                <a:cs typeface="+mn-cs"/>
              </a:rPr>
              <a:t>津</a:t>
            </a:r>
            <a:r>
              <a:rPr lang="zh-CN" altLang="zh-CN" dirty="0">
                <a:solidFill>
                  <a:srgbClr val="FFFF00"/>
                </a:solidFill>
                <a:latin typeface="黑体" panose="02010609060101010101" pitchFamily="49" charset="-122"/>
                <a:ea typeface="黑体" panose="02010609060101010101" pitchFamily="49" charset="-122"/>
                <a:cs typeface="+mn-cs"/>
              </a:rPr>
              <a:t>液代谢</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10242"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心与肺</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心与肾</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脾与肾</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肝与肾</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肺与肾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上述各项，体现藏泄互用关系的两脏是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上述各项，体现水火既济关系的两脏是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 calcmode="lin" valueType="num">
                                      <p:cBhvr additive="base">
                                        <p:cTn id="7" dur="500" fill="hold"/>
                                        <p:tgtEl>
                                          <p:spTgt spid="3">
                                            <p:txEl>
                                              <p:charRg st="62" end="7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2" end="7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90" end="98"/>
                                            </p:txEl>
                                          </p:spTgt>
                                        </p:tgtEl>
                                        <p:attrNameLst>
                                          <p:attrName>style.visibility</p:attrName>
                                        </p:attrNameLst>
                                      </p:cBhvr>
                                      <p:to>
                                        <p:strVal val="visible"/>
                                      </p:to>
                                    </p:set>
                                    <p:anim calcmode="lin" valueType="num">
                                      <p:cBhvr additive="base">
                                        <p:cTn id="13" dur="500" fill="hold"/>
                                        <p:tgtEl>
                                          <p:spTgt spid="3">
                                            <p:txEl>
                                              <p:charRg st="90" end="9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90" end="9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7"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A1</a:t>
            </a:r>
            <a:r>
              <a:rPr lang="zh-CN" altLang="en-US" dirty="0">
                <a:solidFill>
                  <a:srgbClr val="FDE9D9"/>
                </a:solidFill>
                <a:latin typeface="黑体" panose="02010609060101010101" pitchFamily="49" charset="-122"/>
                <a:ea typeface="黑体" panose="02010609060101010101" pitchFamily="49" charset="-122"/>
                <a:cs typeface="+mn-cs"/>
              </a:rPr>
              <a:t>型题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五脏关系中，体现先后天相互资生的是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肝与肾</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脾与肾  </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心与肾</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心与脾</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肺与肾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117763"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7">
                                            <p:txEl>
                                              <p:charRg st="64" end="72"/>
                                            </p:txEl>
                                          </p:spTgt>
                                        </p:tgtEl>
                                        <p:attrNameLst>
                                          <p:attrName>style.visibility</p:attrName>
                                        </p:attrNameLst>
                                      </p:cBhvr>
                                      <p:to>
                                        <p:strVal val="visible"/>
                                      </p:to>
                                    </p:set>
                                    <p:animEffect transition="in" filter="box(in)">
                                      <p:cBhvr>
                                        <p:cTn id="7" dur="500"/>
                                        <p:tgtEl>
                                          <p:spTgt spid="6147">
                                            <p:txEl>
                                              <p:charRg st="64" end="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下列五脏配合关系中，被称为“水火既济”的是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心肾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心肝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心脾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肺肾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脾肾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中医学中，“精血同源”指哪两脏之间的关系</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心肾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脾肾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肺肾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肝肾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心肝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9" end="67"/>
                                            </p:txEl>
                                          </p:spTgt>
                                        </p:tgtEl>
                                        <p:attrNameLst>
                                          <p:attrName>style.visibility</p:attrName>
                                        </p:attrNameLst>
                                      </p:cBhvr>
                                      <p:to>
                                        <p:strVal val="visible"/>
                                      </p:to>
                                    </p:set>
                                    <p:animEffect transition="in" filter="box(in)">
                                      <p:cBhvr>
                                        <p:cTn id="7" dur="500"/>
                                        <p:tgtEl>
                                          <p:spTgt spid="3">
                                            <p:txEl>
                                              <p:charRg st="59"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19" end="127"/>
                                            </p:txEl>
                                          </p:spTgt>
                                        </p:tgtEl>
                                        <p:attrNameLst>
                                          <p:attrName>style.visibility</p:attrName>
                                        </p:attrNameLst>
                                      </p:cBhvr>
                                      <p:to>
                                        <p:strVal val="visible"/>
                                      </p:to>
                                    </p:set>
                                    <p:animEffect transition="in" filter="box(in)">
                                      <p:cBhvr>
                                        <p:cTn id="12" dur="500"/>
                                        <p:tgtEl>
                                          <p:spTgt spid="3">
                                            <p:txEl>
                                              <p:charRg st="119"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63550" y="263525"/>
            <a:ext cx="7340600" cy="4467225"/>
          </a:xfrm>
        </p:spPr>
        <p:txBody>
          <a:bodyPr/>
          <a:lstStyle/>
          <a:p>
            <a:pPr marL="299085" marR="0" lvl="0" indent="-299085" algn="ctr"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五脏与五体、五官九窍、五志、</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ctr"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五液和季节的关系</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五脏与五体的关系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五脏与五官九窍的关系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五脏的外华</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五脏与五志的关系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五脏与五液的关系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五脏与季节的关系</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57200" y="257175"/>
            <a:ext cx="7442200" cy="4610100"/>
          </a:xfrm>
        </p:spPr>
        <p:txBody>
          <a:bodyPr/>
          <a:lstStyle/>
          <a:p>
            <a:pPr marL="299085" marR="0" lvl="0" indent="-299085" algn="l" defTabSz="798830" rtl="0" eaLnBrk="1" fontAlgn="base" latinLnBrk="0" hangingPunct="1">
              <a:lnSpc>
                <a:spcPts val="3545"/>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五脏与五体的关系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45"/>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五体</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指</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脉、筋、肌肉、皮肤、骨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五种组织器官，也称为“形体”。</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545"/>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在体合</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545"/>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在体合</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皮</a:t>
            </a:r>
            <a:r>
              <a:rPr kumimoji="0" lang="en-US"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内经</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把</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汗孔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称作</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玄府、气门、鬼门</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545"/>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在体合</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筋</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，爪</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w</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545"/>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在体合</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肉</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，主四肢</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545"/>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在体合</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骨</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，生髓</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脑为髓海</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齿为骨之余</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45"/>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9"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疾病</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证候</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症状</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病症</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体征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机体阴阳失调后的一个完整的异常生命过程，指的是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疾病过程中某一阶段或某一类型的病理性概括，指的是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0483"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6259">
                                            <p:txEl>
                                              <p:charRg st="65" end="73"/>
                                            </p:txEl>
                                          </p:spTgt>
                                        </p:tgtEl>
                                        <p:attrNameLst>
                                          <p:attrName>style.visibility</p:attrName>
                                        </p:attrNameLst>
                                      </p:cBhvr>
                                      <p:to>
                                        <p:strVal val="visible"/>
                                      </p:to>
                                    </p:set>
                                    <p:animEffect transition="in" filter="box(in)">
                                      <p:cBhvr>
                                        <p:cTn id="7" dur="500"/>
                                        <p:tgtEl>
                                          <p:spTgt spid="96259">
                                            <p:txEl>
                                              <p:charRg st="65" end="7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6259">
                                            <p:txEl>
                                              <p:charRg st="100" end="108"/>
                                            </p:txEl>
                                          </p:spTgt>
                                        </p:tgtEl>
                                        <p:attrNameLst>
                                          <p:attrName>style.visibility</p:attrName>
                                        </p:attrNameLst>
                                      </p:cBhvr>
                                      <p:to>
                                        <p:strVal val="visible"/>
                                      </p:to>
                                    </p:set>
                                    <p:animEffect transition="in" filter="box(in)">
                                      <p:cBhvr>
                                        <p:cTn id="12" dur="500"/>
                                        <p:tgtEl>
                                          <p:spTgt spid="96259">
                                            <p:txEl>
                                              <p:charRg st="100"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554038" y="158750"/>
            <a:ext cx="8442325" cy="4032250"/>
          </a:xfrm>
        </p:spPr>
        <p:txBody>
          <a:bodyPr/>
          <a:lstStyle/>
          <a:p>
            <a:pPr marL="299085" marR="0" lvl="0" indent="-299085" algn="l" defTabSz="798830" rtl="0" eaLnBrk="1" fontAlgn="base" latinLnBrk="0" hangingPunct="1">
              <a:lnSpc>
                <a:spcPts val="425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五脏与五官九窍的关系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425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五官</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指</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耳、目、口、鼻、舌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五种器官。</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425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耳、目、鼻各有两窍，口和舌合为一窍，再加</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前后二阴</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，共</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九窍</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4250"/>
              </a:lnSpc>
              <a:spcBef>
                <a:spcPts val="425"/>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开窍于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4250"/>
              </a:lnSpc>
              <a:spcBef>
                <a:spcPts val="425"/>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开窍于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目</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4250"/>
              </a:lnSpc>
              <a:spcBef>
                <a:spcPts val="425"/>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开窍于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口</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4250"/>
              </a:lnSpc>
              <a:spcBef>
                <a:spcPts val="425"/>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开窍于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鼻</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喉为肺之门户</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4250"/>
              </a:lnSpc>
              <a:spcBef>
                <a:spcPts val="425"/>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开窍于</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耳及</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二阴</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33375" y="354013"/>
            <a:ext cx="6884988" cy="4032250"/>
          </a:xfrm>
        </p:spPr>
        <p:txBody>
          <a:bodyPr/>
          <a:lstStyle/>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五脏与五志的关系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中医学认为，人们对于外界环境的刺激所引起的情志变化，是由五脏的精气所化生，故一般将</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喜、怒、思、悲、恐</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称作“</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五志</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”，并分属于五脏。</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19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在志为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喜</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19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在志为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怒，</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19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在志为</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思</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19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在志为</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忧</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悲</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19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在志为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恐</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五志虽分属于五脏，</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而统领五志者为心</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五脏与五液的关系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五液</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指</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泪、汗、涎、涕、唾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在液为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汗</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“血汗同源”“汗为心之液”</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在液为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涕</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在液为</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在液为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泪</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在液为</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金津、玉液二穴，分泌而出。</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65125"/>
            <a:ext cx="6262688" cy="5429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五脏外华</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五脏深居体内，而其光彩，可显露于体表的某些部位或组织</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，此为五华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面</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肝</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华在</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爪</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爪为筋之余</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唇</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发为血之余</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ts val="390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五脏与五时的关系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3900"/>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气通于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夏</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ts val="3900"/>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气通于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ts val="3900"/>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气通于</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长夏</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夏至到处暑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脾气通于四时，又称脾主四时</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ts val="3900"/>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肝</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气通于</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春</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ts val="3900"/>
              </a:lnSpc>
              <a:spcBef>
                <a:spcPts val="425"/>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气通于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冬</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65125"/>
            <a:ext cx="6262688" cy="5429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3"/>
          <p:cNvSpPr>
            <a:spLocks noGrp="1"/>
          </p:cNvSpPr>
          <p:nvPr>
            <p:ph type="body" sz="quarter" idx="10"/>
          </p:nvPr>
        </p:nvSpPr>
        <p:spPr>
          <a:noFill/>
          <a:ln>
            <a:noFill/>
          </a:ln>
        </p:spPr>
        <p:txBody>
          <a:bodyPr/>
          <a:p>
            <a:pPr marL="298450" indent="-298450" defTabSz="798830">
              <a:spcBef>
                <a:spcPct val="0"/>
              </a:spcBef>
              <a:buClrTx/>
              <a:buSzTx/>
              <a:buFontTx/>
            </a:pPr>
            <a:r>
              <a:rPr lang="en-US" altLang="zh-CN" b="1" dirty="0">
                <a:solidFill>
                  <a:srgbClr val="FDE9D9"/>
                </a:solidFill>
                <a:latin typeface="黑体" panose="02010609060101010101" pitchFamily="49" charset="-122"/>
                <a:ea typeface="黑体" panose="02010609060101010101" pitchFamily="49" charset="-122"/>
                <a:cs typeface="+mn-cs"/>
              </a:rPr>
              <a:t> </a:t>
            </a:r>
            <a:endParaRPr lang="zh-CN" altLang="zh-CN" b="1" dirty="0">
              <a:solidFill>
                <a:srgbClr val="FDE9D9"/>
              </a:solidFill>
              <a:latin typeface="黑体" panose="02010609060101010101" pitchFamily="49" charset="-122"/>
              <a:ea typeface="黑体" panose="02010609060101010101" pitchFamily="49" charset="-122"/>
              <a:cs typeface="+mn-cs"/>
            </a:endParaRPr>
          </a:p>
        </p:txBody>
      </p:sp>
      <p:sp>
        <p:nvSpPr>
          <p:cNvPr id="11266"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graphicFrame>
        <p:nvGraphicFramePr>
          <p:cNvPr id="4" name="表格 3"/>
          <p:cNvGraphicFramePr>
            <a:graphicFrameLocks noGrp="1"/>
          </p:cNvGraphicFramePr>
          <p:nvPr/>
        </p:nvGraphicFramePr>
        <p:xfrm>
          <a:off x="395288" y="627063"/>
          <a:ext cx="6446838" cy="3509963"/>
        </p:xfrm>
        <a:graphic>
          <a:graphicData uri="http://schemas.openxmlformats.org/drawingml/2006/table">
            <a:tbl>
              <a:tblPr/>
              <a:tblGrid>
                <a:gridCol w="665730"/>
                <a:gridCol w="1056813"/>
                <a:gridCol w="1082912"/>
                <a:gridCol w="1194486"/>
                <a:gridCol w="1253552"/>
                <a:gridCol w="1193345"/>
              </a:tblGrid>
              <a:tr h="307224">
                <a:tc>
                  <a:txBody>
                    <a:bodyPr/>
                    <a:lstStyle/>
                    <a:p>
                      <a:pPr algn="l">
                        <a:lnSpc>
                          <a:spcPct val="100000"/>
                        </a:lnSpc>
                        <a:spcBef>
                          <a:spcPts val="600"/>
                        </a:spcBef>
                        <a:spcAft>
                          <a:spcPts val="0"/>
                        </a:spcAft>
                      </a:pPr>
                      <a:endParaRPr lang="en-US" sz="1900" kern="100" dirty="0">
                        <a:solidFill>
                          <a:schemeClr val="bg1"/>
                        </a:solidFill>
                        <a:latin typeface="黑体" panose="02010609060101010101" pitchFamily="49" charset="-122"/>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en-US" sz="1900" kern="100" dirty="0">
                          <a:solidFill>
                            <a:schemeClr val="bg1"/>
                          </a:solidFill>
                          <a:latin typeface="黑体" panose="02010609060101010101" pitchFamily="49" charset="-122"/>
                          <a:ea typeface="宋体" panose="02010600030101010101" pitchFamily="2" charset="-122"/>
                        </a:rPr>
                        <a:t> </a:t>
                      </a:r>
                      <a:r>
                        <a:rPr lang="zh-CN" sz="1900" kern="100" dirty="0">
                          <a:solidFill>
                            <a:srgbClr val="FFC000"/>
                          </a:solidFill>
                          <a:latin typeface="Times New Roman" panose="02020603050405020304"/>
                          <a:ea typeface="黑体" panose="02010609060101010101" pitchFamily="49" charset="-122"/>
                        </a:rPr>
                        <a:t>肝</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心</a:t>
                      </a:r>
                      <a:r>
                        <a:rPr lang="en-US" sz="1900" kern="100" dirty="0">
                          <a:solidFill>
                            <a:schemeClr val="bg1"/>
                          </a:solidFill>
                          <a:latin typeface="Times New Roman" panose="02020603050405020304"/>
                          <a:ea typeface="黑体" panose="02010609060101010101" pitchFamily="49" charset="-122"/>
                        </a:rPr>
                        <a:t> </a:t>
                      </a:r>
                      <a:endParaRPr lang="zh-CN" sz="1900" kern="100" dirty="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C000"/>
                          </a:solidFill>
                          <a:latin typeface="Times New Roman" panose="02020603050405020304"/>
                          <a:ea typeface="黑体" panose="02010609060101010101" pitchFamily="49" charset="-122"/>
                        </a:rPr>
                        <a:t>脾</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肺</a:t>
                      </a:r>
                      <a:endParaRPr lang="zh-CN" sz="1900" kern="100" dirty="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C000"/>
                          </a:solidFill>
                          <a:latin typeface="Times New Roman" panose="02020603050405020304"/>
                          <a:ea typeface="黑体" panose="02010609060101010101" pitchFamily="49" charset="-122"/>
                        </a:rPr>
                        <a:t>肾</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79099">
                <a:tc>
                  <a:txBody>
                    <a:bodyPr/>
                    <a:lstStyle/>
                    <a:p>
                      <a:pPr algn="ctr">
                        <a:lnSpc>
                          <a:spcPct val="100000"/>
                        </a:lnSpc>
                        <a:spcBef>
                          <a:spcPts val="600"/>
                        </a:spcBef>
                        <a:spcAft>
                          <a:spcPts val="0"/>
                        </a:spcAft>
                      </a:pPr>
                      <a:r>
                        <a:rPr lang="zh-CN" sz="1900" u="none" kern="100" baseline="0">
                          <a:solidFill>
                            <a:schemeClr val="bg1"/>
                          </a:solidFill>
                          <a:latin typeface="Times New Roman" panose="02020603050405020304"/>
                          <a:ea typeface="黑体" panose="02010609060101010101" pitchFamily="49" charset="-122"/>
                        </a:rPr>
                        <a:t>五体</a:t>
                      </a:r>
                      <a:endParaRPr lang="zh-CN" sz="1900" u="none" kern="100" baseline="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筋</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脉</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altLang="en-US" sz="1900" kern="100" dirty="0">
                          <a:solidFill>
                            <a:schemeClr val="bg1"/>
                          </a:solidFill>
                          <a:latin typeface="Times New Roman" panose="02020603050405020304"/>
                          <a:ea typeface="黑体" panose="02010609060101010101" pitchFamily="49" charset="-122"/>
                        </a:rPr>
                        <a:t>肌</a:t>
                      </a:r>
                      <a:r>
                        <a:rPr lang="zh-CN" sz="1900" kern="100" dirty="0">
                          <a:solidFill>
                            <a:schemeClr val="bg1"/>
                          </a:solidFill>
                          <a:latin typeface="Times New Roman" panose="02020603050405020304"/>
                          <a:ea typeface="黑体" panose="02010609060101010101" pitchFamily="49" charset="-122"/>
                        </a:rPr>
                        <a:t>肉</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皮</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骨</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79099">
                <a:tc>
                  <a:txBody>
                    <a:bodyPr/>
                    <a:lstStyle/>
                    <a:p>
                      <a:pPr algn="ctr">
                        <a:lnSpc>
                          <a:spcPct val="100000"/>
                        </a:lnSpc>
                        <a:spcBef>
                          <a:spcPts val="600"/>
                        </a:spcBef>
                        <a:spcAft>
                          <a:spcPts val="0"/>
                        </a:spcAft>
                      </a:pPr>
                      <a:r>
                        <a:rPr lang="zh-CN" sz="1900" u="none" kern="100" baseline="0">
                          <a:solidFill>
                            <a:schemeClr val="bg1"/>
                          </a:solidFill>
                          <a:latin typeface="Times New Roman" panose="02020603050405020304"/>
                          <a:ea typeface="黑体" panose="02010609060101010101" pitchFamily="49" charset="-122"/>
                        </a:rPr>
                        <a:t>五华</a:t>
                      </a:r>
                      <a:endParaRPr lang="zh-CN" sz="1900" u="none" kern="100" baseline="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爪</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面</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唇</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altLang="en-US" sz="1900" kern="100" dirty="0">
                          <a:solidFill>
                            <a:srgbClr val="FFFF00"/>
                          </a:solidFill>
                          <a:latin typeface="Times New Roman" panose="02020603050405020304"/>
                          <a:ea typeface="宋体" panose="02010600030101010101" pitchFamily="2" charset="-122"/>
                        </a:rPr>
                        <a:t>毛</a:t>
                      </a:r>
                      <a:endParaRPr lang="zh-CN" sz="1900" kern="100" dirty="0">
                        <a:solidFill>
                          <a:srgbClr val="FFFF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FF00"/>
                          </a:solidFill>
                          <a:latin typeface="Times New Roman" panose="02020603050405020304"/>
                          <a:ea typeface="黑体" panose="02010609060101010101" pitchFamily="49" charset="-122"/>
                        </a:rPr>
                        <a:t>发</a:t>
                      </a:r>
                      <a:endParaRPr lang="zh-CN" sz="1900" kern="100" dirty="0">
                        <a:solidFill>
                          <a:srgbClr val="FFFF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79117">
                <a:tc>
                  <a:txBody>
                    <a:bodyPr/>
                    <a:lstStyle/>
                    <a:p>
                      <a:pPr algn="ctr">
                        <a:lnSpc>
                          <a:spcPct val="100000"/>
                        </a:lnSpc>
                        <a:spcBef>
                          <a:spcPts val="600"/>
                        </a:spcBef>
                        <a:spcAft>
                          <a:spcPts val="0"/>
                        </a:spcAft>
                      </a:pPr>
                      <a:r>
                        <a:rPr lang="zh-CN" sz="1900" u="none" kern="100" baseline="0">
                          <a:solidFill>
                            <a:schemeClr val="bg1"/>
                          </a:solidFill>
                          <a:latin typeface="Times New Roman" panose="02020603050405020304"/>
                          <a:ea typeface="黑体" panose="02010609060101010101" pitchFamily="49" charset="-122"/>
                        </a:rPr>
                        <a:t>五官九窍</a:t>
                      </a:r>
                      <a:endParaRPr lang="zh-CN" sz="1900" u="none" kern="100" baseline="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目</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舌</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口</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鼻</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FF00"/>
                          </a:solidFill>
                          <a:latin typeface="Times New Roman" panose="02020603050405020304"/>
                          <a:ea typeface="黑体" panose="02010609060101010101" pitchFamily="49" charset="-122"/>
                        </a:rPr>
                        <a:t>耳</a:t>
                      </a:r>
                      <a:r>
                        <a:rPr lang="zh-CN" sz="1900" kern="100" dirty="0">
                          <a:solidFill>
                            <a:schemeClr val="bg1"/>
                          </a:solidFill>
                          <a:latin typeface="Times New Roman" panose="02020603050405020304"/>
                          <a:ea typeface="黑体" panose="02010609060101010101" pitchFamily="49" charset="-122"/>
                        </a:rPr>
                        <a:t>和</a:t>
                      </a:r>
                      <a:r>
                        <a:rPr lang="zh-CN" sz="1900" kern="100" dirty="0">
                          <a:solidFill>
                            <a:srgbClr val="FFFF00"/>
                          </a:solidFill>
                          <a:latin typeface="Times New Roman" panose="02020603050405020304"/>
                          <a:ea typeface="黑体" panose="02010609060101010101" pitchFamily="49" charset="-122"/>
                        </a:rPr>
                        <a:t>二阴</a:t>
                      </a:r>
                      <a:endParaRPr lang="zh-CN" sz="1900" kern="100" dirty="0">
                        <a:solidFill>
                          <a:srgbClr val="FFFF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79099">
                <a:tc>
                  <a:txBody>
                    <a:bodyPr/>
                    <a:lstStyle/>
                    <a:p>
                      <a:pPr algn="ctr">
                        <a:lnSpc>
                          <a:spcPct val="100000"/>
                        </a:lnSpc>
                        <a:spcBef>
                          <a:spcPts val="600"/>
                        </a:spcBef>
                        <a:spcAft>
                          <a:spcPts val="0"/>
                        </a:spcAft>
                      </a:pPr>
                      <a:r>
                        <a:rPr lang="zh-CN" sz="1900" u="none" kern="100" baseline="0">
                          <a:solidFill>
                            <a:schemeClr val="bg1"/>
                          </a:solidFill>
                          <a:latin typeface="Times New Roman" panose="02020603050405020304"/>
                          <a:ea typeface="黑体" panose="02010609060101010101" pitchFamily="49" charset="-122"/>
                        </a:rPr>
                        <a:t>五志</a:t>
                      </a:r>
                      <a:endParaRPr lang="zh-CN" sz="1900" u="none" kern="100" baseline="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en-US" altLang="zh-CN" sz="1900" kern="100" dirty="0">
                          <a:solidFill>
                            <a:schemeClr val="bg1"/>
                          </a:solidFill>
                          <a:latin typeface="Times New Roman" panose="02020603050405020304"/>
                          <a:ea typeface="黑体" panose="02010609060101010101" pitchFamily="49" charset="-122"/>
                        </a:rPr>
                        <a:t>  </a:t>
                      </a:r>
                      <a:r>
                        <a:rPr lang="zh-CN" sz="1900" kern="100" dirty="0">
                          <a:solidFill>
                            <a:schemeClr val="bg1"/>
                          </a:solidFill>
                          <a:latin typeface="Times New Roman" panose="02020603050405020304"/>
                          <a:ea typeface="黑体" panose="02010609060101010101" pitchFamily="49" charset="-122"/>
                        </a:rPr>
                        <a:t>怒</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喜</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思</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FF00"/>
                          </a:solidFill>
                          <a:latin typeface="Times New Roman" panose="02020603050405020304"/>
                          <a:ea typeface="黑体" panose="02010609060101010101" pitchFamily="49" charset="-122"/>
                        </a:rPr>
                        <a:t>悲忧</a:t>
                      </a:r>
                      <a:endParaRPr lang="zh-CN" sz="1900" kern="100" dirty="0">
                        <a:solidFill>
                          <a:srgbClr val="FFFF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恐</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579099">
                <a:tc>
                  <a:txBody>
                    <a:bodyPr/>
                    <a:lstStyle/>
                    <a:p>
                      <a:pPr algn="ctr">
                        <a:lnSpc>
                          <a:spcPct val="100000"/>
                        </a:lnSpc>
                        <a:spcBef>
                          <a:spcPts val="600"/>
                        </a:spcBef>
                        <a:spcAft>
                          <a:spcPts val="0"/>
                        </a:spcAft>
                      </a:pPr>
                      <a:r>
                        <a:rPr lang="zh-CN" sz="1900" u="none" kern="100" baseline="0" dirty="0">
                          <a:solidFill>
                            <a:schemeClr val="bg1"/>
                          </a:solidFill>
                          <a:latin typeface="Times New Roman" panose="02020603050405020304"/>
                          <a:ea typeface="黑体" panose="02010609060101010101" pitchFamily="49" charset="-122"/>
                        </a:rPr>
                        <a:t>五液</a:t>
                      </a:r>
                      <a:endParaRPr lang="zh-CN" sz="1900" u="none" kern="100" baseline="0" dirty="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泪</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汗</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涎</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涕</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唾</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r h="307224">
                <a:tc>
                  <a:txBody>
                    <a:bodyPr/>
                    <a:lstStyle/>
                    <a:p>
                      <a:pPr algn="ctr">
                        <a:lnSpc>
                          <a:spcPct val="100000"/>
                        </a:lnSpc>
                        <a:spcBef>
                          <a:spcPts val="600"/>
                        </a:spcBef>
                        <a:spcAft>
                          <a:spcPts val="0"/>
                        </a:spcAft>
                      </a:pPr>
                      <a:r>
                        <a:rPr lang="zh-CN" sz="1900" kern="100">
                          <a:solidFill>
                            <a:schemeClr val="bg1"/>
                          </a:solidFill>
                          <a:latin typeface="Times New Roman" panose="02020603050405020304"/>
                          <a:ea typeface="黑体" panose="02010609060101010101" pitchFamily="49" charset="-122"/>
                        </a:rPr>
                        <a:t>五时</a:t>
                      </a:r>
                      <a:endParaRPr lang="zh-CN" sz="1900" kern="100">
                        <a:solidFill>
                          <a:schemeClr val="bg1"/>
                        </a:solidFill>
                        <a:latin typeface="Times New Roman" panose="02020603050405020304"/>
                        <a:ea typeface="宋体" panose="02010600030101010101" pitchFamily="2" charset="-122"/>
                      </a:endParaRPr>
                    </a:p>
                  </a:txBody>
                  <a:tcPr marL="48385" marR="48385" marT="0" marB="0">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rgbClr val="FFC000"/>
                          </a:solidFill>
                          <a:latin typeface="Times New Roman" panose="02020603050405020304"/>
                          <a:ea typeface="黑体" panose="02010609060101010101" pitchFamily="49" charset="-122"/>
                        </a:rPr>
                        <a:t>春</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zh-CN" sz="1900" kern="100" dirty="0">
                          <a:solidFill>
                            <a:schemeClr val="bg1"/>
                          </a:solidFill>
                          <a:latin typeface="Times New Roman" panose="02020603050405020304"/>
                          <a:ea typeface="黑体" panose="02010609060101010101" pitchFamily="49" charset="-122"/>
                        </a:rPr>
                        <a:t>夏</a:t>
                      </a:r>
                      <a:endParaRPr lang="zh-CN" sz="1900" kern="100" dirty="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en-US" sz="1900" kern="100" dirty="0">
                          <a:solidFill>
                            <a:schemeClr val="bg1"/>
                          </a:solidFill>
                          <a:latin typeface="黑体" panose="02010609060101010101" pitchFamily="49" charset="-122"/>
                          <a:ea typeface="宋体" panose="02010600030101010101" pitchFamily="2" charset="-122"/>
                        </a:rPr>
                        <a:t> </a:t>
                      </a:r>
                      <a:r>
                        <a:rPr lang="zh-CN" sz="1900" kern="100" dirty="0">
                          <a:solidFill>
                            <a:srgbClr val="FFC000"/>
                          </a:solidFill>
                          <a:latin typeface="Times New Roman" panose="02020603050405020304"/>
                          <a:ea typeface="黑体" panose="02010609060101010101" pitchFamily="49" charset="-122"/>
                        </a:rPr>
                        <a:t>长夏</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en-US" sz="1900" kern="100">
                          <a:solidFill>
                            <a:schemeClr val="bg1"/>
                          </a:solidFill>
                          <a:latin typeface="黑体" panose="02010609060101010101" pitchFamily="49" charset="-122"/>
                          <a:ea typeface="宋体" panose="02010600030101010101" pitchFamily="2" charset="-122"/>
                        </a:rPr>
                        <a:t>  </a:t>
                      </a:r>
                      <a:r>
                        <a:rPr lang="zh-CN" sz="1900" kern="100">
                          <a:solidFill>
                            <a:schemeClr val="bg1"/>
                          </a:solidFill>
                          <a:latin typeface="Times New Roman" panose="02020603050405020304"/>
                          <a:ea typeface="黑体" panose="02010609060101010101" pitchFamily="49" charset="-122"/>
                        </a:rPr>
                        <a:t>秋</a:t>
                      </a:r>
                      <a:endParaRPr lang="zh-CN" sz="1900" kern="100">
                        <a:solidFill>
                          <a:schemeClr val="bg1"/>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c>
                  <a:txBody>
                    <a:bodyPr/>
                    <a:lstStyle/>
                    <a:p>
                      <a:pPr algn="ctr">
                        <a:lnSpc>
                          <a:spcPct val="100000"/>
                        </a:lnSpc>
                        <a:spcBef>
                          <a:spcPts val="600"/>
                        </a:spcBef>
                        <a:spcAft>
                          <a:spcPts val="0"/>
                        </a:spcAft>
                      </a:pPr>
                      <a:r>
                        <a:rPr lang="en-US" sz="1900" kern="100" dirty="0">
                          <a:solidFill>
                            <a:schemeClr val="bg1"/>
                          </a:solidFill>
                          <a:latin typeface="黑体" panose="02010609060101010101" pitchFamily="49" charset="-122"/>
                          <a:ea typeface="宋体" panose="02010600030101010101" pitchFamily="2" charset="-122"/>
                        </a:rPr>
                        <a:t> </a:t>
                      </a:r>
                      <a:r>
                        <a:rPr lang="zh-CN" sz="1900" kern="100" dirty="0">
                          <a:solidFill>
                            <a:srgbClr val="FFC000"/>
                          </a:solidFill>
                          <a:latin typeface="Times New Roman" panose="02020603050405020304"/>
                          <a:ea typeface="黑体" panose="02010609060101010101" pitchFamily="49" charset="-122"/>
                        </a:rPr>
                        <a:t>冬</a:t>
                      </a:r>
                      <a:endParaRPr lang="zh-CN" sz="1900" kern="100" dirty="0">
                        <a:solidFill>
                          <a:srgbClr val="FFC000"/>
                        </a:solidFill>
                        <a:latin typeface="Times New Roman" panose="02020603050405020304"/>
                        <a:ea typeface="宋体" panose="02010600030101010101" pitchFamily="2" charset="-122"/>
                      </a:endParaRPr>
                    </a:p>
                  </a:txBody>
                  <a:tcPr marL="48385" marR="48385" marT="0" marB="0" anchor="ctr">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tr>
            </a:tbl>
          </a:graphicData>
        </a:graphic>
      </p:graphicFrame>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五脏与五液的关系中，与肺相应的液是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涕</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汗</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唾</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泪</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津</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48" end="56"/>
                                            </p:txEl>
                                          </p:spTgt>
                                        </p:tgtEl>
                                        <p:attrNameLst>
                                          <p:attrName>style.visibility</p:attrName>
                                        </p:attrNameLst>
                                      </p:cBhvr>
                                      <p:to>
                                        <p:strVal val="visible"/>
                                      </p:to>
                                    </p:set>
                                    <p:anim calcmode="lin" valueType="num">
                                      <p:cBhvr additive="base">
                                        <p:cTn id="7" dur="500" fill="hold"/>
                                        <p:tgtEl>
                                          <p:spTgt spid="3">
                                            <p:txEl>
                                              <p:charRg st="48" end="5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48" end="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7"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BI</a:t>
            </a:r>
            <a:r>
              <a:rPr lang="zh-CN" altLang="en-US" dirty="0">
                <a:solidFill>
                  <a:srgbClr val="FDE9D9"/>
                </a:solidFill>
                <a:latin typeface="黑体" panose="02010609060101010101" pitchFamily="49" charset="-122"/>
                <a:ea typeface="黑体" panose="02010609060101010101" pitchFamily="49" charset="-122"/>
                <a:cs typeface="+mn-cs"/>
              </a:rPr>
              <a:t>型题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脉</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皮</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肉</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筋</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五体中与脾相合的是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五体中与肺相合的是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129027"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8307">
                                            <p:txEl>
                                              <p:charRg st="53" end="61"/>
                                            </p:txEl>
                                          </p:spTgt>
                                        </p:tgtEl>
                                        <p:attrNameLst>
                                          <p:attrName>style.visibility</p:attrName>
                                        </p:attrNameLst>
                                      </p:cBhvr>
                                      <p:to>
                                        <p:strVal val="visible"/>
                                      </p:to>
                                    </p:set>
                                    <p:animEffect transition="in" filter="box(in)">
                                      <p:cBhvr>
                                        <p:cTn id="7" dur="500"/>
                                        <p:tgtEl>
                                          <p:spTgt spid="98307">
                                            <p:txEl>
                                              <p:charRg st="53"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8307">
                                            <p:txEl>
                                              <p:charRg st="73" end="81"/>
                                            </p:txEl>
                                          </p:spTgt>
                                        </p:tgtEl>
                                        <p:attrNameLst>
                                          <p:attrName>style.visibility</p:attrName>
                                        </p:attrNameLst>
                                      </p:cBhvr>
                                      <p:to>
                                        <p:strVal val="visible"/>
                                      </p:to>
                                    </p:set>
                                    <p:animEffect transition="in" filter="box(in)">
                                      <p:cBhvr>
                                        <p:cTn id="12" dur="500"/>
                                        <p:tgtEl>
                                          <p:spTgt spid="98307">
                                            <p:txEl>
                                              <p:charRg st="73" end="8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目的视觉功能主要取决于</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肾中精气的充盈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肝血的充足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脾气的健运</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肾阳的蒸化</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肾阴的滋养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65113"/>
            <a:ext cx="8229600" cy="4397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9" end="67"/>
                                            </p:txEl>
                                          </p:spTgt>
                                        </p:tgtEl>
                                        <p:attrNameLst>
                                          <p:attrName>style.visibility</p:attrName>
                                        </p:attrNameLst>
                                      </p:cBhvr>
                                      <p:to>
                                        <p:strVal val="visible"/>
                                      </p:to>
                                    </p:set>
                                    <p:animEffect transition="in" filter="box(in)">
                                      <p:cBhvr>
                                        <p:cTn id="7" dur="500"/>
                                        <p:tgtEl>
                                          <p:spTgt spid="3">
                                            <p:txEl>
                                              <p:charRg st="59"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五脏主五液，肾之液为</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汗</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唾</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涕</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泪</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9" end="47"/>
                                            </p:txEl>
                                          </p:spTgt>
                                        </p:tgtEl>
                                        <p:attrNameLst>
                                          <p:attrName>style.visibility</p:attrName>
                                        </p:attrNameLst>
                                      </p:cBhvr>
                                      <p:to>
                                        <p:strVal val="visible"/>
                                      </p:to>
                                    </p:set>
                                    <p:animEffect transition="in" filter="box(in)">
                                      <p:cBhvr>
                                        <p:cTn id="7" dur="500"/>
                                        <p:tgtEl>
                                          <p:spTgt spid="3">
                                            <p:txEl>
                                              <p:charRg st="39" end="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同病异治的实质是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证同治异</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证异治异</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病同治异</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证异治同</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病同治同</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4" end="62"/>
                                            </p:txEl>
                                          </p:spTgt>
                                        </p:tgtEl>
                                        <p:attrNameLst>
                                          <p:attrName>style.visibility</p:attrName>
                                        </p:attrNameLst>
                                      </p:cBhvr>
                                      <p:to>
                                        <p:strVal val="visible"/>
                                      </p:to>
                                    </p:set>
                                    <p:animEffect transition="in" filter="box(in)">
                                      <p:cBhvr>
                                        <p:cTn id="7" dur="500"/>
                                        <p:tgtEl>
                                          <p:spTgt spid="3">
                                            <p:txEl>
                                              <p:charRg st="54"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428625"/>
            <a:ext cx="6624638" cy="4032250"/>
          </a:xfrm>
        </p:spPr>
        <p:txBody>
          <a:bodyPr/>
          <a:lstStyle/>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第六单元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六腑</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en-US" sz="23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细目一 </a:t>
            </a:r>
            <a:r>
              <a:rPr kumimoji="0" lang="zh-CN" altLang="zh-CN" sz="23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六腑的生理功能</a:t>
            </a:r>
            <a:endPar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胆的生理功能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胃的生理</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能</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特性</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小肠的生理功能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大肠的生理功能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膀胱的生理功能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三焦的概念和生理功能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31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3"/>
          <p:cNvSpPr>
            <a:spLocks noGrp="1"/>
          </p:cNvSpPr>
          <p:nvPr>
            <p:ph type="body" sz="quarter" idx="10"/>
          </p:nvPr>
        </p:nvSpPr>
        <p:spPr>
          <a:xfrm>
            <a:off x="395288" y="627063"/>
            <a:ext cx="7021512"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六腑</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胆、小肠、胃、大肠、膀胱、三焦</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的总称。</a:t>
            </a:r>
            <a:r>
              <a:rPr lang="zh-CN" altLang="zh-CN" dirty="0">
                <a:solidFill>
                  <a:srgbClr val="FFFF00"/>
                </a:solidFill>
                <a:latin typeface="黑体" panose="02010609060101010101" pitchFamily="49" charset="-122"/>
                <a:ea typeface="黑体" panose="02010609060101010101" pitchFamily="49" charset="-122"/>
                <a:cs typeface="+mn-cs"/>
              </a:rPr>
              <a:t>多为中空有腔的脏器</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共同生理功能：</a:t>
            </a:r>
            <a:r>
              <a:rPr lang="zh-CN" altLang="zh-CN" dirty="0">
                <a:solidFill>
                  <a:srgbClr val="FFFF00"/>
                </a:solidFill>
                <a:latin typeface="黑体" panose="02010609060101010101" pitchFamily="49" charset="-122"/>
                <a:ea typeface="黑体" panose="02010609060101010101" pitchFamily="49" charset="-122"/>
                <a:cs typeface="+mn-cs"/>
              </a:rPr>
              <a:t>受盛和传化水谷</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共同生理特</a:t>
            </a:r>
            <a:r>
              <a:rPr lang="zh-CN" altLang="en-US" dirty="0">
                <a:solidFill>
                  <a:srgbClr val="FDE9D9"/>
                </a:solidFill>
                <a:latin typeface="黑体" panose="02010609060101010101" pitchFamily="49" charset="-122"/>
                <a:ea typeface="黑体" panose="02010609060101010101" pitchFamily="49" charset="-122"/>
                <a:cs typeface="+mn-cs"/>
              </a:rPr>
              <a:t>点</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传化物</a:t>
            </a:r>
            <a:r>
              <a:rPr lang="zh-CN" altLang="zh-CN" dirty="0">
                <a:solidFill>
                  <a:srgbClr val="FFFF00"/>
                </a:solidFill>
                <a:latin typeface="黑体" panose="02010609060101010101" pitchFamily="49" charset="-122"/>
                <a:ea typeface="黑体" panose="02010609060101010101" pitchFamily="49" charset="-122"/>
                <a:cs typeface="+mn-cs"/>
              </a:rPr>
              <a:t>不藏</a:t>
            </a:r>
            <a:r>
              <a:rPr lang="en-US"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实而不能满</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六腑以通为用</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内容占位符 2"/>
          <p:cNvSpPr>
            <a:spLocks noGrp="1"/>
          </p:cNvSpPr>
          <p:nvPr>
            <p:ph type="body" sz="quarter" idx="10"/>
          </p:nvPr>
        </p:nvSpPr>
        <p:spPr>
          <a:noFill/>
          <a:ln>
            <a:noFill/>
          </a:ln>
        </p:spPr>
        <p:txBody>
          <a:bodyPr/>
          <a:p>
            <a:pPr marL="298450" indent="-298450" defTabSz="798830">
              <a:lnSpc>
                <a:spcPts val="3550"/>
              </a:lnSpc>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胆的生理功能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胆</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中精之府</a:t>
            </a:r>
            <a:r>
              <a:rPr lang="zh-CN" altLang="en-US" dirty="0">
                <a:solidFill>
                  <a:srgbClr val="FFFF00"/>
                </a:solidFill>
                <a:latin typeface="黑体" panose="02010609060101010101" pitchFamily="49" charset="-122"/>
                <a:ea typeface="黑体" panose="02010609060101010101" pitchFamily="49" charset="-122"/>
                <a:cs typeface="+mn-cs"/>
              </a:rPr>
              <a:t>、中清之腑</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FC000"/>
                </a:solidFill>
                <a:latin typeface="黑体" panose="02010609060101010101" pitchFamily="49" charset="-122"/>
                <a:ea typeface="黑体" panose="02010609060101010101" pitchFamily="49" charset="-122"/>
                <a:cs typeface="+mn-cs"/>
              </a:rPr>
              <a:t>    </a:t>
            </a:r>
            <a:r>
              <a:rPr lang="zh-CN" altLang="en-US" dirty="0">
                <a:solidFill>
                  <a:srgbClr val="FFC000"/>
                </a:solidFill>
                <a:latin typeface="黑体" panose="02010609060101010101" pitchFamily="49" charset="-122"/>
                <a:ea typeface="黑体" panose="02010609060101010101" pitchFamily="49" charset="-122"/>
                <a:cs typeface="+mn-cs"/>
              </a:rPr>
              <a:t>即</a:t>
            </a:r>
            <a:r>
              <a:rPr lang="zh-CN" altLang="zh-CN" dirty="0">
                <a:solidFill>
                  <a:srgbClr val="FFC000"/>
                </a:solidFill>
                <a:latin typeface="黑体" panose="02010609060101010101" pitchFamily="49" charset="-122"/>
                <a:ea typeface="黑体" panose="02010609060101010101" pitchFamily="49" charset="-122"/>
                <a:cs typeface="+mn-cs"/>
              </a:rPr>
              <a:t>为六腑之一</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又</a:t>
            </a:r>
            <a:r>
              <a:rPr lang="zh-CN" altLang="en-US" dirty="0">
                <a:solidFill>
                  <a:srgbClr val="FFC000"/>
                </a:solidFill>
                <a:latin typeface="黑体" panose="02010609060101010101" pitchFamily="49" charset="-122"/>
                <a:ea typeface="黑体" panose="02010609060101010101" pitchFamily="49" charset="-122"/>
                <a:cs typeface="+mn-cs"/>
              </a:rPr>
              <a:t>为</a:t>
            </a:r>
            <a:r>
              <a:rPr lang="zh-CN" altLang="zh-CN" dirty="0">
                <a:solidFill>
                  <a:srgbClr val="FFC000"/>
                </a:solidFill>
                <a:latin typeface="黑体" panose="02010609060101010101" pitchFamily="49" charset="-122"/>
                <a:ea typeface="黑体" panose="02010609060101010101" pitchFamily="49" charset="-122"/>
                <a:cs typeface="+mn-cs"/>
              </a:rPr>
              <a:t>奇恒之府</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贮藏和排泄胆汁</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肝之余气</a:t>
            </a:r>
            <a:r>
              <a:rPr lang="zh-CN" altLang="en-US" dirty="0">
                <a:solidFill>
                  <a:srgbClr val="FDE9D9"/>
                </a:solidFill>
                <a:latin typeface="黑体" panose="02010609060101010101" pitchFamily="49" charset="-122"/>
                <a:ea typeface="黑体" panose="02010609060101010101" pitchFamily="49" charset="-122"/>
                <a:cs typeface="+mn-cs"/>
              </a:rPr>
              <a:t>凝聚而</a:t>
            </a:r>
            <a:r>
              <a:rPr lang="zh-CN" altLang="en-US" dirty="0">
                <a:solidFill>
                  <a:srgbClr val="FFFF00"/>
                </a:solidFill>
                <a:latin typeface="黑体" panose="02010609060101010101" pitchFamily="49" charset="-122"/>
                <a:ea typeface="黑体" panose="02010609060101010101" pitchFamily="49" charset="-122"/>
                <a:cs typeface="+mn-cs"/>
              </a:rPr>
              <a:t>生成胆汁</a:t>
            </a:r>
            <a:r>
              <a:rPr lang="zh-CN" altLang="en-US" dirty="0">
                <a:solidFill>
                  <a:srgbClr val="FDE9D9"/>
                </a:solidFill>
                <a:latin typeface="黑体" panose="02010609060101010101" pitchFamily="49" charset="-122"/>
                <a:ea typeface="黑体" panose="02010609060101010101" pitchFamily="49" charset="-122"/>
                <a:cs typeface="+mn-cs"/>
              </a:rPr>
              <a:t>，胆汁的排泄有赖于肝气的疏泄</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主决断</a:t>
            </a:r>
            <a:r>
              <a:rPr lang="zh-CN" altLang="en-US" dirty="0">
                <a:solidFill>
                  <a:srgbClr val="FDE9D9"/>
                </a:solidFill>
                <a:latin typeface="黑体" panose="02010609060101010101" pitchFamily="49" charset="-122"/>
                <a:ea typeface="黑体" panose="02010609060101010101" pitchFamily="49" charset="-122"/>
                <a:cs typeface="+mn-cs"/>
              </a:rPr>
              <a:t>：指胆具有判断事物、做出决定的作用。</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素问 灵兰秘典论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说</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胆者，</a:t>
            </a:r>
            <a:r>
              <a:rPr lang="zh-CN" altLang="zh-CN" dirty="0">
                <a:solidFill>
                  <a:srgbClr val="FFFF00"/>
                </a:solidFill>
                <a:latin typeface="黑体" panose="02010609060101010101" pitchFamily="49" charset="-122"/>
                <a:ea typeface="黑体" panose="02010609060101010101" pitchFamily="49" charset="-122"/>
                <a:cs typeface="+mn-cs"/>
              </a:rPr>
              <a:t>中正之官</a:t>
            </a:r>
            <a:r>
              <a:rPr lang="zh-CN" altLang="en-US" dirty="0">
                <a:solidFill>
                  <a:srgbClr val="FDE9D9"/>
                </a:solidFill>
                <a:latin typeface="黑体" panose="02010609060101010101" pitchFamily="49" charset="-122"/>
                <a:ea typeface="黑体" panose="02010609060101010101" pitchFamily="49" charset="-122"/>
                <a:cs typeface="+mn-cs"/>
              </a:rPr>
              <a:t>，决断出焉</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58788"/>
            <a:ext cx="6262688" cy="4492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内容占位符 2"/>
          <p:cNvSpPr>
            <a:spLocks noGrp="1"/>
          </p:cNvSpPr>
          <p:nvPr>
            <p:ph type="body" sz="quarter" idx="10"/>
          </p:nvPr>
        </p:nvSpPr>
        <p:spPr>
          <a:noFill/>
          <a:ln>
            <a:noFill/>
          </a:ln>
        </p:spPr>
        <p:txBody>
          <a:bodyPr/>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分为</a:t>
            </a:r>
            <a:r>
              <a:rPr lang="zh-CN" altLang="zh-CN" dirty="0">
                <a:solidFill>
                  <a:srgbClr val="FFFF00"/>
                </a:solidFill>
                <a:latin typeface="黑体" panose="02010609060101010101" pitchFamily="49" charset="-122"/>
                <a:ea typeface="黑体" panose="02010609060101010101" pitchFamily="49" charset="-122"/>
                <a:cs typeface="+mn-cs"/>
              </a:rPr>
              <a:t>上脘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包括贲门</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中脘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即胃体</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下脘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包括幽门</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贲门接食管，幽门接小肠。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生理功能</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受纳</a:t>
            </a:r>
            <a:r>
              <a:rPr lang="zh-CN" altLang="en-US" dirty="0">
                <a:solidFill>
                  <a:srgbClr val="FFFF00"/>
                </a:solidFill>
                <a:latin typeface="黑体" panose="02010609060101010101" pitchFamily="49" charset="-122"/>
                <a:ea typeface="黑体" panose="02010609060101010101" pitchFamily="49" charset="-122"/>
                <a:cs typeface="+mn-cs"/>
              </a:rPr>
              <a:t>水谷</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太仓</a:t>
            </a:r>
            <a:r>
              <a:rPr lang="zh-CN" altLang="en-US" dirty="0">
                <a:solidFill>
                  <a:srgbClr val="FFC0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水谷之海</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腐熟水谷</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水谷气血之海、</a:t>
            </a:r>
            <a:r>
              <a:rPr lang="zh-CN" altLang="en-US" dirty="0">
                <a:solidFill>
                  <a:srgbClr val="FFC000"/>
                </a:solidFill>
                <a:latin typeface="黑体" panose="02010609060101010101" pitchFamily="49" charset="-122"/>
                <a:ea typeface="黑体" panose="02010609060101010101" pitchFamily="49" charset="-122"/>
                <a:cs typeface="+mn-cs"/>
              </a:rPr>
              <a:t>五脏六腑之海</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生理特性</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 ①胃主通降</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C000"/>
                </a:solidFill>
                <a:latin typeface="黑体" panose="02010609060101010101" pitchFamily="49" charset="-122"/>
                <a:ea typeface="黑体" panose="02010609060101010101" pitchFamily="49" charset="-122"/>
                <a:cs typeface="+mn-cs"/>
              </a:rPr>
              <a:t>喜润恶燥</a:t>
            </a:r>
            <a:r>
              <a:rPr lang="zh-CN" altLang="en-US" dirty="0">
                <a:solidFill>
                  <a:srgbClr val="FFC000"/>
                </a:solidFill>
                <a:latin typeface="黑体" panose="02010609060101010101" pitchFamily="49" charset="-122"/>
                <a:ea typeface="黑体" panose="02010609060101010101" pitchFamily="49" charset="-122"/>
                <a:cs typeface="+mn-cs"/>
              </a:rPr>
              <a:t>   胃阴津不足可见饥不欲食</a:t>
            </a:r>
            <a:endParaRPr lang="zh-CN" altLang="zh-CN" dirty="0">
              <a:solidFill>
                <a:srgbClr val="FFC0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二</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胃的生理</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功</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能和</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与</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特性</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受盛化物</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素问 灵兰秘典论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说“小肠者，</a:t>
            </a:r>
            <a:r>
              <a:rPr lang="zh-CN" altLang="en-US" dirty="0">
                <a:solidFill>
                  <a:srgbClr val="FFFF00"/>
                </a:solidFill>
                <a:latin typeface="黑体" panose="02010609060101010101" pitchFamily="49" charset="-122"/>
                <a:ea typeface="黑体" panose="02010609060101010101" pitchFamily="49" charset="-122"/>
                <a:cs typeface="+mn-cs"/>
              </a:rPr>
              <a:t>受盛之官</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化物出焉</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C000"/>
                </a:solidFill>
                <a:latin typeface="黑体" panose="02010609060101010101" pitchFamily="49" charset="-122"/>
                <a:ea typeface="黑体" panose="02010609060101010101" pitchFamily="49" charset="-122"/>
                <a:cs typeface="+mn-cs"/>
              </a:rPr>
              <a:t>泌别清浊</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C000"/>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小肠主液</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利小便所以实大便</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492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三</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小肠的生理功能</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0"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8" end="3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38" end="4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47" end="5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charRg st="55" end="6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传化糟粕</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《素问·灵兰秘典论》说：“大肠者，</a:t>
            </a:r>
            <a:r>
              <a:rPr lang="zh-CN" altLang="zh-CN" dirty="0">
                <a:solidFill>
                  <a:srgbClr val="FFFF00"/>
                </a:solidFill>
                <a:latin typeface="黑体" panose="02010609060101010101" pitchFamily="49" charset="-122"/>
                <a:ea typeface="黑体" panose="02010609060101010101" pitchFamily="49" charset="-122"/>
                <a:cs typeface="+mn-cs"/>
              </a:rPr>
              <a:t>传导之官，变化出焉</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大肠</a:t>
            </a:r>
            <a:r>
              <a:rPr lang="zh-CN" altLang="zh-CN" dirty="0">
                <a:solidFill>
                  <a:srgbClr val="FFC000"/>
                </a:solidFill>
                <a:latin typeface="黑体" panose="02010609060101010101" pitchFamily="49" charset="-122"/>
                <a:ea typeface="黑体" panose="02010609060101010101" pitchFamily="49" charset="-122"/>
                <a:cs typeface="+mn-cs"/>
              </a:rPr>
              <a:t>主津</a:t>
            </a:r>
            <a:r>
              <a:rPr lang="zh-CN" altLang="en-US" dirty="0">
                <a:solidFill>
                  <a:srgbClr val="FDE9D9"/>
                </a:solidFill>
                <a:latin typeface="黑体" panose="02010609060101010101" pitchFamily="49" charset="-122"/>
                <a:ea typeface="黑体" panose="02010609060101010101" pitchFamily="49" charset="-122"/>
                <a:cs typeface="+mn-cs"/>
              </a:rPr>
              <a:t>： 燥化作用</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47663"/>
            <a:ext cx="6262688" cy="5603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四</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大肠的生理功能</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贮</a:t>
            </a:r>
            <a:r>
              <a:rPr lang="zh-CN" altLang="en-US" dirty="0">
                <a:solidFill>
                  <a:srgbClr val="FFFF00"/>
                </a:solidFill>
                <a:latin typeface="黑体" panose="02010609060101010101" pitchFamily="49" charset="-122"/>
                <a:ea typeface="黑体" panose="02010609060101010101" pitchFamily="49" charset="-122"/>
                <a:cs typeface="+mn-cs"/>
              </a:rPr>
              <a:t>存</a:t>
            </a:r>
            <a:r>
              <a:rPr lang="zh-CN" altLang="zh-CN" dirty="0">
                <a:solidFill>
                  <a:srgbClr val="FFFF00"/>
                </a:solidFill>
                <a:latin typeface="黑体" panose="02010609060101010101" pitchFamily="49" charset="-122"/>
                <a:ea typeface="黑体" panose="02010609060101010101" pitchFamily="49" charset="-122"/>
                <a:cs typeface="+mn-cs"/>
              </a:rPr>
              <a:t>和</a:t>
            </a:r>
            <a:r>
              <a:rPr lang="zh-CN" altLang="en-US" dirty="0">
                <a:solidFill>
                  <a:srgbClr val="FFFF00"/>
                </a:solidFill>
                <a:latin typeface="黑体" panose="02010609060101010101" pitchFamily="49" charset="-122"/>
                <a:ea typeface="黑体" panose="02010609060101010101" pitchFamily="49" charset="-122"/>
                <a:cs typeface="+mn-cs"/>
              </a:rPr>
              <a:t>排泄尿液</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膀胱</a:t>
            </a:r>
            <a:r>
              <a:rPr lang="zh-CN" altLang="en-US" dirty="0">
                <a:solidFill>
                  <a:srgbClr val="FDE9D9"/>
                </a:solidFill>
                <a:latin typeface="黑体" panose="02010609060101010101" pitchFamily="49" charset="-122"/>
                <a:ea typeface="黑体" panose="02010609060101010101" pitchFamily="49" charset="-122"/>
                <a:cs typeface="+mn-cs"/>
              </a:rPr>
              <a:t>开合有度依赖于</a:t>
            </a:r>
            <a:r>
              <a:rPr lang="zh-CN" altLang="en-US" dirty="0">
                <a:solidFill>
                  <a:srgbClr val="FFFF00"/>
                </a:solidFill>
                <a:latin typeface="黑体" panose="02010609060101010101" pitchFamily="49" charset="-122"/>
                <a:ea typeface="黑体" panose="02010609060101010101" pitchFamily="49" charset="-122"/>
                <a:cs typeface="+mn-cs"/>
              </a:rPr>
              <a:t>肾气</a:t>
            </a:r>
            <a:r>
              <a:rPr lang="zh-CN" altLang="en-US" dirty="0">
                <a:solidFill>
                  <a:srgbClr val="FDE9D9"/>
                </a:solidFill>
                <a:latin typeface="黑体" panose="02010609060101010101" pitchFamily="49" charset="-122"/>
                <a:ea typeface="黑体" panose="02010609060101010101" pitchFamily="49" charset="-122"/>
                <a:cs typeface="+mn-cs"/>
              </a:rPr>
              <a:t>的推动与固摄作用调节</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《素问·灵兰秘典论》说：“膀胱者，</a:t>
            </a:r>
            <a:r>
              <a:rPr lang="zh-CN" altLang="zh-CN" dirty="0">
                <a:solidFill>
                  <a:srgbClr val="FFFF00"/>
                </a:solidFill>
                <a:latin typeface="黑体" panose="02010609060101010101" pitchFamily="49" charset="-122"/>
                <a:ea typeface="黑体" panose="02010609060101010101" pitchFamily="49" charset="-122"/>
                <a:cs typeface="+mn-cs"/>
              </a:rPr>
              <a:t>州都之官</a:t>
            </a:r>
            <a:r>
              <a:rPr lang="zh-CN" altLang="zh-CN" dirty="0">
                <a:solidFill>
                  <a:srgbClr val="FDE9D9"/>
                </a:solidFill>
                <a:latin typeface="黑体" panose="02010609060101010101" pitchFamily="49" charset="-122"/>
                <a:ea typeface="黑体" panose="02010609060101010101" pitchFamily="49" charset="-122"/>
                <a:cs typeface="+mn-cs"/>
              </a:rPr>
              <a:t>，津液藏焉”</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90525"/>
            <a:ext cx="6262688" cy="5175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五</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膀胱的生理功能</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内容占位符 2"/>
          <p:cNvSpPr>
            <a:spLocks noGrp="1"/>
          </p:cNvSpPr>
          <p:nvPr>
            <p:ph type="body" sz="quarter" idx="10"/>
          </p:nvPr>
        </p:nvSpPr>
        <p:spPr>
          <a:xfrm>
            <a:off x="766763" y="717550"/>
            <a:ext cx="6278562" cy="3262313"/>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三焦</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孤府</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素问 灵兰秘典论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说“三焦者，</a:t>
            </a:r>
            <a:r>
              <a:rPr lang="zh-CN" altLang="en-US" dirty="0">
                <a:solidFill>
                  <a:srgbClr val="FFFF00"/>
                </a:solidFill>
                <a:latin typeface="黑体" panose="02010609060101010101" pitchFamily="49" charset="-122"/>
                <a:ea typeface="黑体" panose="02010609060101010101" pitchFamily="49" charset="-122"/>
                <a:cs typeface="+mn-cs"/>
              </a:rPr>
              <a:t>决渎之官</a:t>
            </a:r>
            <a:r>
              <a:rPr lang="zh-CN" altLang="en-US" dirty="0">
                <a:solidFill>
                  <a:srgbClr val="FDE9D9"/>
                </a:solidFill>
                <a:latin typeface="黑体" panose="02010609060101010101" pitchFamily="49" charset="-122"/>
                <a:ea typeface="黑体" panose="02010609060101010101" pitchFamily="49" charset="-122"/>
                <a:cs typeface="+mn-cs"/>
              </a:rPr>
              <a:t>，水道出焉”</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667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六</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三焦的概念和生理功能</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三焦</a:t>
            </a:r>
            <a:r>
              <a:rPr lang="zh-CN" altLang="zh-CN" dirty="0">
                <a:solidFill>
                  <a:srgbClr val="FDE9D9"/>
                </a:solidFill>
                <a:latin typeface="黑体" panose="02010609060101010101" pitchFamily="49" charset="-122"/>
                <a:ea typeface="黑体" panose="02010609060101010101" pitchFamily="49" charset="-122"/>
                <a:cs typeface="+mn-cs"/>
              </a:rPr>
              <a:t>生理</a:t>
            </a:r>
            <a:r>
              <a:rPr lang="zh-CN" altLang="en-US" dirty="0">
                <a:solidFill>
                  <a:srgbClr val="FDE9D9"/>
                </a:solidFill>
                <a:latin typeface="黑体" panose="02010609060101010101" pitchFamily="49" charset="-122"/>
                <a:ea typeface="黑体" panose="02010609060101010101" pitchFamily="49" charset="-122"/>
                <a:cs typeface="+mn-cs"/>
              </a:rPr>
              <a:t>功能</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通行诸气</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一身之气上下运行的通道</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《难经》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三焦者，原气之别使也。</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运行津液</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三焦是全身津液上下输布运行的</a:t>
            </a:r>
            <a:r>
              <a:rPr lang="zh-CN" altLang="zh-CN" dirty="0">
                <a:solidFill>
                  <a:srgbClr val="FDE9D9"/>
                </a:solidFill>
                <a:latin typeface="黑体" panose="02010609060101010101" pitchFamily="49" charset="-122"/>
                <a:ea typeface="黑体" panose="02010609060101010101" pitchFamily="49" charset="-122"/>
                <a:cs typeface="+mn-cs"/>
              </a:rPr>
              <a:t>通道。</a:t>
            </a:r>
            <a:r>
              <a:rPr lang="zh-CN" altLang="en-US" dirty="0">
                <a:solidFill>
                  <a:srgbClr val="FDE9D9"/>
                </a:solidFill>
                <a:latin typeface="黑体" panose="02010609060101010101" pitchFamily="49" charset="-122"/>
                <a:ea typeface="黑体" panose="02010609060101010101" pitchFamily="49" charset="-122"/>
                <a:cs typeface="+mn-cs"/>
              </a:rPr>
              <a:t>把津液代谢的协调平衡状态</a:t>
            </a:r>
            <a:r>
              <a:rPr lang="zh-CN" altLang="zh-CN" dirty="0">
                <a:solidFill>
                  <a:srgbClr val="FDE9D9"/>
                </a:solidFill>
                <a:latin typeface="黑体" panose="02010609060101010101" pitchFamily="49" charset="-122"/>
                <a:ea typeface="黑体" panose="02010609060101010101" pitchFamily="49" charset="-122"/>
                <a:cs typeface="+mn-cs"/>
              </a:rPr>
              <a:t>，称</a:t>
            </a:r>
            <a:r>
              <a:rPr lang="zh-CN" altLang="en-US" dirty="0">
                <a:solidFill>
                  <a:srgbClr val="FDE9D9"/>
                </a:solidFill>
                <a:latin typeface="黑体" panose="02010609060101010101" pitchFamily="49" charset="-122"/>
                <a:ea typeface="黑体" panose="02010609060101010101" pitchFamily="49" charset="-122"/>
                <a:cs typeface="+mn-cs"/>
              </a:rPr>
              <a:t>作</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三焦气化</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三焦</a:t>
            </a:r>
            <a:r>
              <a:rPr lang="zh-CN" altLang="en-US" dirty="0">
                <a:solidFill>
                  <a:srgbClr val="FDE9D9"/>
                </a:solidFill>
                <a:latin typeface="黑体" panose="02010609060101010101" pitchFamily="49" charset="-122"/>
                <a:ea typeface="黑体" panose="02010609060101010101" pitchFamily="49" charset="-122"/>
                <a:cs typeface="+mn-cs"/>
              </a:rPr>
              <a:t>的生理特点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上焦如雾</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对心肺输布营养至全身概括。</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中焦如沤</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对脾胃、肝胆消化饮食物概括。</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下焦如渎</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对小肠、大肠、肾、膀胱排泄糟粕概括</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50850" y="266700"/>
            <a:ext cx="6624638" cy="4032250"/>
          </a:xfrm>
          <a:noFill/>
          <a:ln>
            <a:noFill/>
          </a:ln>
        </p:spPr>
        <p:txBody>
          <a:bodyPr/>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同样是感冒，</a:t>
            </a:r>
            <a:r>
              <a:rPr lang="zh-CN" altLang="en-US" dirty="0">
                <a:solidFill>
                  <a:srgbClr val="FDE9D9"/>
                </a:solidFill>
                <a:latin typeface="黑体" panose="02010609060101010101" pitchFamily="49" charset="-122"/>
                <a:ea typeface="黑体" panose="02010609060101010101" pitchFamily="49" charset="-122"/>
                <a:cs typeface="+mn-cs"/>
              </a:rPr>
              <a:t>既可以辛温解表也可以辛凉解表</a:t>
            </a:r>
            <a:r>
              <a:rPr lang="zh-CN" altLang="zh-CN" dirty="0">
                <a:solidFill>
                  <a:srgbClr val="FDE9D9"/>
                </a:solidFill>
                <a:latin typeface="黑体" panose="02010609060101010101" pitchFamily="49" charset="-122"/>
                <a:ea typeface="黑体" panose="02010609060101010101" pitchFamily="49" charset="-122"/>
                <a:cs typeface="+mn-cs"/>
              </a:rPr>
              <a:t>，其理论依据是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辨</a:t>
            </a:r>
            <a:r>
              <a:rPr lang="zh-CN" altLang="en-US" dirty="0">
                <a:solidFill>
                  <a:srgbClr val="FDE9D9"/>
                </a:solidFill>
                <a:latin typeface="黑体" panose="02010609060101010101" pitchFamily="49" charset="-122"/>
                <a:ea typeface="黑体" panose="02010609060101010101" pitchFamily="49" charset="-122"/>
                <a:cs typeface="+mn-cs"/>
              </a:rPr>
              <a:t>病</a:t>
            </a:r>
            <a:r>
              <a:rPr lang="zh-CN" altLang="zh-CN" dirty="0">
                <a:solidFill>
                  <a:srgbClr val="FDE9D9"/>
                </a:solidFill>
                <a:latin typeface="黑体" panose="02010609060101010101" pitchFamily="49" charset="-122"/>
                <a:ea typeface="黑体" panose="02010609060101010101" pitchFamily="49" charset="-122"/>
                <a:cs typeface="+mn-cs"/>
              </a:rPr>
              <a:t>论治</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同病异治</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en-US" dirty="0">
                <a:solidFill>
                  <a:srgbClr val="FDE9D9"/>
                </a:solidFill>
                <a:latin typeface="黑体" panose="02010609060101010101" pitchFamily="49" charset="-122"/>
                <a:ea typeface="黑体" panose="02010609060101010101" pitchFamily="49" charset="-122"/>
                <a:cs typeface="+mn-cs"/>
              </a:rPr>
              <a:t>因人制宜</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异病同治</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en-US" dirty="0">
                <a:solidFill>
                  <a:srgbClr val="FDE9D9"/>
                </a:solidFill>
                <a:latin typeface="黑体" panose="02010609060101010101" pitchFamily="49" charset="-122"/>
                <a:ea typeface="黑体" panose="02010609060101010101" pitchFamily="49" charset="-122"/>
                <a:cs typeface="+mn-cs"/>
              </a:rPr>
              <a:t>对症论治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4" end="72"/>
                                            </p:txEl>
                                          </p:spTgt>
                                        </p:tgtEl>
                                        <p:attrNameLst>
                                          <p:attrName>style.visibility</p:attrName>
                                        </p:attrNameLst>
                                      </p:cBhvr>
                                      <p:to>
                                        <p:strVal val="visible"/>
                                      </p:to>
                                    </p:set>
                                    <p:animEffect transition="in" filter="box(in)">
                                      <p:cBhvr>
                                        <p:cTn id="7" dur="500"/>
                                        <p:tgtEl>
                                          <p:spTgt spid="3">
                                            <p:txEl>
                                              <p:charRg st="64" end="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主贮藏胆汁</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主受纳水谷</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主腐热水谷</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主受盛化物</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主传化糟粕</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上述各项，属于小肠生理机能的是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上述各项，属于大肠生理机能的是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8" end="76"/>
                                            </p:txEl>
                                          </p:spTgt>
                                        </p:tgtEl>
                                        <p:attrNameLst>
                                          <p:attrName>style.visibility</p:attrName>
                                        </p:attrNameLst>
                                      </p:cBhvr>
                                      <p:to>
                                        <p:strVal val="visible"/>
                                      </p:to>
                                    </p:set>
                                    <p:anim calcmode="lin" valueType="num">
                                      <p:cBhvr additive="base">
                                        <p:cTn id="7" dur="500" fill="hold"/>
                                        <p:tgtEl>
                                          <p:spTgt spid="3">
                                            <p:txEl>
                                              <p:charRg st="68" end="7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8" end="7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94" end="102"/>
                                            </p:txEl>
                                          </p:spTgt>
                                        </p:tgtEl>
                                        <p:attrNameLst>
                                          <p:attrName>style.visibility</p:attrName>
                                        </p:attrNameLst>
                                      </p:cBhvr>
                                      <p:to>
                                        <p:strVal val="visible"/>
                                      </p:to>
                                    </p:set>
                                    <p:anim calcmode="lin" valueType="num">
                                      <p:cBhvr additive="base">
                                        <p:cTn id="13" dur="500" fill="hold"/>
                                        <p:tgtEl>
                                          <p:spTgt spid="3">
                                            <p:txEl>
                                              <p:charRg st="94" end="10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94" end="10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津液输布的主要通道是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血管</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经络</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三焦</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腠理</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胸中</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47" end="55"/>
                                            </p:txEl>
                                          </p:spTgt>
                                        </p:tgtEl>
                                        <p:attrNameLst>
                                          <p:attrName>style.visibility</p:attrName>
                                        </p:attrNameLst>
                                      </p:cBhvr>
                                      <p:to>
                                        <p:strVal val="visible"/>
                                      </p:to>
                                    </p:set>
                                    <p:anim calcmode="lin" valueType="num">
                                      <p:cBhvr additive="base">
                                        <p:cTn id="7" dur="500" fill="hold"/>
                                        <p:tgtEl>
                                          <p:spTgt spid="3">
                                            <p:txEl>
                                              <p:charRg st="47" end="5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47" end="5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“受盛之官”指</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大肠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膀胱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3" end="41"/>
                                            </p:txEl>
                                          </p:spTgt>
                                        </p:tgtEl>
                                        <p:attrNameLst>
                                          <p:attrName>style.visibility</p:attrName>
                                        </p:attrNameLst>
                                      </p:cBhvr>
                                      <p:to>
                                        <p:strVal val="visible"/>
                                      </p:to>
                                    </p:set>
                                    <p:animEffect transition="in" filter="box(in)">
                                      <p:cBhvr>
                                        <p:cTn id="7" dur="500"/>
                                        <p:tgtEl>
                                          <p:spTgt spid="3">
                                            <p:txEl>
                                              <p:charRg st="33"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主受纳的是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大肠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膀胱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1" end="39"/>
                                            </p:txEl>
                                          </p:spTgt>
                                        </p:tgtEl>
                                        <p:attrNameLst>
                                          <p:attrName>style.visibility</p:attrName>
                                        </p:attrNameLst>
                                      </p:cBhvr>
                                      <p:to>
                                        <p:strVal val="visible"/>
                                      </p:to>
                                    </p:set>
                                    <p:animEffect transition="in" filter="box(in)">
                                      <p:cBhvr>
                                        <p:cTn id="7" dur="500"/>
                                        <p:tgtEl>
                                          <p:spTgt spid="3">
                                            <p:txEl>
                                              <p:charRg st="31"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主化物的是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大肠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膀胱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2" end="40"/>
                                            </p:txEl>
                                          </p:spTgt>
                                        </p:tgtEl>
                                        <p:attrNameLst>
                                          <p:attrName>style.visibility</p:attrName>
                                        </p:attrNameLst>
                                      </p:cBhvr>
                                      <p:to>
                                        <p:strVal val="visible"/>
                                      </p:to>
                                    </p:set>
                                    <p:animEffect transition="in" filter="box(in)">
                                      <p:cBhvr>
                                        <p:cTn id="7" dur="500"/>
                                        <p:tgtEl>
                                          <p:spTgt spid="3">
                                            <p:txEl>
                                              <p:charRg st="32" end="4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“中精之腑”指的是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大肠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膀胱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6" end="44"/>
                                            </p:txEl>
                                          </p:spTgt>
                                        </p:tgtEl>
                                        <p:attrNameLst>
                                          <p:attrName>style.visibility</p:attrName>
                                        </p:attrNameLst>
                                      </p:cBhvr>
                                      <p:to>
                                        <p:strVal val="visible"/>
                                      </p:to>
                                    </p:set>
                                    <p:animEffect transition="in" filter="box(in)">
                                      <p:cBhvr>
                                        <p:cTn id="7" dur="500"/>
                                        <p:tgtEl>
                                          <p:spTgt spid="3">
                                            <p:txEl>
                                              <p:charRg st="36"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“水谷之海”指</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小肠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大肠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膀胱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3" end="41"/>
                                            </p:txEl>
                                          </p:spTgt>
                                        </p:tgtEl>
                                        <p:attrNameLst>
                                          <p:attrName>style.visibility</p:attrName>
                                        </p:attrNameLst>
                                      </p:cBhvr>
                                      <p:to>
                                        <p:strVal val="visible"/>
                                      </p:to>
                                    </p:set>
                                    <p:animEffect transition="in" filter="box(in)">
                                      <p:cBhvr>
                                        <p:cTn id="7" dur="500"/>
                                        <p:tgtEl>
                                          <p:spTgt spid="3">
                                            <p:txEl>
                                              <p:charRg st="33" end="4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a:t>
            </a:r>
            <a:r>
              <a:rPr kumimoji="0" lang="en-US"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五脏与六腑之间的关系</a:t>
            </a:r>
            <a:endParaRPr kumimoji="0" lang="en-US"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心与小肠的关系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肺与大肠的关系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脾与胃的关系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肝与胆的关系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肾与膀胱的关系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3"/>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五脏属阴，六腑属阳；五脏为里，六腑为表</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脏腑之间构成这种关系，主要根据：</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DE9D9"/>
                </a:solidFill>
                <a:latin typeface="黑体" panose="02010609060101010101" pitchFamily="49" charset="-122"/>
                <a:ea typeface="黑体" panose="02010609060101010101" pitchFamily="49" charset="-122"/>
                <a:cs typeface="+mn-cs"/>
              </a:rPr>
              <a:t>经脉属络</a:t>
            </a:r>
            <a:r>
              <a:rPr lang="zh-CN" altLang="en-US" dirty="0">
                <a:solidFill>
                  <a:srgbClr val="FDE9D9"/>
                </a:solidFill>
                <a:latin typeface="黑体" panose="02010609060101010101" pitchFamily="49" charset="-122"/>
                <a:ea typeface="黑体" panose="02010609060101010101" pitchFamily="49" charset="-122"/>
                <a:cs typeface="+mn-cs"/>
              </a:rPr>
              <a:t>：阴经属脏络腑，阳经属腑络脏。</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DE9D9"/>
                </a:solidFill>
                <a:latin typeface="黑体" panose="02010609060101010101" pitchFamily="49" charset="-122"/>
                <a:ea typeface="黑体" panose="02010609060101010101" pitchFamily="49" charset="-122"/>
                <a:cs typeface="+mn-cs"/>
              </a:rPr>
              <a:t>生理配合</a:t>
            </a:r>
            <a:r>
              <a:rPr lang="zh-CN" altLang="en-US" dirty="0">
                <a:solidFill>
                  <a:srgbClr val="FDE9D9"/>
                </a:solidFill>
                <a:latin typeface="黑体" panose="02010609060101010101" pitchFamily="49" charset="-122"/>
                <a:ea typeface="黑体" panose="02010609060101010101" pitchFamily="49" charset="-122"/>
                <a:cs typeface="+mn-cs"/>
              </a:rPr>
              <a:t>：如肺与大肠。</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DE9D9"/>
                </a:solidFill>
                <a:latin typeface="黑体" panose="02010609060101010101" pitchFamily="49" charset="-122"/>
                <a:ea typeface="黑体" panose="02010609060101010101" pitchFamily="49" charset="-122"/>
                <a:cs typeface="+mn-cs"/>
              </a:rPr>
              <a:t>病理相关</a:t>
            </a:r>
            <a:r>
              <a:rPr lang="zh-CN" altLang="en-US" dirty="0">
                <a:solidFill>
                  <a:srgbClr val="FDE9D9"/>
                </a:solidFill>
                <a:latin typeface="黑体" panose="02010609060101010101" pitchFamily="49" charset="-122"/>
                <a:ea typeface="黑体" panose="02010609060101010101" pitchFamily="49" charset="-122"/>
                <a:cs typeface="+mn-cs"/>
              </a:rPr>
              <a:t>：如心和小肠。临床上有脏病治腑、</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腑病治脏，脏腑同治诸法。</a:t>
            </a:r>
            <a:endParaRPr lang="zh-CN" altLang="zh-CN" b="1" dirty="0">
              <a:solidFill>
                <a:srgbClr val="FDE9D9"/>
              </a:solidFill>
              <a:latin typeface="黑体" panose="02010609060101010101" pitchFamily="49" charset="-122"/>
              <a:ea typeface="黑体" panose="02010609060101010101" pitchFamily="49" charset="-122"/>
              <a:cs typeface="+mn-cs"/>
            </a:endParaRPr>
          </a:p>
        </p:txBody>
      </p:sp>
      <p:sp>
        <p:nvSpPr>
          <p:cNvPr id="52226"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内容占位符 2"/>
          <p:cNvSpPr>
            <a:spLocks noGrp="1" noChangeArrowheads="1"/>
          </p:cNvSpPr>
          <p:nvPr>
            <p:ph type="body" sz="quarter" idx="10"/>
          </p:nvPr>
        </p:nvSpPr>
        <p:spPr bwMode="auto">
          <a:xfrm>
            <a:off x="395288" y="627063"/>
            <a:ext cx="787558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心与小肠的关系</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生理：心主血</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将气血输送于小肠以利受盛化物</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小肠分清浊</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清者上输心肺化赤为血以使心血充足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ct val="0"/>
              </a:spcBef>
              <a:spcAft>
                <a:spcPct val="0"/>
              </a:spcAft>
              <a:buClrTx/>
              <a:buSzTx/>
              <a:buFont typeface="Wingdings" panose="05000000000000000000" pitchFamily="2" charset="2"/>
              <a:buChar char="ü"/>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病理：心经实热下移小肠</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小肠之热上熏于心</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par>
    </p:tnLst>
    <p:bldLst>
      <p:bldP spid="15257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noFill/>
          <a:ln>
            <a:noFill/>
          </a:ln>
        </p:spPr>
        <p:txBody>
          <a:bodyPr/>
          <a:p>
            <a:pPr marL="342900" indent="-342900">
              <a:spcBef>
                <a:spcPct val="0"/>
              </a:spcBef>
              <a:buClrTx/>
              <a:buSzTx/>
              <a:buFont typeface="Wingdings" panose="05000000000000000000" pitchFamily="2" charset="2"/>
              <a:buChar char="Ø"/>
            </a:pPr>
            <a:r>
              <a:rPr lang="zh-CN" altLang="en-US" dirty="0">
                <a:solidFill>
                  <a:srgbClr val="FDE9D9"/>
                </a:solidFill>
                <a:latin typeface="黑体" panose="02010609060101010101" pitchFamily="49" charset="-122"/>
                <a:ea typeface="黑体" panose="02010609060101010101" pitchFamily="49" charset="-122"/>
                <a:cs typeface="+mn-cs"/>
              </a:rPr>
              <a:t>在医疗过程中如何体现同病异治和异病同治？</a:t>
            </a:r>
            <a:endParaRPr lang="en-US" altLang="zh-CN" dirty="0">
              <a:solidFill>
                <a:srgbClr val="FDE9D9"/>
              </a:solidFill>
              <a:latin typeface="黑体" panose="02010609060101010101" pitchFamily="49" charset="-122"/>
              <a:ea typeface="黑体" panose="02010609060101010101" pitchFamily="49" charset="-122"/>
              <a:cs typeface="+mn-cs"/>
            </a:endParaRPr>
          </a:p>
          <a:p>
            <a:pPr marL="342900" indent="-342900">
              <a:spcBef>
                <a:spcPct val="0"/>
              </a:spcBef>
              <a:buClrTx/>
              <a:buSzTx/>
              <a:buFont typeface="Wingdings" panose="05000000000000000000" pitchFamily="2" charset="2"/>
              <a:buChar char="Ø"/>
            </a:pPr>
            <a:r>
              <a:rPr lang="zh-CN" altLang="en-US" dirty="0">
                <a:solidFill>
                  <a:srgbClr val="FDE9D9"/>
                </a:solidFill>
                <a:latin typeface="黑体" panose="02010609060101010101" pitchFamily="49" charset="-122"/>
                <a:ea typeface="黑体" panose="02010609060101010101" pitchFamily="49" charset="-122"/>
                <a:cs typeface="+mn-cs"/>
              </a:rPr>
              <a:t>在您的医疗过程中，辨证的要点是什么？</a:t>
            </a:r>
            <a:endParaRPr lang="en-US" altLang="zh-CN" dirty="0">
              <a:solidFill>
                <a:srgbClr val="FDE9D9"/>
              </a:solidFill>
              <a:latin typeface="黑体" panose="02010609060101010101" pitchFamily="49" charset="-122"/>
              <a:ea typeface="黑体" panose="02010609060101010101" pitchFamily="49" charset="-122"/>
              <a:cs typeface="+mn-cs"/>
            </a:endParaRPr>
          </a:p>
          <a:p>
            <a:pPr marL="342900" indent="-342900">
              <a:spcBef>
                <a:spcPct val="0"/>
              </a:spcBef>
              <a:buClrTx/>
              <a:buSzTx/>
              <a:buFont typeface="Wingdings" panose="05000000000000000000" pitchFamily="2" charset="2"/>
              <a:buChar char="Ø"/>
            </a:pPr>
            <a:r>
              <a:rPr lang="zh-CN" altLang="en-US" dirty="0">
                <a:solidFill>
                  <a:srgbClr val="FDE9D9"/>
                </a:solidFill>
                <a:latin typeface="黑体" panose="02010609060101010101" pitchFamily="49" charset="-122"/>
                <a:ea typeface="黑体" panose="02010609060101010101" pitchFamily="49" charset="-122"/>
                <a:cs typeface="+mn-cs"/>
              </a:rPr>
              <a:t>您在工作中如何处理辨病与辨证？</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charRg st="0" end="2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charRg st="21" end="4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charRg st="40" end="5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内容占位符 2"/>
          <p:cNvSpPr>
            <a:spLocks noGrp="1"/>
          </p:cNvSpPr>
          <p:nvPr>
            <p:ph type="body" sz="quarter" idx="10"/>
          </p:nvPr>
        </p:nvSpPr>
        <p:spPr>
          <a:xfrm>
            <a:off x="395288" y="631825"/>
            <a:ext cx="7745412"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肺与大肠的关系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生理：</a:t>
            </a:r>
            <a:r>
              <a:rPr lang="zh-CN" altLang="zh-CN" dirty="0">
                <a:solidFill>
                  <a:srgbClr val="FDE9D9"/>
                </a:solidFill>
                <a:latin typeface="黑体" panose="02010609060101010101" pitchFamily="49" charset="-122"/>
                <a:ea typeface="黑体" panose="02010609060101010101" pitchFamily="49" charset="-122"/>
                <a:cs typeface="+mn-cs"/>
              </a:rPr>
              <a:t>肺气的肃降有助于大肠的正常传导，</a:t>
            </a:r>
            <a:r>
              <a:rPr lang="zh-CN" altLang="en-US" dirty="0">
                <a:solidFill>
                  <a:srgbClr val="FDE9D9"/>
                </a:solidFill>
                <a:latin typeface="黑体" panose="02010609060101010101" pitchFamily="49" charset="-122"/>
                <a:ea typeface="黑体" panose="02010609060101010101" pitchFamily="49" charset="-122"/>
                <a:cs typeface="+mn-cs"/>
              </a:rPr>
              <a:t>有助于糟粕下行。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大肠传导正常，腑气通畅，亦</a:t>
            </a:r>
            <a:r>
              <a:rPr lang="zh-CN" altLang="zh-CN" dirty="0">
                <a:solidFill>
                  <a:srgbClr val="FDE9D9"/>
                </a:solidFill>
                <a:latin typeface="黑体" panose="02010609060101010101" pitchFamily="49" charset="-122"/>
                <a:ea typeface="黑体" panose="02010609060101010101" pitchFamily="49" charset="-122"/>
                <a:cs typeface="+mn-cs"/>
              </a:rPr>
              <a:t>有助于肺气的肃降。</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肺宣发肃降主行水，大肠传导主津</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内容占位符 2"/>
          <p:cNvSpPr>
            <a:spLocks noGrp="1"/>
          </p:cNvSpPr>
          <p:nvPr>
            <p:ph type="body" sz="quarter" idx="10"/>
          </p:nvPr>
        </p:nvSpPr>
        <p:spPr>
          <a:xfrm>
            <a:off x="395288" y="627063"/>
            <a:ext cx="6835775"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脾与胃的关系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FFF00"/>
                </a:solidFill>
                <a:latin typeface="黑体" panose="02010609060101010101" pitchFamily="49" charset="-122"/>
                <a:ea typeface="黑体" panose="02010609060101010101" pitchFamily="49" charset="-122"/>
                <a:cs typeface="+mn-cs"/>
              </a:rPr>
              <a:t>纳运相</a:t>
            </a:r>
            <a:r>
              <a:rPr lang="zh-CN" altLang="en-US" dirty="0">
                <a:solidFill>
                  <a:srgbClr val="FFFF00"/>
                </a:solidFill>
                <a:latin typeface="黑体" panose="02010609060101010101" pitchFamily="49" charset="-122"/>
                <a:ea typeface="黑体" panose="02010609060101010101" pitchFamily="49" charset="-122"/>
                <a:cs typeface="+mn-cs"/>
              </a:rPr>
              <a:t>成</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脾主运化，胃主受纳；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升降相因</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脾主升</a:t>
            </a:r>
            <a:r>
              <a:rPr lang="zh-CN" altLang="en-US" dirty="0">
                <a:solidFill>
                  <a:srgbClr val="FDE9D9"/>
                </a:solidFill>
                <a:latin typeface="黑体" panose="02010609060101010101" pitchFamily="49" charset="-122"/>
                <a:ea typeface="黑体" panose="02010609060101010101" pitchFamily="49" charset="-122"/>
                <a:cs typeface="+mn-cs"/>
              </a:rPr>
              <a:t>清，</a:t>
            </a:r>
            <a:r>
              <a:rPr lang="zh-CN" altLang="zh-CN" dirty="0">
                <a:solidFill>
                  <a:srgbClr val="FDE9D9"/>
                </a:solidFill>
                <a:latin typeface="黑体" panose="02010609060101010101" pitchFamily="49" charset="-122"/>
                <a:ea typeface="黑体" panose="02010609060101010101" pitchFamily="49" charset="-122"/>
                <a:cs typeface="+mn-cs"/>
              </a:rPr>
              <a:t>胃主</a:t>
            </a:r>
            <a:r>
              <a:rPr lang="zh-CN" altLang="en-US" dirty="0">
                <a:solidFill>
                  <a:srgbClr val="FDE9D9"/>
                </a:solidFill>
                <a:latin typeface="黑体" panose="02010609060101010101" pitchFamily="49" charset="-122"/>
                <a:ea typeface="黑体" panose="02010609060101010101" pitchFamily="49" charset="-122"/>
                <a:cs typeface="+mn-cs"/>
              </a:rPr>
              <a:t>降</a:t>
            </a:r>
            <a:r>
              <a:rPr lang="zh-CN" altLang="zh-CN" dirty="0">
                <a:solidFill>
                  <a:srgbClr val="FDE9D9"/>
                </a:solidFill>
                <a:latin typeface="黑体" panose="02010609060101010101" pitchFamily="49" charset="-122"/>
                <a:ea typeface="黑体" panose="02010609060101010101" pitchFamily="49" charset="-122"/>
                <a:cs typeface="+mn-cs"/>
              </a:rPr>
              <a:t>浊；</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病理上：</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素问 阴阳应象大论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清气在下， 则生飧泄，浊气在上，则生䐜胀</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③</a:t>
            </a:r>
            <a:r>
              <a:rPr lang="zh-CN" altLang="zh-CN" dirty="0">
                <a:solidFill>
                  <a:srgbClr val="FFFF00"/>
                </a:solidFill>
                <a:latin typeface="黑体" panose="02010609060101010101" pitchFamily="49" charset="-122"/>
                <a:ea typeface="黑体" panose="02010609060101010101" pitchFamily="49" charset="-122"/>
                <a:cs typeface="+mn-cs"/>
              </a:rPr>
              <a:t>燥湿相济</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为</a:t>
            </a:r>
            <a:r>
              <a:rPr lang="zh-CN" altLang="en-US" dirty="0">
                <a:solidFill>
                  <a:srgbClr val="FFFF00"/>
                </a:solidFill>
                <a:latin typeface="黑体" panose="02010609060101010101" pitchFamily="49" charset="-122"/>
                <a:ea typeface="黑体" panose="02010609060101010101" pitchFamily="49" charset="-122"/>
                <a:cs typeface="+mn-cs"/>
              </a:rPr>
              <a:t>阴</a:t>
            </a:r>
            <a:r>
              <a:rPr lang="zh-CN" altLang="en-US" dirty="0">
                <a:solidFill>
                  <a:srgbClr val="FDE9D9"/>
                </a:solidFill>
                <a:latin typeface="黑体" panose="02010609060101010101" pitchFamily="49" charset="-122"/>
                <a:ea typeface="黑体" panose="02010609060101010101" pitchFamily="49" charset="-122"/>
                <a:cs typeface="+mn-cs"/>
              </a:rPr>
              <a:t>脏</a:t>
            </a:r>
            <a:r>
              <a:rPr lang="zh-CN" altLang="zh-CN" dirty="0">
                <a:solidFill>
                  <a:srgbClr val="FDE9D9"/>
                </a:solidFill>
                <a:latin typeface="黑体" panose="02010609060101010101" pitchFamily="49" charset="-122"/>
                <a:ea typeface="黑体" panose="02010609060101010101" pitchFamily="49" charset="-122"/>
                <a:cs typeface="+mn-cs"/>
              </a:rPr>
              <a:t>喜燥恶湿，胃</a:t>
            </a:r>
            <a:r>
              <a:rPr lang="zh-CN" altLang="en-US" dirty="0">
                <a:solidFill>
                  <a:srgbClr val="FDE9D9"/>
                </a:solidFill>
                <a:latin typeface="黑体" panose="02010609060101010101" pitchFamily="49" charset="-122"/>
                <a:ea typeface="黑体" panose="02010609060101010101" pitchFamily="49" charset="-122"/>
                <a:cs typeface="+mn-cs"/>
              </a:rPr>
              <a:t>为</a:t>
            </a:r>
            <a:r>
              <a:rPr lang="zh-CN" altLang="en-US" dirty="0">
                <a:solidFill>
                  <a:srgbClr val="FFFF00"/>
                </a:solidFill>
                <a:latin typeface="黑体" panose="02010609060101010101" pitchFamily="49" charset="-122"/>
                <a:ea typeface="黑体" panose="02010609060101010101" pitchFamily="49" charset="-122"/>
                <a:cs typeface="+mn-cs"/>
              </a:rPr>
              <a:t>阳</a:t>
            </a:r>
            <a:r>
              <a:rPr lang="zh-CN" altLang="en-US" dirty="0">
                <a:solidFill>
                  <a:srgbClr val="FDE9D9"/>
                </a:solidFill>
                <a:latin typeface="黑体" panose="02010609060101010101" pitchFamily="49" charset="-122"/>
                <a:ea typeface="黑体" panose="02010609060101010101" pitchFamily="49" charset="-122"/>
                <a:cs typeface="+mn-cs"/>
              </a:rPr>
              <a:t>腑</a:t>
            </a:r>
            <a:r>
              <a:rPr lang="zh-CN" altLang="zh-CN" dirty="0">
                <a:solidFill>
                  <a:srgbClr val="FDE9D9"/>
                </a:solidFill>
                <a:latin typeface="黑体" panose="02010609060101010101" pitchFamily="49" charset="-122"/>
                <a:ea typeface="黑体" panose="02010609060101010101" pitchFamily="49" charset="-122"/>
                <a:cs typeface="+mn-cs"/>
              </a:rPr>
              <a:t>喜润恶燥</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病理上脾阳易损，胃阴易伤</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四</a:t>
            </a:r>
            <a:r>
              <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肝与胆的关系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同司疏泄</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：肝主疏泄，分泌胆汁；胆附于肝，藏泄胆汁。</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共主勇怯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素问 灵兰秘典伦</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“肝者将军之官，谋虑出焉；胆者中正之官，决断出焉”。</a:t>
            </a:r>
            <a:endPar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肾与膀胱的关系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生理上：</a:t>
            </a:r>
            <a:r>
              <a:rPr lang="zh-CN" altLang="zh-CN" dirty="0">
                <a:solidFill>
                  <a:srgbClr val="FFFF00"/>
                </a:solidFill>
                <a:latin typeface="黑体" panose="02010609060101010101" pitchFamily="49" charset="-122"/>
                <a:ea typeface="黑体" panose="02010609060101010101" pitchFamily="49" charset="-122"/>
                <a:cs typeface="+mn-cs"/>
              </a:rPr>
              <a:t>膀胱的</a:t>
            </a:r>
            <a:r>
              <a:rPr lang="zh-CN" altLang="en-US" dirty="0">
                <a:solidFill>
                  <a:srgbClr val="FFFF00"/>
                </a:solidFill>
                <a:latin typeface="黑体" panose="02010609060101010101" pitchFamily="49" charset="-122"/>
                <a:ea typeface="黑体" panose="02010609060101010101" pitchFamily="49" charset="-122"/>
                <a:cs typeface="+mn-cs"/>
              </a:rPr>
              <a:t>汇聚水液及</a:t>
            </a:r>
            <a:r>
              <a:rPr lang="zh-CN" altLang="zh-CN" dirty="0">
                <a:solidFill>
                  <a:srgbClr val="FFFF00"/>
                </a:solidFill>
                <a:latin typeface="黑体" panose="02010609060101010101" pitchFamily="49" charset="-122"/>
                <a:ea typeface="黑体" panose="02010609060101010101" pitchFamily="49" charset="-122"/>
                <a:cs typeface="+mn-cs"/>
              </a:rPr>
              <a:t>贮尿排尿功能，</a:t>
            </a:r>
            <a:r>
              <a:rPr lang="zh-CN" altLang="en-US" dirty="0">
                <a:solidFill>
                  <a:srgbClr val="FFFF00"/>
                </a:solidFill>
                <a:latin typeface="黑体" panose="02010609060101010101" pitchFamily="49" charset="-122"/>
                <a:ea typeface="黑体" panose="02010609060101010101" pitchFamily="49" charset="-122"/>
                <a:cs typeface="+mn-cs"/>
              </a:rPr>
              <a:t>取决于肾气的盛衰</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病理上：肾气虚弱可影响膀胱贮尿排尿，见尿少、癃闭或尿失禁。</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下列选项不属于表里关系的脏腑是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肝与胆</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脾与胃</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肺与大肠</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肾与膀胱</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心与心包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5" end="73"/>
                                            </p:txEl>
                                          </p:spTgt>
                                        </p:tgtEl>
                                        <p:attrNameLst>
                                          <p:attrName>style.visibility</p:attrName>
                                        </p:attrNameLst>
                                      </p:cBhvr>
                                      <p:to>
                                        <p:strVal val="visible"/>
                                      </p:to>
                                    </p:set>
                                    <p:anim calcmode="lin" valueType="num">
                                      <p:cBhvr additive="base">
                                        <p:cTn id="7" dur="500" fill="hold"/>
                                        <p:tgtEl>
                                          <p:spTgt spid="3">
                                            <p:txEl>
                                              <p:charRg st="65" end="7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5" end="7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气机升降的枢纽</a:t>
            </a:r>
            <a:r>
              <a:rPr lang="zh-CN" altLang="zh-CN" dirty="0">
                <a:solidFill>
                  <a:srgbClr val="FDE9D9"/>
                </a:solidFill>
                <a:latin typeface="黑体" panose="02010609060101010101" pitchFamily="49" charset="-122"/>
                <a:ea typeface="黑体" panose="02010609060101010101" pitchFamily="49" charset="-122"/>
                <a:cs typeface="+mn-cs"/>
              </a:rPr>
              <a:t>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、肺</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en-US" dirty="0">
                <a:solidFill>
                  <a:srgbClr val="FDE9D9"/>
                </a:solidFill>
                <a:latin typeface="黑体" panose="02010609060101010101" pitchFamily="49" charset="-122"/>
                <a:ea typeface="黑体" panose="02010609060101010101" pitchFamily="49" charset="-122"/>
                <a:cs typeface="+mn-cs"/>
              </a:rPr>
              <a:t>肺、肾</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en-US" dirty="0">
                <a:solidFill>
                  <a:srgbClr val="FDE9D9"/>
                </a:solidFill>
                <a:latin typeface="黑体" panose="02010609060101010101" pitchFamily="49" charset="-122"/>
                <a:ea typeface="黑体" panose="02010609060101010101" pitchFamily="49" charset="-122"/>
                <a:cs typeface="+mn-cs"/>
              </a:rPr>
              <a:t>脾、胃</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en-US" dirty="0">
                <a:solidFill>
                  <a:srgbClr val="FDE9D9"/>
                </a:solidFill>
                <a:latin typeface="黑体" panose="02010609060101010101" pitchFamily="49" charset="-122"/>
                <a:ea typeface="黑体" panose="02010609060101010101" pitchFamily="49" charset="-122"/>
                <a:cs typeface="+mn-cs"/>
              </a:rPr>
              <a:t>肝、胆</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49" end="57"/>
                                            </p:txEl>
                                          </p:spTgt>
                                        </p:tgtEl>
                                        <p:attrNameLst>
                                          <p:attrName>style.visibility</p:attrName>
                                        </p:attrNameLst>
                                      </p:cBhvr>
                                      <p:to>
                                        <p:strVal val="visible"/>
                                      </p:to>
                                    </p:set>
                                    <p:anim calcmode="lin" valueType="num">
                                      <p:cBhvr additive="base">
                                        <p:cTn id="7" dur="500" fill="hold"/>
                                        <p:tgtEl>
                                          <p:spTgt spid="3">
                                            <p:txEl>
                                              <p:charRg st="49" end="5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49" end="5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脏腑关系中，被称为“燥湿相济”的是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肺与太肠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肾与膀胱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心与肾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肺与肝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脾与胃</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4" name="标题 3"/>
          <p:cNvSpPr>
            <a:spLocks noGrp="1"/>
          </p:cNvSpPr>
          <p:nvPr>
            <p:ph type="title" idx="4294967295"/>
          </p:nvPr>
        </p:nvSpPr>
        <p:spPr>
          <a:xfrm>
            <a:off x="0" y="366713"/>
            <a:ext cx="8229600" cy="3762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5" end="63"/>
                                            </p:txEl>
                                          </p:spTgt>
                                        </p:tgtEl>
                                        <p:attrNameLst>
                                          <p:attrName>style.visibility</p:attrName>
                                        </p:attrNameLst>
                                      </p:cBhvr>
                                      <p:to>
                                        <p:strVal val="visible"/>
                                      </p:to>
                                    </p:set>
                                    <p:animEffect transition="in" filter="box(in)">
                                      <p:cBhvr>
                                        <p:cTn id="7" dur="500"/>
                                        <p:tgtEl>
                                          <p:spTgt spid="3">
                                            <p:txEl>
                                              <p:charRg st="55"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159747" name="标题 1"/>
          <p:cNvSpPr>
            <a:spLocks noGrp="1"/>
          </p:cNvSpPr>
          <p:nvPr>
            <p:ph type="title" idx="4294967295"/>
          </p:nvPr>
        </p:nvSpPr>
        <p:spPr>
          <a:xfrm>
            <a:off x="0" y="792163"/>
            <a:ext cx="6262688" cy="701675"/>
          </a:xfrm>
          <a:prstGeom prst="rect">
            <a:avLst/>
          </a:prstGeom>
          <a:noFill/>
          <a:ln w="9525">
            <a:noFill/>
          </a:ln>
        </p:spPr>
        <p:txBody>
          <a:bodyPr/>
          <a:p>
            <a:r>
              <a:rPr lang="zh-CN" altLang="zh-CN" sz="2000" dirty="0">
                <a:solidFill>
                  <a:srgbClr val="FFFF00"/>
                </a:solidFill>
              </a:rPr>
              <a:t>五脏、六腑与奇恒之府的区别</a:t>
            </a:r>
            <a:endParaRPr lang="zh-CN" altLang="zh-CN" sz="2000" dirty="0">
              <a:solidFill>
                <a:srgbClr val="FFFF00"/>
              </a:solidFill>
            </a:endParaRPr>
          </a:p>
        </p:txBody>
      </p:sp>
      <p:graphicFrame>
        <p:nvGraphicFramePr>
          <p:cNvPr id="4" name="表格 3"/>
          <p:cNvGraphicFramePr>
            <a:graphicFrameLocks noGrp="1"/>
          </p:cNvGraphicFramePr>
          <p:nvPr/>
        </p:nvGraphicFramePr>
        <p:xfrm>
          <a:off x="457200" y="1493838"/>
          <a:ext cx="6303963" cy="3165475"/>
        </p:xfrm>
        <a:graphic>
          <a:graphicData uri="http://schemas.openxmlformats.org/drawingml/2006/table">
            <a:tbl>
              <a:tblPr/>
              <a:tblGrid>
                <a:gridCol w="658052"/>
                <a:gridCol w="1912428"/>
                <a:gridCol w="1590040"/>
                <a:gridCol w="2143760"/>
              </a:tblGrid>
              <a:tr h="62459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脏腑</a:t>
                      </a:r>
                      <a:br>
                        <a:rPr kumimoji="0" lang="en-US" sz="2000" b="0" i="0" u="none" strike="noStrike" cap="none" normalizeH="0" baseline="0" dirty="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b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组成</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名称</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结构特点</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生理功能</a:t>
                      </a:r>
                      <a:br>
                        <a:rPr kumimoji="0" lang="en-US" sz="2000" b="0" i="0" u="none" strike="noStrike" cap="none" normalizeH="0" baseline="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b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及特点</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93689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五脏</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肝、心、脾、</a:t>
                      </a:r>
                      <a:endParaRPr kumimoji="0" lang="en-US" alt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肺、肾</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多为实质性器官</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化生和贮藏精气</a:t>
                      </a:r>
                      <a:b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br>
                      <a: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r>
                        <a:rPr kumimoji="0" lang="zh-CN" sz="20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藏而不泻</a:t>
                      </a:r>
                      <a: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b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br>
                      <a: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r>
                        <a:rPr kumimoji="0" lang="zh-CN" sz="20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满而不能实</a:t>
                      </a:r>
                      <a:r>
                        <a:rPr kumimoji="0" lang="en-US" sz="2000" b="0" i="0" u="none" strike="noStrike" cap="none" normalizeH="0" baseline="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endParaRPr kumimoji="0" lang="zh-CN" sz="20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936897">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六腑</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胆</a:t>
                      </a: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、胃、大肠、小肠、三焦、</a:t>
                      </a:r>
                      <a:endParaRPr kumimoji="0" lang="en-US" alt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膀胱</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多为空腔性器官</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受盛和传化水谷</a:t>
                      </a:r>
                      <a:br>
                        <a:rPr kumimoji="0" lang="en-US" sz="2000" b="0" i="0" u="none" strike="noStrike" cap="none" normalizeH="0" baseline="0" dirty="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br>
                      <a:r>
                        <a:rPr kumimoji="0" lang="en-US" sz="2000" b="0" i="0" u="none" strike="noStrike" cap="none" normalizeH="0" baseline="0" dirty="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r>
                        <a:rPr kumimoji="0" lang="zh-CN" sz="20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泻而不藏</a:t>
                      </a:r>
                      <a:r>
                        <a:rPr kumimoji="0" lang="en-US" sz="2000" b="0" i="0" u="none" strike="noStrike" cap="none" normalizeH="0" baseline="0" dirty="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br>
                        <a:rPr kumimoji="0" lang="en-US" sz="2000" b="0" i="0" u="none" strike="noStrike" cap="none" normalizeH="0" baseline="0" dirty="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br>
                      <a:r>
                        <a:rPr kumimoji="0" lang="en-US" sz="2000" b="0" i="0" u="none" strike="noStrike" cap="none" normalizeH="0" baseline="0" dirty="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a:t>
                      </a:r>
                      <a:r>
                        <a:rPr kumimoji="0" lang="zh-CN" sz="20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实而不能满</a:t>
                      </a:r>
                      <a:r>
                        <a:rPr kumimoji="0" lang="en-US" sz="2000" b="0" i="0" u="none" strike="noStrike" cap="none" normalizeH="0" baseline="0" dirty="0">
                          <a:ln>
                            <a:noFill/>
                          </a:ln>
                          <a:solidFill>
                            <a:srgbClr val="FFFF00"/>
                          </a:solidFill>
                          <a:effectLst/>
                          <a:latin typeface="Arial" panose="020B0604020202020204" pitchFamily="34" charset="0"/>
                          <a:ea typeface="黑体" panose="02010609060101010101" pitchFamily="49" charset="-122"/>
                          <a:cs typeface="宋体" panose="02010600030101010101" pitchFamily="2" charset="-122"/>
                        </a:rPr>
                        <a:t>” </a:t>
                      </a:r>
                      <a:endParaRPr kumimoji="0" lang="zh-CN" sz="20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667084">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奇恒</a:t>
                      </a:r>
                      <a:br>
                        <a:rPr kumimoji="0" lang="en-US" sz="2000" b="0" i="0" u="none" strike="noStrike" cap="none" normalizeH="0" baseline="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b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之腑</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脑、髓、骨、</a:t>
                      </a:r>
                      <a:endParaRPr kumimoji="0" lang="en-US" alt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endParaRPr>
                    </a:p>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脉、</a:t>
                      </a:r>
                      <a:r>
                        <a:rPr kumimoji="0" lang="zh-CN" sz="2000" b="0" i="0" u="none" strike="noStrike" cap="none" normalizeH="0" baseline="0" dirty="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胆</a:t>
                      </a: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、女子胞</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多为空腔性器官</a:t>
                      </a:r>
                      <a:endParaRPr kumimoji="0" lang="zh-CN" sz="20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化生和贮藏精气</a:t>
                      </a:r>
                      <a:br>
                        <a:rPr kumimoji="0" lang="en-US" sz="2000" b="0" i="0" u="none" strike="noStrike" cap="none" normalizeH="0" baseline="0" dirty="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br>
                      <a:r>
                        <a:rPr kumimoji="0" lang="en-US" sz="2000" b="0" i="0" u="none" strike="noStrike" cap="none" normalizeH="0" baseline="0" dirty="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t>“</a:t>
                      </a:r>
                      <a:r>
                        <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满而不实</a:t>
                      </a:r>
                      <a:r>
                        <a:rPr kumimoji="0" lang="en-US" sz="2000" b="0" i="0" u="none" strike="noStrike" cap="none" normalizeH="0" baseline="0" dirty="0">
                          <a:ln>
                            <a:noFill/>
                          </a:ln>
                          <a:solidFill>
                            <a:schemeClr val="bg1"/>
                          </a:solidFill>
                          <a:effectLst/>
                          <a:latin typeface="Arial" panose="020B0604020202020204" pitchFamily="34" charset="0"/>
                          <a:ea typeface="黑体" panose="02010609060101010101" pitchFamily="49" charset="-122"/>
                          <a:cs typeface="宋体" panose="02010600030101010101" pitchFamily="2" charset="-122"/>
                        </a:rPr>
                        <a:t>”</a:t>
                      </a:r>
                      <a:endParaRPr kumimoji="0" lang="zh-CN" sz="2000" b="0" i="0" u="none" strike="noStrike" cap="none" normalizeH="0" baseline="0" dirty="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bl>
          </a:graphicData>
        </a:graphic>
      </p:graphicFrame>
      <p:sp>
        <p:nvSpPr>
          <p:cNvPr id="5" name="标题 1"/>
          <p:cNvSpPr txBox="1"/>
          <p:nvPr/>
        </p:nvSpPr>
        <p:spPr bwMode="auto">
          <a:xfrm>
            <a:off x="949325" y="147638"/>
            <a:ext cx="6262688" cy="701675"/>
          </a:xfrm>
          <a:prstGeom prst="rect">
            <a:avLst/>
          </a:prstGeom>
          <a:noFill/>
          <a:ln>
            <a:noFill/>
          </a:ln>
        </p:spPr>
        <p:txBody>
          <a:bodyPr lIns="79939" tIns="39969" rIns="79939" bIns="39969" anchor="ctr"/>
          <a:lstStyle>
            <a:lvl1pPr algn="l" defTabSz="1127125" rtl="0" eaLnBrk="0" fontAlgn="base" hangingPunct="0">
              <a:spcBef>
                <a:spcPct val="0"/>
              </a:spcBef>
              <a:spcAft>
                <a:spcPct val="0"/>
              </a:spcAft>
              <a:defRPr sz="3200">
                <a:solidFill>
                  <a:schemeClr val="bg1"/>
                </a:solidFill>
                <a:latin typeface="+mj-lt"/>
                <a:ea typeface="+mj-ea"/>
                <a:cs typeface="+mj-cs"/>
              </a:defRPr>
            </a:lvl1pPr>
            <a:lvl2pPr algn="l" defTabSz="1127125"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2pPr>
            <a:lvl3pPr algn="l" defTabSz="1127125"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3pPr>
            <a:lvl4pPr algn="l" defTabSz="1127125"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4pPr>
            <a:lvl5pPr algn="l" defTabSz="1127125" rtl="0" eaLnBrk="0" fontAlgn="base" hangingPunct="0">
              <a:spcBef>
                <a:spcPct val="0"/>
              </a:spcBef>
              <a:spcAft>
                <a:spcPct val="0"/>
              </a:spcAft>
              <a:defRPr sz="3200">
                <a:solidFill>
                  <a:schemeClr val="bg1"/>
                </a:solidFill>
                <a:latin typeface="Arial" panose="020B0604020202020204" pitchFamily="34" charset="0"/>
                <a:ea typeface="黑体" panose="02010609060101010101" pitchFamily="49" charset="-122"/>
              </a:defRPr>
            </a:lvl5pPr>
            <a:lvl6pPr marL="457200" algn="ctr" defTabSz="1127125" rtl="0" fontAlgn="base">
              <a:spcBef>
                <a:spcPct val="0"/>
              </a:spcBef>
              <a:spcAft>
                <a:spcPct val="0"/>
              </a:spcAft>
              <a:defRPr sz="4400" b="1">
                <a:solidFill>
                  <a:schemeClr val="bg1"/>
                </a:solidFill>
                <a:latin typeface="黑体" panose="02010609060101010101" pitchFamily="49" charset="-122"/>
                <a:ea typeface="黑体" panose="02010609060101010101" pitchFamily="49" charset="-122"/>
              </a:defRPr>
            </a:lvl6pPr>
            <a:lvl7pPr marL="914400" algn="ctr" defTabSz="1127125" rtl="0" fontAlgn="base">
              <a:spcBef>
                <a:spcPct val="0"/>
              </a:spcBef>
              <a:spcAft>
                <a:spcPct val="0"/>
              </a:spcAft>
              <a:defRPr sz="4400" b="1">
                <a:solidFill>
                  <a:schemeClr val="bg1"/>
                </a:solidFill>
                <a:latin typeface="黑体" panose="02010609060101010101" pitchFamily="49" charset="-122"/>
                <a:ea typeface="黑体" panose="02010609060101010101" pitchFamily="49" charset="-122"/>
              </a:defRPr>
            </a:lvl7pPr>
            <a:lvl8pPr marL="1371600" algn="ctr" defTabSz="1127125" rtl="0" fontAlgn="base">
              <a:spcBef>
                <a:spcPct val="0"/>
              </a:spcBef>
              <a:spcAft>
                <a:spcPct val="0"/>
              </a:spcAft>
              <a:defRPr sz="4400" b="1">
                <a:solidFill>
                  <a:schemeClr val="bg1"/>
                </a:solidFill>
                <a:latin typeface="黑体" panose="02010609060101010101" pitchFamily="49" charset="-122"/>
                <a:ea typeface="黑体" panose="02010609060101010101" pitchFamily="49" charset="-122"/>
              </a:defRPr>
            </a:lvl8pPr>
            <a:lvl9pPr marL="1828800" algn="ctr" defTabSz="1127125" rtl="0" fontAlgn="base">
              <a:spcBef>
                <a:spcPct val="0"/>
              </a:spcBef>
              <a:spcAft>
                <a:spcPct val="0"/>
              </a:spcAft>
              <a:defRPr sz="4400" b="1">
                <a:solidFill>
                  <a:schemeClr val="bg1"/>
                </a:solidFill>
                <a:latin typeface="黑体" panose="02010609060101010101" pitchFamily="49" charset="-122"/>
                <a:ea typeface="黑体" panose="02010609060101010101" pitchFamily="49" charset="-122"/>
              </a:defRPr>
            </a:lvl9pPr>
          </a:lstStyle>
          <a:p>
            <a:pPr marL="0" marR="0" lvl="0" indent="0" algn="ctr" defTabSz="1127125" rtl="0" eaLnBrk="0" fontAlgn="base" latinLnBrk="0" hangingPunct="0">
              <a:lnSpc>
                <a:spcPct val="100000"/>
              </a:lnSpc>
              <a:spcBef>
                <a:spcPct val="0"/>
              </a:spcBef>
              <a:spcAft>
                <a:spcPct val="0"/>
              </a:spcAft>
              <a:buClrTx/>
              <a:buSzTx/>
              <a:buFontTx/>
              <a:buNone/>
              <a:defRPr/>
            </a:pPr>
            <a:r>
              <a:rPr kumimoji="0" lang="zh-CN" altLang="en-US" sz="2600" b="0" i="0" u="none" strike="noStrike" kern="0" cap="none" spc="0" normalizeH="0" baseline="0" noProof="0" dirty="0">
                <a:ln>
                  <a:noFill/>
                </a:ln>
                <a:solidFill>
                  <a:schemeClr val="bg1"/>
                </a:solidFill>
                <a:effectLst/>
                <a:uLnTx/>
                <a:uFillTx/>
                <a:latin typeface="+mj-ea"/>
                <a:ea typeface="+mj-ea"/>
                <a:cs typeface="+mn-cs"/>
              </a:rPr>
              <a:t>第七单元</a:t>
            </a:r>
            <a:r>
              <a:rPr kumimoji="0" lang="zh-CN" altLang="zh-CN" sz="2600" b="0" i="0" u="none" strike="noStrike" kern="0" cap="none" spc="0" normalizeH="0" baseline="0" noProof="0" dirty="0">
                <a:ln>
                  <a:noFill/>
                </a:ln>
                <a:solidFill>
                  <a:schemeClr val="bg1"/>
                </a:solidFill>
                <a:effectLst/>
                <a:uLnTx/>
                <a:uFillTx/>
                <a:latin typeface="+mj-ea"/>
                <a:ea typeface="+mj-ea"/>
                <a:cs typeface="+mn-cs"/>
              </a:rPr>
              <a:t> 奇恒之腑</a:t>
            </a:r>
            <a:endParaRPr kumimoji="0" lang="zh-CN" altLang="en-US" sz="3200" b="0" i="0" u="none" strike="noStrike" kern="0" cap="none" spc="0" normalizeH="0" baseline="0" noProof="0" dirty="0">
              <a:ln>
                <a:noFill/>
              </a:ln>
              <a:solidFill>
                <a:schemeClr val="bg1"/>
              </a:solidFill>
              <a:effectLst/>
              <a:uLnTx/>
              <a:uFillTx/>
              <a:latin typeface="+mj-ea"/>
              <a:ea typeface="+mj-ea"/>
              <a:cs typeface="+mj-cs"/>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sz="2300" dirty="0">
                <a:solidFill>
                  <a:srgbClr val="FDE9D9"/>
                </a:solidFill>
                <a:latin typeface="黑体" panose="02010609060101010101" pitchFamily="49" charset="-122"/>
                <a:ea typeface="黑体" panose="02010609060101010101" pitchFamily="49" charset="-122"/>
                <a:cs typeface="+mn-cs"/>
              </a:rPr>
              <a:t>           </a:t>
            </a:r>
            <a:r>
              <a:rPr lang="zh-CN" altLang="en-US" sz="2300" dirty="0">
                <a:solidFill>
                  <a:srgbClr val="FDE9D9"/>
                </a:solidFill>
                <a:latin typeface="黑体" panose="02010609060101010101" pitchFamily="49" charset="-122"/>
                <a:ea typeface="黑体" panose="02010609060101010101" pitchFamily="49" charset="-122"/>
                <a:cs typeface="+mn-cs"/>
              </a:rPr>
              <a:t>细目一 </a:t>
            </a:r>
            <a:r>
              <a:rPr lang="zh-CN" altLang="zh-CN" sz="2300" dirty="0">
                <a:solidFill>
                  <a:srgbClr val="FDE9D9"/>
                </a:solidFill>
                <a:latin typeface="黑体" panose="02010609060101010101" pitchFamily="49" charset="-122"/>
                <a:ea typeface="黑体" panose="02010609060101010101" pitchFamily="49" charset="-122"/>
                <a:cs typeface="+mn-cs"/>
              </a:rPr>
              <a:t> 脑</a:t>
            </a:r>
            <a:endParaRPr lang="zh-CN" altLang="zh-CN" sz="2300"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脑的生理功能</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必会</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脑与五脏精气的关系</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内容占位符 2"/>
          <p:cNvSpPr>
            <a:spLocks noGrp="1"/>
          </p:cNvSpPr>
          <p:nvPr>
            <p:ph type="body" sz="quarter" idx="10"/>
          </p:nvPr>
        </p:nvSpPr>
        <p:spPr>
          <a:xfrm>
            <a:off x="441325" y="382588"/>
            <a:ext cx="6624638" cy="4032250"/>
          </a:xfrm>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脑的生理功能</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C000"/>
                </a:solidFill>
                <a:latin typeface="黑体" panose="02010609060101010101" pitchFamily="49" charset="-122"/>
                <a:ea typeface="黑体" panose="02010609060101010101" pitchFamily="49" charset="-122"/>
                <a:cs typeface="+mn-cs"/>
              </a:rPr>
              <a:t>脑为髓之海，</a:t>
            </a:r>
            <a:r>
              <a:rPr lang="zh-CN" altLang="zh-CN" dirty="0">
                <a:solidFill>
                  <a:srgbClr val="FDE9D9"/>
                </a:solidFill>
                <a:latin typeface="黑体" panose="02010609060101010101" pitchFamily="49" charset="-122"/>
                <a:ea typeface="黑体" panose="02010609060101010101" pitchFamily="49" charset="-122"/>
                <a:cs typeface="+mn-cs"/>
              </a:rPr>
              <a:t>主宰生命活动</a:t>
            </a: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C000"/>
                </a:solidFill>
                <a:latin typeface="黑体" panose="02010609060101010101" pitchFamily="49" charset="-122"/>
                <a:ea typeface="黑体" panose="02010609060101010101" pitchFamily="49" charset="-122"/>
                <a:cs typeface="+mn-cs"/>
              </a:rPr>
              <a:t>元神之府</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）主司感觉运动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）主持精神</a:t>
            </a:r>
            <a:r>
              <a:rPr lang="zh-CN" altLang="en-US" dirty="0">
                <a:solidFill>
                  <a:srgbClr val="FDE9D9"/>
                </a:solidFill>
                <a:latin typeface="黑体" panose="02010609060101010101" pitchFamily="49" charset="-122"/>
                <a:ea typeface="黑体" panose="02010609060101010101" pitchFamily="49" charset="-122"/>
                <a:cs typeface="+mn-cs"/>
              </a:rPr>
              <a:t>意识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脑与五脏的关系</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心藏神，肝藏魂，肺藏魄，脾藏意，肾藏志</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内容占位符 2"/>
          <p:cNvSpPr>
            <a:spLocks noGrp="1"/>
          </p:cNvSpPr>
          <p:nvPr>
            <p:ph type="body" sz="quarter" idx="10"/>
          </p:nvPr>
        </p:nvSpPr>
        <p:spPr>
          <a:xfrm>
            <a:off x="395288" y="908050"/>
            <a:ext cx="6624637" cy="3751263"/>
          </a:xfrm>
          <a:noFill/>
          <a:ln>
            <a:noFill/>
          </a:ln>
        </p:spPr>
        <p:txBody>
          <a:bodyPr/>
          <a:p>
            <a:pPr marL="298450" indent="-298450" algn="ctr"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细目一</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精气学说的概念</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精的概念</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气的概念</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mj-ea"/>
                <a:cs typeface="+mn-cs"/>
              </a:rPr>
              <a:t>第二</a:t>
            </a:r>
            <a:r>
              <a:rPr kumimoji="0" lang="zh-CN" altLang="en-US" sz="2400" b="0" i="0" u="none" strike="noStrike" kern="0" cap="none" spc="0" normalizeH="0" baseline="0" noProof="0" dirty="0">
                <a:ln>
                  <a:noFill/>
                </a:ln>
                <a:solidFill>
                  <a:srgbClr val="FFFF00"/>
                </a:solidFill>
                <a:effectLst/>
                <a:uLnTx/>
                <a:uFillTx/>
                <a:latin typeface="+mj-ea"/>
                <a:ea typeface="+mj-ea"/>
                <a:cs typeface="+mn-cs"/>
              </a:rPr>
              <a:t>单元</a:t>
            </a:r>
            <a:r>
              <a:rPr kumimoji="0" lang="en-US" altLang="zh-CN" sz="2400" b="0" i="0" u="none" strike="noStrike" kern="0" cap="none" spc="0" normalizeH="0" baseline="0" noProof="0" dirty="0">
                <a:ln>
                  <a:noFill/>
                </a:ln>
                <a:solidFill>
                  <a:srgbClr val="FFFF00"/>
                </a:solidFill>
                <a:effectLst/>
                <a:uLnTx/>
                <a:uFillTx/>
                <a:latin typeface="+mj-ea"/>
                <a:ea typeface="+mj-ea"/>
                <a:cs typeface="+mn-cs"/>
              </a:rPr>
              <a:t>    </a:t>
            </a:r>
            <a:r>
              <a:rPr kumimoji="0" lang="zh-CN" altLang="zh-CN" sz="2400" b="0" i="0" u="none" strike="noStrike" kern="0" cap="none" spc="0" normalizeH="0" baseline="0" noProof="0" dirty="0">
                <a:ln>
                  <a:noFill/>
                </a:ln>
                <a:solidFill>
                  <a:srgbClr val="FFFF00"/>
                </a:solidFill>
                <a:effectLst/>
                <a:uLnTx/>
                <a:uFillTx/>
                <a:latin typeface="+mj-ea"/>
                <a:ea typeface="+mj-ea"/>
                <a:cs typeface="+mn-cs"/>
              </a:rPr>
              <a:t>精气学说</a:t>
            </a:r>
            <a:endParaRPr kumimoji="0" lang="zh-CN" altLang="en-US" sz="4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55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细目二</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女子胞</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55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胞宫、子宫、子处、子脏、胞脏、血脏</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女子胞的生理功能</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主持</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月经</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二七  七七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孕育胎儿</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42" name="内容占位符 2"/>
          <p:cNvSpPr>
            <a:spLocks noGrp="1"/>
          </p:cNvSpPr>
          <p:nvPr>
            <p:ph type="body" sz="quarter" idx="10"/>
          </p:nvPr>
        </p:nvSpPr>
        <p:spPr>
          <a:xfrm>
            <a:off x="395288" y="149225"/>
            <a:ext cx="6624637" cy="4032250"/>
          </a:xfrm>
          <a:noFill/>
          <a:ln>
            <a:noFill/>
          </a:ln>
        </p:spPr>
        <p:txBody>
          <a:bodyPr/>
          <a:p>
            <a:pPr marL="298450" indent="-298450" defTabSz="798830">
              <a:lnSpc>
                <a:spcPts val="3550"/>
              </a:lnSpc>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女子胞与脏腑经脉的关系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与天癸的关系</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二七而</a:t>
            </a:r>
            <a:r>
              <a:rPr lang="zh-CN" altLang="en-US" dirty="0">
                <a:solidFill>
                  <a:srgbClr val="FFFF00"/>
                </a:solidFill>
                <a:latin typeface="黑体" panose="02010609060101010101" pitchFamily="49" charset="-122"/>
                <a:ea typeface="黑体" panose="02010609060101010101" pitchFamily="49" charset="-122"/>
                <a:cs typeface="+mn-cs"/>
              </a:rPr>
              <a:t>天癸至</a:t>
            </a:r>
            <a:r>
              <a:rPr lang="zh-CN" altLang="en-US" dirty="0">
                <a:solidFill>
                  <a:srgbClr val="FDE9D9"/>
                </a:solidFill>
                <a:latin typeface="黑体" panose="02010609060101010101" pitchFamily="49" charset="-122"/>
                <a:ea typeface="黑体" panose="02010609060101010101" pitchFamily="49" charset="-122"/>
                <a:cs typeface="+mn-cs"/>
              </a:rPr>
              <a:t>，任脉通，太冲脉盛，月事以时下，故有子</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七七人脉虚，太冲脉衰少，</a:t>
            </a:r>
            <a:r>
              <a:rPr lang="zh-CN" altLang="en-US" dirty="0">
                <a:solidFill>
                  <a:srgbClr val="FFFF00"/>
                </a:solidFill>
                <a:latin typeface="黑体" panose="02010609060101010101" pitchFamily="49" charset="-122"/>
                <a:ea typeface="黑体" panose="02010609060101010101" pitchFamily="49" charset="-122"/>
                <a:cs typeface="+mn-cs"/>
              </a:rPr>
              <a:t>天癸竭</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地道不通，故形坏而无子。</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与经脉的关系</a:t>
            </a:r>
            <a:r>
              <a:rPr lang="zh-CN" altLang="en-US" dirty="0">
                <a:solidFill>
                  <a:srgbClr val="FDE9D9"/>
                </a:solidFill>
                <a:latin typeface="黑体" panose="02010609060101010101" pitchFamily="49" charset="-122"/>
                <a:ea typeface="黑体" panose="02010609060101010101" pitchFamily="49" charset="-122"/>
                <a:cs typeface="+mn-cs"/>
              </a:rPr>
              <a:t>：与冲任关系最密切。</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冲</a:t>
            </a:r>
            <a:r>
              <a:rPr lang="zh-CN" altLang="zh-CN" dirty="0">
                <a:solidFill>
                  <a:srgbClr val="FFFF00"/>
                </a:solidFill>
                <a:latin typeface="黑体" panose="02010609060101010101" pitchFamily="49" charset="-122"/>
                <a:ea typeface="黑体" panose="02010609060101010101" pitchFamily="49" charset="-122"/>
                <a:cs typeface="+mn-cs"/>
              </a:rPr>
              <a:t>为血海</a:t>
            </a:r>
            <a:r>
              <a:rPr lang="zh-CN" altLang="zh-CN" dirty="0">
                <a:solidFill>
                  <a:srgbClr val="FDE9D9"/>
                </a:solidFill>
                <a:latin typeface="黑体" panose="02010609060101010101" pitchFamily="49" charset="-122"/>
                <a:ea typeface="黑体" panose="02010609060101010101" pitchFamily="49" charset="-122"/>
                <a:cs typeface="+mn-cs"/>
              </a:rPr>
              <a:t>——调节十二经气血；</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任</a:t>
            </a:r>
            <a:r>
              <a:rPr lang="zh-CN" altLang="zh-CN" dirty="0">
                <a:solidFill>
                  <a:srgbClr val="FFFF00"/>
                </a:solidFill>
                <a:latin typeface="黑体" panose="02010609060101010101" pitchFamily="49" charset="-122"/>
                <a:ea typeface="黑体" panose="02010609060101010101" pitchFamily="49" charset="-122"/>
                <a:cs typeface="+mn-cs"/>
              </a:rPr>
              <a:t>主胞胎</a:t>
            </a:r>
            <a:r>
              <a:rPr lang="zh-CN" altLang="zh-CN" dirty="0">
                <a:solidFill>
                  <a:srgbClr val="FDE9D9"/>
                </a:solidFill>
                <a:latin typeface="黑体" panose="02010609060101010101" pitchFamily="49" charset="-122"/>
                <a:ea typeface="黑体" panose="02010609060101010101" pitchFamily="49" charset="-122"/>
                <a:cs typeface="+mn-cs"/>
              </a:rPr>
              <a:t>——为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阴脉之海</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与脏腑的关系</a:t>
            </a:r>
            <a:r>
              <a:rPr lang="zh-CN" altLang="en-US" dirty="0">
                <a:solidFill>
                  <a:srgbClr val="FDE9D9"/>
                </a:solidFill>
                <a:latin typeface="黑体" panose="02010609060101010101" pitchFamily="49" charset="-122"/>
                <a:ea typeface="黑体" panose="02010609060101010101" pitchFamily="49" charset="-122"/>
                <a:cs typeface="+mn-cs"/>
              </a:rPr>
              <a:t>：与</a:t>
            </a:r>
            <a:r>
              <a:rPr lang="zh-CN" altLang="zh-CN" dirty="0">
                <a:solidFill>
                  <a:srgbClr val="FFC000"/>
                </a:solidFill>
                <a:latin typeface="黑体" panose="02010609060101010101" pitchFamily="49" charset="-122"/>
                <a:ea typeface="黑体" panose="02010609060101010101" pitchFamily="49" charset="-122"/>
                <a:cs typeface="+mn-cs"/>
              </a:rPr>
              <a:t>心</a:t>
            </a:r>
            <a:r>
              <a:rPr lang="zh-CN" altLang="en-US" dirty="0">
                <a:solidFill>
                  <a:srgbClr val="FFC000"/>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肝</a:t>
            </a:r>
            <a:r>
              <a:rPr lang="zh-CN" altLang="en-US" dirty="0">
                <a:solidFill>
                  <a:srgbClr val="FFC000"/>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关系最密切。</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具有促进女子胞发育成熟的物质是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精血</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天葵</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肾气</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肝血</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肾阳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“元神之府”指的是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肾</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脑</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头</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肝</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43">
                                            <p:txEl>
                                              <p:charRg st="53" end="61"/>
                                            </p:txEl>
                                          </p:spTgt>
                                        </p:tgtEl>
                                        <p:attrNameLst>
                                          <p:attrName>style.visibility</p:attrName>
                                        </p:attrNameLst>
                                      </p:cBhvr>
                                      <p:to>
                                        <p:strVal val="visible"/>
                                      </p:to>
                                    </p:set>
                                    <p:animEffect transition="in" filter="box(in)">
                                      <p:cBhvr>
                                        <p:cTn id="7" dur="500"/>
                                        <p:tgtEl>
                                          <p:spTgt spid="10243">
                                            <p:txEl>
                                              <p:charRg st="53"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3">
                                            <p:txEl>
                                              <p:charRg st="97" end="105"/>
                                            </p:txEl>
                                          </p:spTgt>
                                        </p:tgtEl>
                                        <p:attrNameLst>
                                          <p:attrName>style.visibility</p:attrName>
                                        </p:attrNameLst>
                                      </p:cBhvr>
                                      <p:to>
                                        <p:strVal val="visible"/>
                                      </p:to>
                                    </p:set>
                                    <p:animEffect transition="in" filter="box(in)">
                                      <p:cBhvr>
                                        <p:cTn id="12" dur="500"/>
                                        <p:tgtEl>
                                          <p:spTgt spid="10243">
                                            <p:txEl>
                                              <p:charRg st="97"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女子胞的功能活动与下述哪项关系密切</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心、肝、脾、冲脉、督脉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心、肝、</a:t>
            </a:r>
            <a:r>
              <a:rPr lang="zh-CN" altLang="en-US" dirty="0">
                <a:solidFill>
                  <a:srgbClr val="FDE9D9"/>
                </a:solidFill>
                <a:latin typeface="黑体" panose="02010609060101010101" pitchFamily="49" charset="-122"/>
                <a:ea typeface="黑体" panose="02010609060101010101" pitchFamily="49" charset="-122"/>
                <a:cs typeface="+mn-cs"/>
              </a:rPr>
              <a:t>脾、</a:t>
            </a:r>
            <a:r>
              <a:rPr lang="zh-CN" altLang="zh-CN" dirty="0">
                <a:solidFill>
                  <a:srgbClr val="FDE9D9"/>
                </a:solidFill>
                <a:latin typeface="黑体" panose="02010609060101010101" pitchFamily="49" charset="-122"/>
                <a:ea typeface="黑体" panose="02010609060101010101" pitchFamily="49" charset="-122"/>
                <a:cs typeface="+mn-cs"/>
              </a:rPr>
              <a:t>肾、冲脉、带脉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心、肝、</a:t>
            </a:r>
            <a:r>
              <a:rPr lang="zh-CN" altLang="en-US" dirty="0">
                <a:solidFill>
                  <a:srgbClr val="FDE9D9"/>
                </a:solidFill>
                <a:latin typeface="黑体" panose="02010609060101010101" pitchFamily="49" charset="-122"/>
                <a:ea typeface="黑体" panose="02010609060101010101" pitchFamily="49" charset="-122"/>
                <a:cs typeface="+mn-cs"/>
              </a:rPr>
              <a:t>脾、</a:t>
            </a:r>
            <a:r>
              <a:rPr lang="zh-CN" altLang="zh-CN" dirty="0">
                <a:solidFill>
                  <a:srgbClr val="FDE9D9"/>
                </a:solidFill>
                <a:latin typeface="黑体" panose="02010609060101010101" pitchFamily="49" charset="-122"/>
                <a:ea typeface="黑体" panose="02010609060101010101" pitchFamily="49" charset="-122"/>
                <a:cs typeface="+mn-cs"/>
              </a:rPr>
              <a:t>肾、冲脉、督脉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冲脉、带脉、任脉、心、脾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心、肝、脾、肾、冲脉、任脉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55613"/>
            <a:ext cx="8229600" cy="4032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100" end="108"/>
                                            </p:txEl>
                                          </p:spTgt>
                                        </p:tgtEl>
                                        <p:attrNameLst>
                                          <p:attrName>style.visibility</p:attrName>
                                        </p:attrNameLst>
                                      </p:cBhvr>
                                      <p:to>
                                        <p:strVal val="visible"/>
                                      </p:to>
                                    </p:set>
                                    <p:animEffect transition="in" filter="box(in)">
                                      <p:cBhvr>
                                        <p:cTn id="7" dur="500"/>
                                        <p:tgtEl>
                                          <p:spTgt spid="3">
                                            <p:txEl>
                                              <p:charRg st="100"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第八单元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气、血、津液</a:t>
            </a:r>
            <a:endPar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细目一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a:t>
            </a:r>
            <a:endPar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人体之气的概念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人体之气的生成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人体之气的运动与气化</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人体之气的功能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人体之气的分类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5"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7938"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一、人体之气的概念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zh-CN" dirty="0">
                <a:solidFill>
                  <a:srgbClr val="FFFF00"/>
                </a:solidFill>
                <a:latin typeface="黑体" panose="02010609060101010101" pitchFamily="49" charset="-122"/>
                <a:ea typeface="黑体" panose="02010609060101010101" pitchFamily="49" charset="-122"/>
                <a:cs typeface="+mn-cs"/>
              </a:rPr>
              <a:t>人体内活力很强、运行不息的极精微物质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是构成人体和维持人体生命活动的基本物质之一。</a:t>
            </a:r>
            <a:r>
              <a:rPr lang="zh-CN" altLang="en-US" dirty="0">
                <a:solidFill>
                  <a:srgbClr val="FDE9D9"/>
                </a:solidFill>
                <a:latin typeface="黑体" panose="02010609060101010101" pitchFamily="49" charset="-122"/>
                <a:ea typeface="黑体" panose="02010609060101010101" pitchFamily="49" charset="-122"/>
                <a:cs typeface="+mn-cs"/>
              </a:rPr>
              <a:t>气运行不息，推动和调控着人体内的新陈代谢，维系着人体的生命进程。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66700"/>
            <a:ext cx="5683250" cy="5683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8962" name="内容占位符 2"/>
          <p:cNvSpPr>
            <a:spLocks noGrp="1"/>
          </p:cNvSpPr>
          <p:nvPr>
            <p:ph type="body" sz="quarter" idx="10"/>
          </p:nvPr>
        </p:nvSpPr>
        <p:spPr>
          <a:xfrm>
            <a:off x="395288" y="423863"/>
            <a:ext cx="6624637"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二、人体之气的生成</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来源</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与</a:t>
            </a:r>
            <a:r>
              <a:rPr lang="zh-CN" altLang="zh-CN" dirty="0">
                <a:solidFill>
                  <a:srgbClr val="FDE9D9"/>
                </a:solidFill>
                <a:latin typeface="黑体" panose="02010609060101010101" pitchFamily="49" charset="-122"/>
                <a:ea typeface="黑体" panose="02010609060101010101" pitchFamily="49" charset="-122"/>
                <a:cs typeface="+mn-cs"/>
              </a:rPr>
              <a:t>气生成的</a:t>
            </a:r>
            <a:r>
              <a:rPr lang="zh-CN" altLang="en-US" dirty="0">
                <a:solidFill>
                  <a:srgbClr val="FDE9D9"/>
                </a:solidFill>
                <a:latin typeface="黑体" panose="02010609060101010101" pitchFamily="49" charset="-122"/>
                <a:ea typeface="黑体" panose="02010609060101010101" pitchFamily="49" charset="-122"/>
                <a:cs typeface="+mn-cs"/>
              </a:rPr>
              <a:t>相关脏腑</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肾为生气之根</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脾胃为生气之源</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肺为生气之主</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699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graphicFrame>
        <p:nvGraphicFramePr>
          <p:cNvPr id="4" name="图示 3"/>
          <p:cNvGraphicFramePr/>
          <p:nvPr/>
        </p:nvGraphicFramePr>
        <p:xfrm>
          <a:off x="1647642" y="912931"/>
          <a:ext cx="6295756" cy="190410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9986" name="内容占位符 2"/>
          <p:cNvSpPr>
            <a:spLocks noGrp="1"/>
          </p:cNvSpPr>
          <p:nvPr>
            <p:ph type="body" sz="quarter" idx="10"/>
          </p:nvPr>
        </p:nvSpPr>
        <p:spPr>
          <a:xfrm>
            <a:off x="395288" y="204788"/>
            <a:ext cx="6624637"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三、人体之气的运动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气机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气的运动</a:t>
            </a:r>
            <a:r>
              <a:rPr lang="zh-CN" altLang="zh-CN" dirty="0">
                <a:solidFill>
                  <a:srgbClr val="FDE9D9"/>
                </a:solidFill>
                <a:latin typeface="黑体" panose="02010609060101010101" pitchFamily="49" charset="-122"/>
                <a:ea typeface="黑体" panose="02010609060101010101" pitchFamily="49" charset="-122"/>
                <a:cs typeface="+mn-cs"/>
              </a:rPr>
              <a:t>。运动形式</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升、降、出、入</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9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脏腑之气的运动规律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9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主降：心、肺、六腑</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9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主升：肝、脾、肾</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内容占位符 2"/>
          <p:cNvSpPr>
            <a:spLocks noGrp="1" noChangeArrowheads="1"/>
          </p:cNvSpPr>
          <p:nvPr>
            <p:ph type="body" sz="quarter" idx="10"/>
          </p:nvPr>
        </p:nvSpPr>
        <p:spPr bwMode="auto">
          <a:xfrm>
            <a:off x="395288" y="342900"/>
            <a:ext cx="6624638" cy="4032250"/>
          </a:xfrm>
          <a:noFill/>
        </p:spPr>
        <p:txBody>
          <a:bodyPr vert="horz" wrap="square" lIns="91440" tIns="45720" rIns="91440" bIns="45720" numCol="1" anchor="t" anchorCtr="0" compatLnSpc="1"/>
          <a:lstStyle/>
          <a:p>
            <a:pPr marL="0" marR="0" lvl="0" indent="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气的升降出入运动失常称</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气机失调</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气的运行受阻而不畅通</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气滞</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气的上升太过或下降不及</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气逆</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气的上升不及或下降太过</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气陷</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气的外出太过而不能内守</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气脱</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气不能外达而郁结闭塞于内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气闭</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2034" name="内容占位符 2"/>
          <p:cNvSpPr>
            <a:spLocks noGrp="1"/>
          </p:cNvSpPr>
          <p:nvPr>
            <p:ph type="body" sz="quarter" idx="10"/>
          </p:nvPr>
        </p:nvSpPr>
        <p:spPr>
          <a:noFill/>
          <a:ln>
            <a:noFill/>
          </a:ln>
        </p:spPr>
        <p:txBody>
          <a:bodyPr/>
          <a:p>
            <a:pPr marL="298450" indent="-298450" defTabSz="798830">
              <a:spcBef>
                <a:spcPts val="215"/>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四、人体之气的功能</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推动与调控作用</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温煦与凉润作用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防御作用</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固摄作用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DE9D9"/>
                </a:solidFill>
                <a:latin typeface="黑体" panose="02010609060101010101" pitchFamily="49" charset="-122"/>
                <a:ea typeface="黑体" panose="02010609060101010101" pitchFamily="49" charset="-122"/>
                <a:cs typeface="+mn-cs"/>
              </a:rPr>
              <a:t>气化</a:t>
            </a:r>
            <a:r>
              <a:rPr lang="zh-CN" altLang="zh-CN" dirty="0">
                <a:solidFill>
                  <a:srgbClr val="FDE9D9"/>
                </a:solidFill>
                <a:latin typeface="黑体" panose="02010609060101010101" pitchFamily="49" charset="-122"/>
                <a:ea typeface="黑体" panose="02010609060101010101" pitchFamily="49" charset="-122"/>
                <a:cs typeface="+mn-cs"/>
              </a:rPr>
              <a:t>作用。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215"/>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318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23850" y="220663"/>
            <a:ext cx="7011988" cy="4198938"/>
          </a:xfrm>
        </p:spPr>
        <p:txBody>
          <a:bodyPr/>
          <a:lstStyle/>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一</a:t>
            </a:r>
            <a:r>
              <a:rPr kumimoji="0" lang="zh-CN" altLang="en-US"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a:t>
            </a:r>
            <a:r>
              <a:rPr kumimoji="0" lang="zh-CN" altLang="zh-CN"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精的概念</a:t>
            </a:r>
            <a:endParaRPr kumimoji="0" lang="zh-CN" altLang="en-US" sz="16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指充塞于宇宙之中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无形</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可见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而运动不</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息</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的精微物质，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是</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构成</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宇宙万物的</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本原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气的概念</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是精的存在形态，精与气同义，指一切细微、精粹的物质，是生成宇宙万物的原始物质。故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易经</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将气直接称为精气，并认为宇宙万物借由精气构成。精气是存</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在宇宙之中不断运动的</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细微物质，</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其运动变化推动和促进这宇宙万物的发生、发展和变化。</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3058" name="内容占位符 2"/>
          <p:cNvSpPr>
            <a:spLocks noGrp="1"/>
          </p:cNvSpPr>
          <p:nvPr>
            <p:ph type="body" sz="quarter" idx="10"/>
          </p:nvPr>
        </p:nvSpPr>
        <p:spPr>
          <a:noFill/>
          <a:ln>
            <a:noFill/>
          </a:ln>
        </p:spPr>
        <p:txBody>
          <a:bodyPr/>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推动作用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 生长发育、</a:t>
            </a:r>
            <a:r>
              <a:rPr lang="zh-CN" altLang="en-US" dirty="0">
                <a:solidFill>
                  <a:srgbClr val="FDE9D9"/>
                </a:solidFill>
                <a:latin typeface="黑体" panose="02010609060101010101" pitchFamily="49" charset="-122"/>
                <a:ea typeface="黑体" panose="02010609060101010101" pitchFamily="49" charset="-122"/>
                <a:cs typeface="+mn-cs"/>
              </a:rPr>
              <a:t>各</a:t>
            </a:r>
            <a:r>
              <a:rPr lang="zh-CN" altLang="en-US" dirty="0">
                <a:solidFill>
                  <a:srgbClr val="FFFF00"/>
                </a:solidFill>
                <a:latin typeface="黑体" panose="02010609060101010101" pitchFamily="49" charset="-122"/>
                <a:ea typeface="黑体" panose="02010609060101010101" pitchFamily="49" charset="-122"/>
                <a:cs typeface="+mn-cs"/>
              </a:rPr>
              <a:t>脏腑组织的功能活动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血液津液的生成及运行输布</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温煦作用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防御作用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正气存内，邪不可干</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邪之所凑，其气必虚</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护卫全身肌表，防御外邪入侵</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与邪相争，</a:t>
            </a:r>
            <a:r>
              <a:rPr lang="zh-CN" altLang="zh-CN" dirty="0">
                <a:solidFill>
                  <a:srgbClr val="FFFF00"/>
                </a:solidFill>
                <a:latin typeface="黑体" panose="02010609060101010101" pitchFamily="49" charset="-122"/>
                <a:ea typeface="黑体" panose="02010609060101010101" pitchFamily="49" charset="-122"/>
                <a:cs typeface="+mn-cs"/>
              </a:rPr>
              <a:t>驱邪外出</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FC0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5106" name="内容占位符 2"/>
          <p:cNvSpPr>
            <a:spLocks noGrp="1"/>
          </p:cNvSpPr>
          <p:nvPr>
            <p:ph type="body" sz="quarter" idx="10"/>
          </p:nvPr>
        </p:nvSpPr>
        <p:spPr>
          <a:noFill/>
          <a:ln>
            <a:noFill/>
          </a:ln>
        </p:spPr>
        <p:txBody>
          <a:bodyPr/>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固摄作用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对血液、津液和精液等液态物质具有固护</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统摄</a:t>
            </a:r>
            <a:r>
              <a:rPr lang="zh-CN" altLang="en-US" dirty="0">
                <a:solidFill>
                  <a:srgbClr val="FDE9D9"/>
                </a:solidFill>
                <a:latin typeface="黑体" panose="02010609060101010101" pitchFamily="49" charset="-122"/>
                <a:ea typeface="黑体" panose="02010609060101010101" pitchFamily="49" charset="-122"/>
                <a:cs typeface="+mn-cs"/>
              </a:rPr>
              <a:t>和控制作用</a:t>
            </a:r>
            <a:r>
              <a:rPr lang="zh-CN" altLang="zh-CN" dirty="0">
                <a:solidFill>
                  <a:srgbClr val="FDE9D9"/>
                </a:solidFill>
                <a:latin typeface="黑体" panose="02010609060101010101" pitchFamily="49" charset="-122"/>
                <a:ea typeface="黑体" panose="02010609060101010101" pitchFamily="49" charset="-122"/>
                <a:cs typeface="+mn-cs"/>
              </a:rPr>
              <a:t>，防止其无故流失的作用。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FFF00"/>
                </a:solidFill>
                <a:latin typeface="黑体" panose="02010609060101010101" pitchFamily="49" charset="-122"/>
                <a:ea typeface="黑体" panose="02010609060101010101" pitchFamily="49" charset="-122"/>
                <a:cs typeface="+mn-cs"/>
              </a:rPr>
              <a:t>气化</a:t>
            </a:r>
            <a:r>
              <a:rPr lang="zh-CN" altLang="zh-CN" dirty="0">
                <a:solidFill>
                  <a:srgbClr val="FFFF00"/>
                </a:solidFill>
                <a:latin typeface="黑体" panose="02010609060101010101" pitchFamily="49" charset="-122"/>
                <a:ea typeface="黑体" panose="02010609060101010101" pitchFamily="49" charset="-122"/>
                <a:cs typeface="+mn-cs"/>
              </a:rPr>
              <a:t>作用</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即是指精气血津液等物质的新陈代谢与相互转化。</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6130" name="Rectangle 3"/>
          <p:cNvSpPr>
            <a:spLocks noGrp="1"/>
          </p:cNvSpPr>
          <p:nvPr>
            <p:ph type="body" sz="quarter" idx="10"/>
          </p:nvPr>
        </p:nvSpPr>
        <p:spPr>
          <a:xfrm>
            <a:off x="395288" y="322263"/>
            <a:ext cx="7326312"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五、人体之气的分类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元气</a:t>
            </a:r>
            <a:r>
              <a:rPr lang="en-US" altLang="zh-CN" dirty="0">
                <a:solidFill>
                  <a:srgbClr val="FFC000"/>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原气  </a:t>
            </a:r>
            <a:r>
              <a:rPr lang="zh-CN" altLang="zh-CN" dirty="0">
                <a:solidFill>
                  <a:srgbClr val="FFC000"/>
                </a:solidFill>
                <a:latin typeface="黑体" panose="02010609060101010101" pitchFamily="49" charset="-122"/>
                <a:ea typeface="黑体" panose="02010609060101010101" pitchFamily="49" charset="-122"/>
                <a:cs typeface="+mn-cs"/>
              </a:rPr>
              <a:t>生命活动的原动力</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最根本、最重要</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先天之精所化生</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根于肾</a:t>
            </a:r>
            <a:r>
              <a:rPr lang="zh-CN" altLang="en-US" dirty="0">
                <a:solidFill>
                  <a:srgbClr val="FDE9D9"/>
                </a:solidFill>
                <a:latin typeface="黑体" panose="02010609060101010101" pitchFamily="49" charset="-122"/>
                <a:ea typeface="黑体" panose="02010609060101010101" pitchFamily="49" charset="-122"/>
                <a:cs typeface="+mn-cs"/>
              </a:rPr>
              <a:t>，通过</a:t>
            </a:r>
            <a:r>
              <a:rPr lang="zh-CN" altLang="zh-CN" dirty="0">
                <a:solidFill>
                  <a:srgbClr val="FFFF00"/>
                </a:solidFill>
                <a:latin typeface="黑体" panose="02010609060101010101" pitchFamily="49" charset="-122"/>
                <a:ea typeface="黑体" panose="02010609060101010101" pitchFamily="49" charset="-122"/>
                <a:cs typeface="+mn-cs"/>
              </a:rPr>
              <a:t>三焦</a:t>
            </a:r>
            <a:r>
              <a:rPr lang="zh-CN" altLang="en-US" dirty="0">
                <a:solidFill>
                  <a:srgbClr val="FFFF00"/>
                </a:solidFill>
                <a:latin typeface="黑体" panose="02010609060101010101" pitchFamily="49" charset="-122"/>
                <a:ea typeface="黑体" panose="02010609060101010101" pitchFamily="49" charset="-122"/>
                <a:cs typeface="+mn-cs"/>
              </a:rPr>
              <a:t>流</a:t>
            </a:r>
            <a:r>
              <a:rPr lang="zh-CN" altLang="zh-CN" dirty="0">
                <a:solidFill>
                  <a:srgbClr val="FFFF00"/>
                </a:solidFill>
                <a:latin typeface="黑体" panose="02010609060101010101" pitchFamily="49" charset="-122"/>
                <a:ea typeface="黑体" panose="02010609060101010101" pitchFamily="49" charset="-122"/>
                <a:cs typeface="+mn-cs"/>
              </a:rPr>
              <a:t>行</a:t>
            </a:r>
            <a:r>
              <a:rPr lang="zh-CN" altLang="en-US" dirty="0">
                <a:solidFill>
                  <a:srgbClr val="FFFF00"/>
                </a:solidFill>
                <a:latin typeface="黑体" panose="02010609060101010101" pitchFamily="49" charset="-122"/>
                <a:ea typeface="黑体" panose="02010609060101010101" pitchFamily="49" charset="-122"/>
                <a:cs typeface="+mn-cs"/>
              </a:rPr>
              <a:t>于</a:t>
            </a:r>
            <a:r>
              <a:rPr lang="zh-CN" altLang="zh-CN" dirty="0">
                <a:solidFill>
                  <a:srgbClr val="FFFF00"/>
                </a:solidFill>
                <a:latin typeface="黑体" panose="02010609060101010101" pitchFamily="49" charset="-122"/>
                <a:ea typeface="黑体" panose="02010609060101010101" pitchFamily="49" charset="-122"/>
                <a:cs typeface="+mn-cs"/>
              </a:rPr>
              <a:t>全身</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　　功能：</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推动和</a:t>
            </a:r>
            <a:r>
              <a:rPr lang="zh-CN" altLang="en-US" dirty="0">
                <a:solidFill>
                  <a:srgbClr val="FDE9D9"/>
                </a:solidFill>
                <a:latin typeface="黑体" panose="02010609060101010101" pitchFamily="49" charset="-122"/>
                <a:ea typeface="黑体" panose="02010609060101010101" pitchFamily="49" charset="-122"/>
                <a:cs typeface="+mn-cs"/>
              </a:rPr>
              <a:t>促进</a:t>
            </a:r>
            <a:r>
              <a:rPr lang="zh-CN" altLang="zh-CN" dirty="0">
                <a:solidFill>
                  <a:srgbClr val="FDE9D9"/>
                </a:solidFill>
                <a:latin typeface="黑体" panose="02010609060101010101" pitchFamily="49" charset="-122"/>
                <a:ea typeface="黑体" panose="02010609060101010101" pitchFamily="49" charset="-122"/>
                <a:cs typeface="+mn-cs"/>
              </a:rPr>
              <a:t>人体的</a:t>
            </a:r>
            <a:r>
              <a:rPr lang="zh-CN" altLang="zh-CN" dirty="0">
                <a:solidFill>
                  <a:srgbClr val="FFFF00"/>
                </a:solidFill>
                <a:latin typeface="黑体" panose="02010609060101010101" pitchFamily="49" charset="-122"/>
                <a:ea typeface="黑体" panose="02010609060101010101" pitchFamily="49" charset="-122"/>
                <a:cs typeface="+mn-cs"/>
              </a:rPr>
              <a:t>生长发育</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FFF00"/>
                </a:solidFill>
                <a:latin typeface="黑体" panose="02010609060101010101" pitchFamily="49" charset="-122"/>
                <a:ea typeface="黑体" panose="02010609060101010101" pitchFamily="49" charset="-122"/>
                <a:cs typeface="+mn-cs"/>
              </a:rPr>
            </a:br>
            <a:r>
              <a:rPr lang="zh-CN"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温煦和激发</a:t>
            </a:r>
            <a:r>
              <a:rPr lang="zh-CN" altLang="zh-CN" dirty="0">
                <a:solidFill>
                  <a:srgbClr val="FFFF00"/>
                </a:solidFill>
                <a:latin typeface="黑体" panose="02010609060101010101" pitchFamily="49" charset="-122"/>
                <a:ea typeface="黑体" panose="02010609060101010101" pitchFamily="49" charset="-122"/>
                <a:cs typeface="+mn-cs"/>
              </a:rPr>
              <a:t>各脏腑、经络</a:t>
            </a:r>
            <a:r>
              <a:rPr lang="zh-CN" altLang="en-US" dirty="0">
                <a:solidFill>
                  <a:srgbClr val="FFFF00"/>
                </a:solidFill>
                <a:latin typeface="黑体" panose="02010609060101010101" pitchFamily="49" charset="-122"/>
                <a:ea typeface="黑体" panose="02010609060101010101" pitchFamily="49" charset="-122"/>
                <a:cs typeface="+mn-cs"/>
              </a:rPr>
              <a:t>等组织器官</a:t>
            </a:r>
            <a:r>
              <a:rPr lang="zh-CN" altLang="zh-CN" dirty="0">
                <a:solidFill>
                  <a:srgbClr val="FFFF00"/>
                </a:solidFill>
                <a:latin typeface="黑体" panose="02010609060101010101" pitchFamily="49" charset="-122"/>
                <a:ea typeface="黑体" panose="02010609060101010101" pitchFamily="49" charset="-122"/>
                <a:cs typeface="+mn-cs"/>
              </a:rPr>
              <a:t>的生理活动</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endParaRPr lang="zh-CN" altLang="zh-CN" b="1"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1250" name="Rectangle 3"/>
          <p:cNvSpPr>
            <a:spLocks noGrp="1" noChangeArrowheads="1"/>
          </p:cNvSpPr>
          <p:nvPr>
            <p:ph type="body" sz="quarter" idx="10"/>
          </p:nvPr>
        </p:nvSpPr>
        <p:spPr bwMode="auto">
          <a:xfrm>
            <a:off x="395288" y="292100"/>
            <a:ext cx="7011988" cy="44005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ts val="29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宗气</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积聚于胸中的气</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气海</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膻中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ts val="29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生成</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脾胃运化的水谷之精</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气</a:t>
            </a:r>
            <a:r>
              <a:rPr kumimoji="0" lang="en-US"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自然界中吸入的清</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气</a:t>
            </a:r>
            <a:endParaRPr kumimoji="0" lang="en-US"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ts val="29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分布：</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上出息道</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贯心脉</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ts val="29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生理功能</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29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①</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走息道以行呼吸</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语言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、声音、</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呼吸</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的强弱</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有关。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29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贯心脉</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以行气血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与气血运行、</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肢体的寒温和活动能力、视听的感觉能力，</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心搏的</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强弱</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及节律有关。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29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③</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下</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丹田</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以</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资先天</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虚里搏动反应宗气盛衰</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290"/>
              </a:spcBef>
              <a:spcAft>
                <a:spcPct val="0"/>
              </a:spcAft>
              <a:buClrTx/>
              <a:buSzTx/>
              <a:buFontTx/>
              <a:buNone/>
              <a:defRPr/>
            </a:pPr>
            <a:endParaRPr kumimoji="0" lang="zh-CN" altLang="zh-CN" sz="2200" b="1"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3298" name="Rectangle 3"/>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营气</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荣气</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营阴</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行于脉中而具有营养作用的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生成：水谷精微中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精</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部分</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化生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分布：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与血同行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，营周不休。</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生理功能</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化生血液</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和</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营养全身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1"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22" name="Rectangle 3"/>
          <p:cNvSpPr>
            <a:spLocks noGrp="1" noChangeArrowheads="1"/>
          </p:cNvSpPr>
          <p:nvPr>
            <p:ph type="body" sz="quarter" idx="10"/>
          </p:nvPr>
        </p:nvSpPr>
        <p:spPr bwMode="auto">
          <a:xfrm>
            <a:off x="395288" y="627063"/>
            <a:ext cx="7072313"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55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卫气</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卫阳</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行于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脉外</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而具有保护作用的气。</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55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生成：水谷精微</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中</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慓悍滑利</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部分化生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55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分布：行于脉外</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循皮肤</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分肉之间，熏于肓膜，散于胸腹，内至胸腹脏腑，外而皮肤肌腠，布散全身。</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550"/>
              </a:lnSpc>
              <a:spcBef>
                <a:spcPct val="0"/>
              </a:spcBef>
              <a:spcAft>
                <a:spcPct val="0"/>
              </a:spcAft>
              <a:buClrTx/>
              <a:buSzTx/>
              <a:buFont typeface="+mj-lt"/>
              <a:buAutoNum type="alphaLcPeriod"/>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生理功能：</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①</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防御外邪</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温养</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脏腑、肌肉、皮毛</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③</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调控腠理</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维持体温</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
        <p:nvSpPr>
          <p:cNvPr id="5" name="文本框 4"/>
          <p:cNvSpPr txBox="1"/>
          <p:nvPr/>
        </p:nvSpPr>
        <p:spPr>
          <a:xfrm>
            <a:off x="3003550" y="708025"/>
            <a:ext cx="1184275" cy="400050"/>
          </a:xfrm>
          <a:prstGeom prst="rect">
            <a:avLst/>
          </a:prstGeom>
          <a:noFill/>
          <a:ln w="9525">
            <a:noFill/>
          </a:ln>
        </p:spPr>
        <p:txBody>
          <a:bodyPr>
            <a:spAutoFit/>
          </a:bodyPr>
          <a:p>
            <a:pPr>
              <a:buNone/>
            </a:pPr>
            <a:r>
              <a:rPr lang="zh-CN" altLang="en-US" sz="2000" dirty="0">
                <a:solidFill>
                  <a:srgbClr val="FFFF00"/>
                </a:solidFill>
                <a:latin typeface="黑体" panose="02010609060101010101" pitchFamily="49" charset="-122"/>
                <a:ea typeface="黑体" panose="02010609060101010101" pitchFamily="49" charset="-122"/>
              </a:rPr>
              <a:t>悍气</a:t>
            </a:r>
            <a:endParaRPr lang="zh-CN" altLang="en-US" sz="2000" dirty="0">
              <a:solidFill>
                <a:srgbClr val="FFFF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0226" name="Rectangle 3"/>
          <p:cNvSpPr>
            <a:spLocks noGrp="1"/>
          </p:cNvSpPr>
          <p:nvPr>
            <p:ph type="body" sz="quarter" idx="10"/>
          </p:nvPr>
        </p:nvSpPr>
        <p:spPr>
          <a:noFill/>
          <a:ln>
            <a:noFill/>
          </a:ln>
        </p:spPr>
        <p:txBody>
          <a:bodyPr/>
          <a:p>
            <a:pPr marL="298450" indent="-298450" defTabSz="798830">
              <a:lnSpc>
                <a:spcPts val="34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另外，还有</a:t>
            </a:r>
            <a:r>
              <a:rPr lang="zh-CN" altLang="zh-CN" dirty="0">
                <a:solidFill>
                  <a:srgbClr val="FDE9D9"/>
                </a:solidFill>
                <a:latin typeface="黑体" panose="02010609060101010101" pitchFamily="49" charset="-122"/>
                <a:ea typeface="黑体" panose="02010609060101010101" pitchFamily="49" charset="-122"/>
                <a:cs typeface="+mn-cs"/>
              </a:rPr>
              <a:t>脏腑之气、经络之气</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都是</a:t>
            </a:r>
            <a:r>
              <a:rPr lang="zh-CN" altLang="en-US" dirty="0">
                <a:solidFill>
                  <a:srgbClr val="FFFF00"/>
                </a:solidFill>
                <a:latin typeface="黑体" panose="02010609060101010101" pitchFamily="49" charset="-122"/>
                <a:ea typeface="黑体" panose="02010609060101010101" pitchFamily="49" charset="-122"/>
                <a:cs typeface="+mn-cs"/>
              </a:rPr>
              <a:t>元气</a:t>
            </a:r>
            <a:r>
              <a:rPr lang="zh-CN" altLang="en-US" dirty="0">
                <a:solidFill>
                  <a:srgbClr val="FDE9D9"/>
                </a:solidFill>
                <a:latin typeface="黑体" panose="02010609060101010101" pitchFamily="49" charset="-122"/>
                <a:ea typeface="黑体" panose="02010609060101010101" pitchFamily="49" charset="-122"/>
                <a:cs typeface="+mn-cs"/>
              </a:rPr>
              <a:t>所派生，元气</a:t>
            </a:r>
            <a:r>
              <a:rPr lang="zh-CN" altLang="zh-CN" dirty="0">
                <a:solidFill>
                  <a:srgbClr val="FDE9D9"/>
                </a:solidFill>
                <a:latin typeface="黑体" panose="02010609060101010101" pitchFamily="49" charset="-122"/>
                <a:ea typeface="黑体" panose="02010609060101010101" pitchFamily="49" charset="-122"/>
                <a:cs typeface="+mn-cs"/>
              </a:rPr>
              <a:t>分布到某一脏腑或某一经络，即成为某一脏腑或经络之气。</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是构成各脏腑、经络的最基本物质，也是推动和维持各脏腑、经络生理活动的物质基础。</a:t>
            </a:r>
            <a:endParaRPr lang="zh-CN" altLang="zh-CN" b="1"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胃功能失常易致</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气虚</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气脱</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气陷</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气滞</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52" end="60"/>
                                            </p:txEl>
                                          </p:spTgt>
                                        </p:tgtEl>
                                        <p:attrNameLst>
                                          <p:attrName>style.visibility</p:attrName>
                                        </p:attrNameLst>
                                      </p:cBhvr>
                                      <p:to>
                                        <p:strVal val="visible"/>
                                      </p:to>
                                    </p:set>
                                    <p:anim calcmode="lin" valueType="num">
                                      <p:cBhvr additive="base">
                                        <p:cTn id="7" dur="500" fill="hold"/>
                                        <p:tgtEl>
                                          <p:spTgt spid="3">
                                            <p:txEl>
                                              <p:charRg st="52" end="6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52" end="6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1"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下列各项与机体的易感外邪原因密切相关的是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气推动的功能减弱</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气温煦的功能减弱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气营养的功能减弱</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气固摄的功能减弱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气防御的功能减弱</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182275"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charRg st="87" end="95"/>
                                            </p:txEl>
                                          </p:spTgt>
                                        </p:tgtEl>
                                        <p:attrNameLst>
                                          <p:attrName>style.visibility</p:attrName>
                                        </p:attrNameLst>
                                      </p:cBhvr>
                                      <p:to>
                                        <p:strVal val="visible"/>
                                      </p:to>
                                    </p:set>
                                    <p:animEffect transition="in" filter="box(in)">
                                      <p:cBhvr>
                                        <p:cTn id="7" dur="500"/>
                                        <p:tgtEl>
                                          <p:spTgt spid="12291">
                                            <p:txEl>
                                              <p:charRg st="87" end="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内容占位符 2"/>
          <p:cNvSpPr>
            <a:spLocks noGrp="1"/>
          </p:cNvSpPr>
          <p:nvPr>
            <p:ph type="body" sz="quarter" idx="10"/>
          </p:nvPr>
        </p:nvSpPr>
        <p:spPr>
          <a:xfrm>
            <a:off x="512763" y="1111250"/>
            <a:ext cx="6624637" cy="4032250"/>
          </a:xfrm>
          <a:noFill/>
          <a:ln>
            <a:noFill/>
          </a:ln>
        </p:spPr>
        <p:txBody>
          <a:bodyPr/>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精气是构成宇宙的本原</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精气的运动与变化</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精气是天地万物的中介</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四、</a:t>
            </a:r>
            <a:r>
              <a:rPr lang="zh-CN" altLang="zh-CN" dirty="0">
                <a:solidFill>
                  <a:srgbClr val="FDE9D9"/>
                </a:solidFill>
                <a:latin typeface="黑体" panose="02010609060101010101" pitchFamily="49" charset="-122"/>
                <a:ea typeface="黑体" panose="02010609060101010101" pitchFamily="49" charset="-122"/>
                <a:cs typeface="+mn-cs"/>
              </a:rPr>
              <a:t>天地精气化生为人</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r>
              <a:rPr kumimoji="0" lang="zh-CN" altLang="en-US" sz="2400" b="0" i="0" u="none" strike="noStrike" kern="0" cap="none" spc="0" normalizeH="0" baseline="0" noProof="0" dirty="0">
                <a:ln>
                  <a:noFill/>
                </a:ln>
                <a:solidFill>
                  <a:srgbClr val="FFFF00"/>
                </a:solidFill>
                <a:effectLst/>
                <a:uLnTx/>
                <a:uFillTx/>
                <a:latin typeface="+mj-ea"/>
                <a:ea typeface="+mj-ea"/>
                <a:cs typeface="+mn-cs"/>
              </a:rPr>
              <a:t>细目二</a:t>
            </a:r>
            <a:r>
              <a:rPr kumimoji="0" lang="en-US" altLang="zh-CN" sz="2400" b="0" i="0" u="none" strike="noStrike" kern="0" cap="none" spc="0" normalizeH="0" baseline="0" noProof="0" dirty="0">
                <a:ln>
                  <a:noFill/>
                </a:ln>
                <a:solidFill>
                  <a:srgbClr val="FFFF00"/>
                </a:solidFill>
                <a:effectLst/>
                <a:uLnTx/>
                <a:uFillTx/>
                <a:latin typeface="+mj-ea"/>
                <a:ea typeface="+mj-ea"/>
                <a:cs typeface="+mn-cs"/>
              </a:rPr>
              <a:t>   </a:t>
            </a:r>
            <a:r>
              <a:rPr kumimoji="0" lang="zh-CN" altLang="zh-CN" sz="2400" b="0" i="0" u="none" strike="noStrike" kern="0" cap="none" spc="0" normalizeH="0" baseline="0" noProof="0" dirty="0">
                <a:ln>
                  <a:noFill/>
                </a:ln>
                <a:solidFill>
                  <a:srgbClr val="FFFF00"/>
                </a:solidFill>
                <a:effectLst/>
                <a:uLnTx/>
                <a:uFillTx/>
                <a:latin typeface="+mj-ea"/>
                <a:ea typeface="+mj-ea"/>
                <a:cs typeface="+mn-cs"/>
              </a:rPr>
              <a:t>精气学说的基本内容</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5"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B1</a:t>
            </a:r>
            <a:r>
              <a:rPr lang="zh-CN" altLang="en-US" dirty="0">
                <a:solidFill>
                  <a:srgbClr val="FDE9D9"/>
                </a:solidFill>
                <a:latin typeface="黑体" panose="02010609060101010101" pitchFamily="49" charset="-122"/>
                <a:ea typeface="黑体" panose="02010609060101010101" pitchFamily="49" charset="-122"/>
                <a:cs typeface="+mn-cs"/>
              </a:rPr>
              <a:t>型题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卫气</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宗气</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营气</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中气</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元气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与语言、呼吸、心搏强弱有关的气是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行于脉外具有慓疾滑利之性的气是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183299"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zh-CN" altLang="en-US"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0355">
                                            <p:txEl>
                                              <p:charRg st="59" end="67"/>
                                            </p:txEl>
                                          </p:spTgt>
                                        </p:tgtEl>
                                        <p:attrNameLst>
                                          <p:attrName>style.visibility</p:attrName>
                                        </p:attrNameLst>
                                      </p:cBhvr>
                                      <p:to>
                                        <p:strVal val="visible"/>
                                      </p:to>
                                    </p:set>
                                    <p:animEffect transition="in" filter="box(in)">
                                      <p:cBhvr>
                                        <p:cTn id="7" dur="500"/>
                                        <p:tgtEl>
                                          <p:spTgt spid="100355">
                                            <p:txEl>
                                              <p:charRg st="59"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0355">
                                            <p:txEl>
                                              <p:charRg st="85" end="93"/>
                                            </p:txEl>
                                          </p:spTgt>
                                        </p:tgtEl>
                                        <p:attrNameLst>
                                          <p:attrName>style.visibility</p:attrName>
                                        </p:attrNameLst>
                                      </p:cBhvr>
                                      <p:to>
                                        <p:strVal val="visible"/>
                                      </p:to>
                                    </p:set>
                                    <p:animEffect transition="in" filter="box(in)">
                                      <p:cBhvr>
                                        <p:cTn id="12" dur="500"/>
                                        <p:tgtEl>
                                          <p:spTgt spid="100355">
                                            <p:txEl>
                                              <p:charRg st="85"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患者自汗，多尿，滑精，是因气的何种作用失常所致</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推动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温煦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防御</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固摄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气化</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Effect transition="in" filter="box(in)">
                                      <p:cBhvr>
                                        <p:cTn id="7" dur="500"/>
                                        <p:tgtEl>
                                          <p:spTgt spid="3">
                                            <p:txEl>
                                              <p:charRg st="62"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具有推动呼吸和血行功能的气是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心气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肺气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营气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卫气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宗气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50000"/>
              </a:lnSpc>
              <a:spcBef>
                <a:spcPts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en-US" altLang="zh-CN"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7" end="55"/>
                                            </p:txEl>
                                          </p:spTgt>
                                        </p:tgtEl>
                                        <p:attrNameLst>
                                          <p:attrName>style.visibility</p:attrName>
                                        </p:attrNameLst>
                                      </p:cBhvr>
                                      <p:to>
                                        <p:strVal val="visible"/>
                                      </p:to>
                                    </p:set>
                                    <p:animEffect transition="in" filter="box(in)">
                                      <p:cBhvr>
                                        <p:cTn id="7" dur="500"/>
                                        <p:tgtEl>
                                          <p:spTgt spid="3">
                                            <p:txEl>
                                              <p:charRg st="47"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主</a:t>
            </a:r>
            <a:r>
              <a:rPr lang="zh-CN" altLang="en-US" dirty="0">
                <a:solidFill>
                  <a:srgbClr val="FDE9D9"/>
                </a:solidFill>
                <a:latin typeface="黑体" panose="02010609060101010101" pitchFamily="49" charset="-122"/>
                <a:ea typeface="黑体" panose="02010609060101010101" pitchFamily="49" charset="-122"/>
                <a:cs typeface="+mn-cs"/>
              </a:rPr>
              <a:t>管</a:t>
            </a:r>
            <a:r>
              <a:rPr lang="zh-CN" altLang="zh-CN" dirty="0">
                <a:solidFill>
                  <a:srgbClr val="FDE9D9"/>
                </a:solidFill>
                <a:latin typeface="黑体" panose="02010609060101010101" pitchFamily="49" charset="-122"/>
                <a:ea typeface="黑体" panose="02010609060101010101" pitchFamily="49" charset="-122"/>
                <a:cs typeface="+mn-cs"/>
              </a:rPr>
              <a:t>生长发育是气的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推动作用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温煦作用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防御作用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固摄作用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气化作用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2" end="60"/>
                                            </p:txEl>
                                          </p:spTgt>
                                        </p:tgtEl>
                                        <p:attrNameLst>
                                          <p:attrName>style.visibility</p:attrName>
                                        </p:attrNameLst>
                                      </p:cBhvr>
                                      <p:to>
                                        <p:strVal val="visible"/>
                                      </p:to>
                                    </p:set>
                                    <p:animEffect transition="in" filter="box(in)">
                                      <p:cBhvr>
                                        <p:cTn id="7" dur="500"/>
                                        <p:tgtEl>
                                          <p:spTgt spid="3">
                                            <p:txEl>
                                              <p:charRg st="52"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推动人体生长发育及脏腑功能活动的气是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元气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宗气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营气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卫气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中气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6" end="54"/>
                                            </p:txEl>
                                          </p:spTgt>
                                        </p:tgtEl>
                                        <p:attrNameLst>
                                          <p:attrName>style.visibility</p:attrName>
                                        </p:attrNameLst>
                                      </p:cBhvr>
                                      <p:to>
                                        <p:strVal val="visible"/>
                                      </p:to>
                                    </p:set>
                                    <p:animEffect transition="in" filter="box(in)">
                                      <p:cBhvr>
                                        <p:cTn id="7" dur="500"/>
                                        <p:tgtEl>
                                          <p:spTgt spid="3">
                                            <p:txEl>
                                              <p:charRg st="46"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7.</a:t>
            </a:r>
            <a:r>
              <a:rPr lang="zh-CN" altLang="zh-CN" dirty="0">
                <a:solidFill>
                  <a:srgbClr val="FDE9D9"/>
                </a:solidFill>
                <a:latin typeface="黑体" panose="02010609060101010101" pitchFamily="49" charset="-122"/>
                <a:ea typeface="黑体" panose="02010609060101010101" pitchFamily="49" charset="-122"/>
                <a:cs typeface="+mn-cs"/>
              </a:rPr>
              <a:t>与气的生成关系密切的脏腑是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心、脾、肾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肺、肝、肾</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肺、脾、肾 </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肝、脾、肾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心、肝、肾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5" end="73"/>
                                            </p:txEl>
                                          </p:spTgt>
                                        </p:tgtEl>
                                        <p:attrNameLst>
                                          <p:attrName>style.visibility</p:attrName>
                                        </p:attrNameLst>
                                      </p:cBhvr>
                                      <p:to>
                                        <p:strVal val="visible"/>
                                      </p:to>
                                    </p:set>
                                    <p:animEffect transition="in" filter="box(in)">
                                      <p:cBhvr>
                                        <p:cTn id="7" dur="500"/>
                                        <p:tgtEl>
                                          <p:spTgt spid="3">
                                            <p:txEl>
                                              <p:charRg st="65"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62" name="内容占位符 2"/>
          <p:cNvSpPr>
            <a:spLocks noGrp="1" noChangeArrowheads="1"/>
          </p:cNvSpPr>
          <p:nvPr>
            <p:ph type="body" sz="quarter" idx="10"/>
          </p:nvPr>
        </p:nvSpPr>
        <p:spPr bwMode="auto">
          <a:xfrm>
            <a:off x="1235075" y="627063"/>
            <a:ext cx="5784850"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血</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血的基本概念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血的生成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血的功能</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血的运行</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0466"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一、血的基本概念</a:t>
            </a:r>
            <a:endParaRPr lang="zh-CN" altLang="en-US" sz="1700"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脉为血之府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二、血的生成</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）血液化生之源</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①水谷之精化血  营气</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津液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 ②肾精化血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）与血生成相关的脏腑</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FFF00"/>
                </a:solidFill>
                <a:latin typeface="黑体" panose="02010609060101010101" pitchFamily="49" charset="-122"/>
                <a:ea typeface="黑体" panose="02010609060101010101" pitchFamily="49" charset="-122"/>
                <a:cs typeface="+mn-cs"/>
              </a:rPr>
              <a:t>脾胃</a:t>
            </a:r>
            <a:r>
              <a:rPr lang="zh-CN" altLang="en-US" dirty="0">
                <a:solidFill>
                  <a:srgbClr val="FDE9D9"/>
                </a:solidFill>
                <a:latin typeface="黑体" panose="02010609060101010101" pitchFamily="49" charset="-122"/>
                <a:ea typeface="黑体" panose="02010609060101010101" pitchFamily="49" charset="-122"/>
                <a:cs typeface="+mn-cs"/>
              </a:rPr>
              <a:t>：是血液生化之源</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FFF00"/>
                </a:solidFill>
                <a:latin typeface="黑体" panose="02010609060101010101" pitchFamily="49" charset="-122"/>
                <a:ea typeface="黑体" panose="02010609060101010101" pitchFamily="49" charset="-122"/>
                <a:cs typeface="+mn-cs"/>
              </a:rPr>
              <a:t>心肺</a:t>
            </a:r>
            <a:r>
              <a:rPr lang="zh-CN" altLang="en-US" dirty="0">
                <a:solidFill>
                  <a:srgbClr val="FDE9D9"/>
                </a:solidFill>
                <a:latin typeface="黑体" panose="02010609060101010101" pitchFamily="49" charset="-122"/>
                <a:ea typeface="黑体" panose="02010609060101010101" pitchFamily="49" charset="-122"/>
                <a:cs typeface="+mn-cs"/>
              </a:rPr>
              <a:t>：心气作用下变化而成为红色血液</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FFF00"/>
                </a:solidFill>
                <a:latin typeface="黑体" panose="02010609060101010101" pitchFamily="49" charset="-122"/>
                <a:ea typeface="黑体" panose="02010609060101010101" pitchFamily="49" charset="-122"/>
                <a:cs typeface="+mn-cs"/>
              </a:rPr>
              <a:t>肾</a:t>
            </a:r>
            <a:r>
              <a:rPr lang="zh-CN" altLang="zh-CN" dirty="0">
                <a:solidFill>
                  <a:srgbClr val="FDE9D9"/>
                </a:solidFill>
                <a:latin typeface="黑体" panose="02010609060101010101" pitchFamily="49" charset="-122"/>
                <a:ea typeface="黑体" panose="02010609060101010101" pitchFamily="49" charset="-122"/>
                <a:cs typeface="+mn-cs"/>
              </a:rPr>
              <a:t>：肾藏精，精生髓，髓化</a:t>
            </a:r>
            <a:r>
              <a:rPr lang="zh-CN" altLang="en-US" dirty="0">
                <a:solidFill>
                  <a:srgbClr val="FDE9D9"/>
                </a:solidFill>
                <a:latin typeface="黑体" panose="02010609060101010101" pitchFamily="49" charset="-122"/>
                <a:ea typeface="黑体" panose="02010609060101010101" pitchFamily="49" charset="-122"/>
                <a:cs typeface="+mn-cs"/>
              </a:rPr>
              <a:t>血</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1490" name="内容占位符 2"/>
          <p:cNvSpPr>
            <a:spLocks noGrp="1"/>
          </p:cNvSpPr>
          <p:nvPr>
            <p:ph type="body" sz="quarter" idx="10"/>
          </p:nvPr>
        </p:nvSpPr>
        <p:spPr>
          <a:xfrm>
            <a:off x="395288" y="419100"/>
            <a:ext cx="6624637" cy="4032250"/>
          </a:xfrm>
          <a:noFill/>
          <a:ln>
            <a:noFill/>
          </a:ln>
        </p:spPr>
        <p:txBody>
          <a:bodyPr/>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、血的功能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濡养</a:t>
            </a:r>
            <a:r>
              <a:rPr lang="zh-CN" altLang="zh-CN" dirty="0">
                <a:solidFill>
                  <a:srgbClr val="FDE9D9"/>
                </a:solidFill>
                <a:latin typeface="黑体" panose="02010609060101010101" pitchFamily="49" charset="-122"/>
                <a:ea typeface="黑体" panose="02010609060101010101" pitchFamily="49" charset="-122"/>
                <a:cs typeface="+mn-cs"/>
              </a:rPr>
              <a:t>作用</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）化神作用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四</a:t>
            </a:r>
            <a:r>
              <a:rPr lang="zh-CN" altLang="zh-CN" dirty="0">
                <a:solidFill>
                  <a:srgbClr val="FDE9D9"/>
                </a:solidFill>
                <a:latin typeface="黑体" panose="02010609060101010101" pitchFamily="49" charset="-122"/>
                <a:ea typeface="黑体" panose="02010609060101010101" pitchFamily="49" charset="-122"/>
                <a:cs typeface="+mn-cs"/>
              </a:rPr>
              <a:t>、血的运行</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DE9D9"/>
                </a:solidFill>
                <a:latin typeface="黑体" panose="02010609060101010101" pitchFamily="49" charset="-122"/>
                <a:ea typeface="黑体" panose="02010609060101010101" pitchFamily="49" charset="-122"/>
                <a:cs typeface="+mn-cs"/>
              </a:rPr>
              <a:t>气的推动与固摄</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DE9D9"/>
                </a:solidFill>
                <a:latin typeface="黑体" panose="02010609060101010101" pitchFamily="49" charset="-122"/>
                <a:ea typeface="黑体" panose="02010609060101010101" pitchFamily="49" charset="-122"/>
                <a:cs typeface="+mn-cs"/>
              </a:rPr>
              <a:t>脉道通畅</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 ③</a:t>
            </a:r>
            <a:r>
              <a:rPr lang="zh-CN" altLang="zh-CN" dirty="0">
                <a:solidFill>
                  <a:srgbClr val="FDE9D9"/>
                </a:solidFill>
                <a:latin typeface="黑体" panose="02010609060101010101" pitchFamily="49" charset="-122"/>
                <a:ea typeface="黑体" panose="02010609060101010101" pitchFamily="49" charset="-122"/>
                <a:cs typeface="+mn-cs"/>
              </a:rPr>
              <a:t>血液的寒热</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 ④</a:t>
            </a:r>
            <a:r>
              <a:rPr lang="zh-CN" altLang="zh-CN" dirty="0">
                <a:solidFill>
                  <a:srgbClr val="FDE9D9"/>
                </a:solidFill>
                <a:latin typeface="黑体" panose="02010609060101010101" pitchFamily="49" charset="-122"/>
                <a:ea typeface="黑体" panose="02010609060101010101" pitchFamily="49" charset="-122"/>
                <a:cs typeface="+mn-cs"/>
              </a:rPr>
              <a:t>脏腑功能</a:t>
            </a:r>
            <a:r>
              <a:rPr lang="zh-CN" altLang="en-US" dirty="0">
                <a:solidFill>
                  <a:srgbClr val="FDE9D9"/>
                </a:solidFill>
                <a:latin typeface="黑体" panose="02010609060101010101" pitchFamily="49" charset="-122"/>
                <a:ea typeface="黑体" panose="02010609060101010101" pitchFamily="49" charset="-122"/>
                <a:cs typeface="+mn-cs"/>
              </a:rPr>
              <a:t>：心、肝、脾、肺</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血液生成与哪个脏的关系最密切</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肺</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与血液运行关系密切的是</a:t>
            </a:r>
            <a:endParaRPr lang="zh-CN" altLang="en-US" sz="1700"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1" end="49"/>
                                            </p:txEl>
                                          </p:spTgt>
                                        </p:tgtEl>
                                        <p:attrNameLst>
                                          <p:attrName>style.visibility</p:attrName>
                                        </p:attrNameLst>
                                      </p:cBhvr>
                                      <p:to>
                                        <p:strVal val="visible"/>
                                      </p:to>
                                    </p:set>
                                    <p:animEffect transition="in" filter="box(in)">
                                      <p:cBhvr>
                                        <p:cTn id="7" dur="500"/>
                                        <p:tgtEl>
                                          <p:spTgt spid="3">
                                            <p:txEl>
                                              <p:charRg st="41" end="4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19" end="127"/>
                                            </p:txEl>
                                          </p:spTgt>
                                        </p:tgtEl>
                                        <p:attrNameLst>
                                          <p:attrName>style.visibility</p:attrName>
                                        </p:attrNameLst>
                                      </p:cBhvr>
                                      <p:to>
                                        <p:strVal val="visible"/>
                                      </p:to>
                                    </p:set>
                                    <p:animEffect transition="in" filter="box(in)">
                                      <p:cBhvr>
                                        <p:cTn id="12" dur="500"/>
                                        <p:tgtEl>
                                          <p:spTgt spid="3">
                                            <p:txEl>
                                              <p:charRg st="119" end="1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精气是构成宇宙的</a:t>
            </a:r>
            <a:r>
              <a:rPr lang="zh-CN" altLang="en-US" dirty="0">
                <a:solidFill>
                  <a:srgbClr val="FDE9D9"/>
                </a:solidFill>
                <a:latin typeface="黑体" panose="02010609060101010101" pitchFamily="49" charset="-122"/>
                <a:ea typeface="黑体" panose="02010609060101010101" pitchFamily="49" charset="-122"/>
                <a:cs typeface="+mn-cs"/>
              </a:rPr>
              <a:t>本质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精气学说认为，精气乃是构成天地万物包括人类在内的共同的原始物质。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精气的存在形式，有“无形”和“有形”两种状态。</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精气的运动变化</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DE9D9"/>
                </a:solidFill>
                <a:latin typeface="黑体" panose="02010609060101010101" pitchFamily="49" charset="-122"/>
                <a:ea typeface="黑体" panose="02010609060101010101" pitchFamily="49" charset="-122"/>
                <a:cs typeface="+mn-cs"/>
              </a:rPr>
              <a:t>自然界一切事物的变化，都是精气运动的结果。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en-US" dirty="0">
                <a:solidFill>
                  <a:srgbClr val="FDE9D9"/>
                </a:solidFill>
                <a:latin typeface="黑体" panose="02010609060101010101" pitchFamily="49" charset="-122"/>
                <a:ea typeface="黑体" panose="02010609060101010101" pitchFamily="49" charset="-122"/>
                <a:cs typeface="+mn-cs"/>
              </a:rPr>
              <a:t>精</a:t>
            </a:r>
            <a:r>
              <a:rPr lang="zh-CN" altLang="zh-CN" dirty="0">
                <a:solidFill>
                  <a:srgbClr val="FDE9D9"/>
                </a:solidFill>
                <a:latin typeface="黑体" panose="02010609060101010101" pitchFamily="49" charset="-122"/>
                <a:ea typeface="黑体" panose="02010609060101010101" pitchFamily="49" charset="-122"/>
                <a:cs typeface="+mn-cs"/>
              </a:rPr>
              <a:t>气的运动形式为</a:t>
            </a:r>
            <a:r>
              <a:rPr lang="zh-CN" altLang="zh-CN" dirty="0">
                <a:solidFill>
                  <a:srgbClr val="FFFF00"/>
                </a:solidFill>
                <a:latin typeface="黑体" panose="02010609060101010101" pitchFamily="49" charset="-122"/>
                <a:ea typeface="黑体" panose="02010609060101010101" pitchFamily="49" charset="-122"/>
                <a:cs typeface="+mn-cs"/>
              </a:rPr>
              <a:t>升、降、</a:t>
            </a:r>
            <a:r>
              <a:rPr lang="zh-CN" altLang="en-US" dirty="0">
                <a:solidFill>
                  <a:srgbClr val="FFFF00"/>
                </a:solidFill>
                <a:latin typeface="黑体" panose="02010609060101010101" pitchFamily="49" charset="-122"/>
                <a:ea typeface="黑体" panose="02010609060101010101" pitchFamily="49" charset="-122"/>
                <a:cs typeface="+mn-cs"/>
              </a:rPr>
              <a:t>出、入</a:t>
            </a:r>
            <a:r>
              <a:rPr lang="zh-CN" altLang="zh-CN" dirty="0">
                <a:solidFill>
                  <a:srgbClr val="FDE9D9"/>
                </a:solidFill>
                <a:latin typeface="黑体" panose="02010609060101010101" pitchFamily="49" charset="-122"/>
                <a:ea typeface="黑体" panose="02010609060101010101" pitchFamily="49" charset="-122"/>
                <a:cs typeface="+mn-cs"/>
              </a:rPr>
              <a:t>四种。</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0706" name="Rectangle 3"/>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津液</a:t>
            </a:r>
            <a:endPar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津液的基本概念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津液的生成输布与排泄</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173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一、津液的基本概念</a:t>
            </a:r>
            <a:endParaRPr kumimoji="0" lang="zh-CN" altLang="en-US"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津液</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是机体一切正常水液的总称</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graphicFrame>
        <p:nvGraphicFramePr>
          <p:cNvPr id="4" name="表格 3"/>
          <p:cNvGraphicFramePr/>
          <p:nvPr/>
        </p:nvGraphicFramePr>
        <p:xfrm>
          <a:off x="492125" y="1928813"/>
          <a:ext cx="6629400" cy="1627188"/>
        </p:xfrm>
        <a:graphic>
          <a:graphicData uri="http://schemas.openxmlformats.org/drawingml/2006/table">
            <a:tbl>
              <a:tblPr/>
              <a:tblGrid>
                <a:gridCol w="609600"/>
                <a:gridCol w="914400"/>
                <a:gridCol w="1282700"/>
                <a:gridCol w="2755900"/>
                <a:gridCol w="1066800"/>
              </a:tblGrid>
              <a:tr h="545464">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endParaRPr lang="zh-CN" altLang="en-US" sz="1800" b="1">
                        <a:solidFill>
                          <a:srgbClr val="FFFFFF"/>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FF0000"/>
                          </a:solidFill>
                        </a:rPr>
                        <a:t>质地</a:t>
                      </a:r>
                      <a:endParaRPr lang="zh-CN" altLang="en-US" sz="2400" b="1">
                        <a:solidFill>
                          <a:srgbClr val="FF0000"/>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FF0000"/>
                          </a:solidFill>
                        </a:rPr>
                        <a:t>流动性</a:t>
                      </a:r>
                      <a:endParaRPr lang="zh-CN" altLang="en-US" sz="2400" b="1">
                        <a:solidFill>
                          <a:srgbClr val="FF0000"/>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dirty="0">
                          <a:solidFill>
                            <a:srgbClr val="FF0000"/>
                          </a:solidFill>
                        </a:rPr>
                        <a:t>分布</a:t>
                      </a:r>
                      <a:endParaRPr lang="zh-CN" altLang="en-US" sz="2400" b="1" dirty="0">
                        <a:solidFill>
                          <a:srgbClr val="FF0000"/>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1">
                        <a:alpha val="100000"/>
                      </a:scheme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FF0000"/>
                          </a:solidFill>
                        </a:rPr>
                        <a:t>功能</a:t>
                      </a:r>
                      <a:endParaRPr lang="zh-CN" altLang="en-US" sz="2400" b="1">
                        <a:solidFill>
                          <a:srgbClr val="FF0000"/>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38100" cap="flat" cmpd="sng">
                      <a:solidFill>
                        <a:srgbClr val="FFFFFF"/>
                      </a:solidFill>
                      <a:prstDash val="solid"/>
                      <a:headEnd type="none" w="med" len="med"/>
                      <a:tailEnd type="none" w="med" len="med"/>
                    </a:lnB>
                    <a:lnTlToBr>
                      <a:noFill/>
                    </a:lnTlToBr>
                    <a:lnBlToTr>
                      <a:noFill/>
                    </a:lnBlToTr>
                    <a:solidFill>
                      <a:schemeClr val="accent1">
                        <a:alpha val="100000"/>
                      </a:schemeClr>
                    </a:solidFill>
                  </a:tcPr>
                </a:tc>
              </a:tr>
              <a:tr h="563880">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津</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CF8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稀</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CF8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dirty="0">
                          <a:solidFill>
                            <a:srgbClr val="0033CC"/>
                          </a:solidFill>
                        </a:rPr>
                        <a:t>大</a:t>
                      </a:r>
                      <a:endParaRPr lang="zh-CN" altLang="en-US" sz="2400" b="1" dirty="0">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CF8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dirty="0">
                          <a:solidFill>
                            <a:srgbClr val="0033CC"/>
                          </a:solidFill>
                        </a:rPr>
                        <a:t>皮肤、肌肉、孔窍</a:t>
                      </a:r>
                      <a:endParaRPr lang="zh-CN" altLang="en-US" sz="2400" b="1" dirty="0">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CF8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滋润</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381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ECF8FF">
                        <a:alpha val="100000"/>
                      </a:srgbClr>
                    </a:solidFill>
                  </a:tcPr>
                </a:tc>
              </a:tr>
              <a:tr h="518160">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液</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6FB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稠</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6FB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dirty="0">
                          <a:solidFill>
                            <a:srgbClr val="0033CC"/>
                          </a:solidFill>
                        </a:rPr>
                        <a:t>小</a:t>
                      </a:r>
                      <a:endParaRPr lang="zh-CN" altLang="en-US" sz="2400" b="1" dirty="0">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6FB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a:solidFill>
                            <a:srgbClr val="0033CC"/>
                          </a:solidFill>
                        </a:rPr>
                        <a:t>骨节、脏腑、脑髓</a:t>
                      </a:r>
                      <a:endParaRPr lang="zh-CN" altLang="en-US" sz="2400" b="1">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6FBFF">
                        <a:alpha val="100000"/>
                      </a:srgbClr>
                    </a:solidFill>
                  </a:tcPr>
                </a:tc>
                <a:tc>
                  <a:txBody>
                    <a:bodyPr/>
                    <a:lstStyle>
                      <a:lvl1pPr marL="342900" lvl="0" indent="-3429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800" u="none" kern="1200" baseline="0">
                          <a:solidFill>
                            <a:schemeClr val="tx1"/>
                          </a:solidFill>
                          <a:latin typeface="Arial" panose="020B0604020202020204" pitchFamily="34" charset="0"/>
                          <a:ea typeface="宋体" panose="02010600030101010101" pitchFamily="2" charset="-122"/>
                        </a:defRPr>
                      </a:lvl1pPr>
                      <a:lvl2pPr marL="742950" lvl="1" indent="-28575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2400" b="0" i="0" u="none" kern="1200" baseline="0">
                          <a:solidFill>
                            <a:schemeClr val="tx1"/>
                          </a:solidFill>
                          <a:latin typeface="Arial" panose="020B0604020202020204" pitchFamily="34" charset="0"/>
                          <a:ea typeface="宋体" panose="02010600030101010101" pitchFamily="2" charset="-122"/>
                        </a:defRPr>
                      </a:lvl2pPr>
                      <a:lvl3pPr marL="1143000" lvl="2"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2000" b="0" i="0" u="none" kern="1200" baseline="0">
                          <a:solidFill>
                            <a:schemeClr val="tx1"/>
                          </a:solidFill>
                          <a:latin typeface="Arial" panose="020B0604020202020204" pitchFamily="34" charset="0"/>
                          <a:ea typeface="宋体" panose="02010600030101010101" pitchFamily="2" charset="-122"/>
                        </a:defRPr>
                      </a:lvl3pPr>
                      <a:lvl4pPr marL="1600200" lvl="3"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
                        <a:defRPr sz="1800" b="0" i="0" u="none" kern="1200" baseline="0">
                          <a:solidFill>
                            <a:schemeClr val="tx1"/>
                          </a:solidFill>
                          <a:latin typeface="Arial" panose="020B0604020202020204" pitchFamily="34" charset="0"/>
                          <a:ea typeface="宋体" panose="02010600030101010101" pitchFamily="2" charset="-122"/>
                        </a:defRPr>
                      </a:lvl4pPr>
                      <a:lvl5pPr marL="2057400" lvl="4" indent="-228600" algn="l" defTabSz="914400" eaLnBrk="0" fontAlgn="base" latinLnBrk="0" hangingPunct="0">
                        <a:lnSpc>
                          <a:spcPct val="100000"/>
                        </a:lnSpc>
                        <a:spcBef>
                          <a:spcPct val="20000"/>
                        </a:spcBef>
                        <a:spcAft>
                          <a:spcPct val="0"/>
                        </a:spcAft>
                        <a:buClr>
                          <a:schemeClr val="hlink"/>
                        </a:buClr>
                        <a:buSzPct val="70000"/>
                        <a:buFont typeface="Wingdings" panose="05000000000000000000" pitchFamily="2" charset="2"/>
                        <a:buChar char="v"/>
                        <a:defRPr sz="1800" b="0" i="0" u="none" kern="1200" baseline="0">
                          <a:solidFill>
                            <a:schemeClr val="tx1"/>
                          </a:solidFill>
                          <a:latin typeface="Arial" panose="020B0604020202020204" pitchFamily="34" charset="0"/>
                          <a:ea typeface="宋体" panose="02010600030101010101" pitchFamily="2" charset="-122"/>
                        </a:defRPr>
                      </a:lvl5pPr>
                    </a:lstStyle>
                    <a:p>
                      <a:pPr marL="0" lvl="0" indent="0" eaLnBrk="1" hangingPunct="1">
                        <a:spcBef>
                          <a:spcPct val="0"/>
                        </a:spcBef>
                        <a:buClrTx/>
                        <a:buSzPct val="100000"/>
                        <a:buNone/>
                      </a:pPr>
                      <a:r>
                        <a:rPr lang="zh-CN" altLang="en-US" sz="2400" b="1" dirty="0">
                          <a:solidFill>
                            <a:srgbClr val="0033CC"/>
                          </a:solidFill>
                        </a:rPr>
                        <a:t>濡养 </a:t>
                      </a:r>
                      <a:endParaRPr lang="zh-CN" altLang="en-US" sz="2400" b="1" dirty="0">
                        <a:solidFill>
                          <a:srgbClr val="0033CC"/>
                        </a:solidFill>
                      </a:endParaRPr>
                    </a:p>
                  </a:txBody>
                  <a:tcPr>
                    <a:lnL w="12700" cap="flat" cmpd="sng">
                      <a:solidFill>
                        <a:srgbClr val="FFFFFF"/>
                      </a:solidFill>
                      <a:prstDash val="solid"/>
                      <a:headEnd type="none" w="med" len="med"/>
                      <a:tailEnd type="none" w="med" len="med"/>
                    </a:lnL>
                    <a:lnR w="12700" cap="flat" cmpd="sng">
                      <a:solidFill>
                        <a:srgbClr val="FFFFFF"/>
                      </a:solidFill>
                      <a:prstDash val="solid"/>
                      <a:headEnd type="none" w="med" len="med"/>
                      <a:tailEnd type="none" w="med" len="med"/>
                    </a:lnR>
                    <a:lnT w="12700" cap="flat" cmpd="sng">
                      <a:solidFill>
                        <a:srgbClr val="FFFFFF"/>
                      </a:solidFill>
                      <a:prstDash val="solid"/>
                      <a:headEnd type="none" w="med" len="med"/>
                      <a:tailEnd type="none" w="med" len="med"/>
                    </a:lnT>
                    <a:lnB w="12700" cap="flat" cmpd="sng">
                      <a:solidFill>
                        <a:srgbClr val="FFFFFF"/>
                      </a:solidFill>
                      <a:prstDash val="solid"/>
                      <a:headEnd type="none" w="med" len="med"/>
                      <a:tailEnd type="none" w="med" len="med"/>
                    </a:lnB>
                    <a:lnTlToBr>
                      <a:noFill/>
                    </a:lnTlToBr>
                    <a:lnBlToTr>
                      <a:noFill/>
                    </a:lnBlToTr>
                    <a:solidFill>
                      <a:srgbClr val="F6FBFF">
                        <a:alpha val="100000"/>
                      </a:srgbClr>
                    </a:solidFill>
                  </a:tcPr>
                </a:tc>
              </a:tr>
            </a:tbl>
          </a:graphicData>
        </a:graphic>
      </p:graphicFrame>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内容占位符 2"/>
          <p:cNvSpPr>
            <a:spLocks noGrp="1" noChangeArrowheads="1"/>
          </p:cNvSpPr>
          <p:nvPr>
            <p:ph type="body" sz="quarter" idx="10"/>
          </p:nvPr>
        </p:nvSpPr>
        <p:spPr bwMode="auto">
          <a:xfrm>
            <a:off x="395288" y="230188"/>
            <a:ext cx="6700838" cy="4143375"/>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2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代谢</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2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津液的生成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源于饮食</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2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输布</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气宣发肃降以行水；</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气输送布散津液；</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气蒸腾气化水液；</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气疏泄促水行；</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三焦</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决渎利水道。</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其中肺、脾、肾三脏的生理功能起着主要的作用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，尤其是肾</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2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排泄</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素问</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经脉别论</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 typeface="Wingdings" panose="05000000000000000000" pitchFamily="2" charset="2"/>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饮入于胃，游溢精气，上输于脾，脾气散精，上归于肺，通调水道，下输膀胱，水精四布，五经并行。</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200"/>
              </a:lnSpc>
              <a:spcBef>
                <a:spcPct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6610" name="内容占位符 2"/>
          <p:cNvSpPr>
            <a:spLocks noGrp="1"/>
          </p:cNvSpPr>
          <p:nvPr>
            <p:ph type="body" sz="quarter" idx="10"/>
          </p:nvPr>
        </p:nvSpPr>
        <p:spPr>
          <a:noFill/>
          <a:ln>
            <a:noFill/>
          </a:ln>
        </p:spPr>
        <p:txBody>
          <a:bodyPr/>
          <a:p>
            <a:pPr marL="298450" indent="-298450" defTabSz="798830">
              <a:lnSpc>
                <a:spcPts val="28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三、津液的功能</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滋润</a:t>
            </a:r>
            <a:r>
              <a:rPr lang="zh-CN" altLang="en-US" dirty="0">
                <a:solidFill>
                  <a:srgbClr val="FFFF00"/>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濡养</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布散于体表</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滋润皮毛肌肉；</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渗于体内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濡养脏腑；</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输注于孔窍</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滋润官窍；</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渗注骨、脊、脑</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充养骨髓、脊髓、脑髓；</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流入关节</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滋润骨节屈伸。</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化生</a:t>
            </a:r>
            <a:r>
              <a:rPr lang="zh-CN" altLang="zh-CN" dirty="0">
                <a:solidFill>
                  <a:srgbClr val="FFFF00"/>
                </a:solidFill>
                <a:latin typeface="黑体" panose="02010609060101010101" pitchFamily="49" charset="-122"/>
                <a:ea typeface="黑体" panose="02010609060101010101" pitchFamily="49" charset="-122"/>
                <a:cs typeface="+mn-cs"/>
              </a:rPr>
              <a:t>血</a:t>
            </a:r>
            <a:r>
              <a:rPr lang="zh-CN" altLang="en-US" dirty="0">
                <a:solidFill>
                  <a:srgbClr val="FFFF00"/>
                </a:solidFill>
                <a:latin typeface="黑体" panose="02010609060101010101" pitchFamily="49" charset="-122"/>
                <a:ea typeface="黑体" panose="02010609060101010101" pitchFamily="49" charset="-122"/>
                <a:cs typeface="+mn-cs"/>
              </a:rPr>
              <a:t>液</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津液可调节血液浓度，津血互化。</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运输代谢废料</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540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灌注于骨节、脏腑、脑髓的是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精</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血</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津</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液</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39725"/>
            <a:ext cx="8229600" cy="5461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1" end="49"/>
                                            </p:txEl>
                                          </p:spTgt>
                                        </p:tgtEl>
                                        <p:attrNameLst>
                                          <p:attrName>style.visibility</p:attrName>
                                        </p:attrNameLst>
                                      </p:cBhvr>
                                      <p:to>
                                        <p:strVal val="visible"/>
                                      </p:to>
                                    </p:set>
                                    <p:animEffect transition="in" filter="box(in)">
                                      <p:cBhvr>
                                        <p:cTn id="7" dur="500"/>
                                        <p:tgtEl>
                                          <p:spTgt spid="3">
                                            <p:txEl>
                                              <p:charRg st="41"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5" name="内容占位符 2"/>
          <p:cNvSpPr>
            <a:spLocks noGrp="1"/>
          </p:cNvSpPr>
          <p:nvPr>
            <p:ph type="body" sz="quarter" idx="10"/>
          </p:nvPr>
        </p:nvSpPr>
        <p:spPr>
          <a:noFill/>
          <a:ln>
            <a:noFill/>
          </a:ln>
        </p:spPr>
        <p:txBody>
          <a:bodyPr/>
          <a:p>
            <a:pPr marL="298450" indent="-298450" defTabSz="798830">
              <a:spcBef>
                <a:spcPts val="425"/>
              </a:spcBef>
              <a:spcAft>
                <a:spcPts val="425"/>
              </a:spcAft>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下列各项，不属于津布散部位的是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皮肤</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肌肉</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孔窍</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血脉</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脑髓</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198659"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315">
                                            <p:txEl>
                                              <p:charRg st="57" end="65"/>
                                            </p:txEl>
                                          </p:spTgt>
                                        </p:tgtEl>
                                        <p:attrNameLst>
                                          <p:attrName>style.visibility</p:attrName>
                                        </p:attrNameLst>
                                      </p:cBhvr>
                                      <p:to>
                                        <p:strVal val="visible"/>
                                      </p:to>
                                    </p:set>
                                    <p:animEffect transition="in" filter="box(in)">
                                      <p:cBhvr>
                                        <p:cTn id="7" dur="500"/>
                                        <p:tgtEl>
                                          <p:spTgt spid="13315">
                                            <p:txEl>
                                              <p:charRg st="57"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脾胃肝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肝胆肾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肝肺脾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肺肾脾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心肾肺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0" end="38"/>
                                            </p:txEl>
                                          </p:spTgt>
                                        </p:tgtEl>
                                        <p:attrNameLst>
                                          <p:attrName>style.visibility</p:attrName>
                                        </p:attrNameLst>
                                      </p:cBhvr>
                                      <p:to>
                                        <p:strVal val="visible"/>
                                      </p:to>
                                    </p:set>
                                    <p:animEffect transition="in" filter="box(in)">
                                      <p:cBhvr>
                                        <p:cTn id="7" dur="500"/>
                                        <p:tgtEl>
                                          <p:spTgt spid="3">
                                            <p:txEl>
                                              <p:charRg st="30" end="3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74"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细目四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气、血、津液之间的关系</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气与血的关系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气与津液的关系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津液之间的关系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898" name="内容占位符 2"/>
          <p:cNvSpPr>
            <a:spLocks noGrp="1"/>
          </p:cNvSpPr>
          <p:nvPr>
            <p:ph type="body" sz="quarter" idx="10"/>
          </p:nvPr>
        </p:nvSpPr>
        <p:spPr>
          <a:xfrm>
            <a:off x="395288" y="627063"/>
            <a:ext cx="6624637" cy="4473575"/>
          </a:xfrm>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一、气与血的关系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气为血之帅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气能生血</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治疗血虚，配补气药</a:t>
            </a:r>
            <a:r>
              <a:rPr lang="zh-CN" altLang="zh-CN" dirty="0">
                <a:solidFill>
                  <a:srgbClr val="FDE9D9"/>
                </a:solidFill>
                <a:latin typeface="黑体" panose="02010609060101010101" pitchFamily="49" charset="-122"/>
                <a:ea typeface="黑体" panose="02010609060101010101" pitchFamily="49" charset="-122"/>
                <a:cs typeface="+mn-cs"/>
              </a:rPr>
              <a:t>，补气以生血。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气能行血</a:t>
            </a:r>
            <a:r>
              <a:rPr lang="zh-CN" altLang="en-US" dirty="0">
                <a:solidFill>
                  <a:srgbClr val="FDE9D9"/>
                </a:solidFill>
                <a:latin typeface="黑体" panose="02010609060101010101" pitchFamily="49" charset="-122"/>
                <a:ea typeface="黑体" panose="02010609060101010101" pitchFamily="49" charset="-122"/>
                <a:cs typeface="+mn-cs"/>
              </a:rPr>
              <a:t>：气行则血行，气滞则血停</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治疗血运失常，常配补气、行气、降气的药物</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气能摄血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DE9D9"/>
                </a:solidFill>
                <a:latin typeface="黑体" panose="02010609060101010101" pitchFamily="49" charset="-122"/>
                <a:ea typeface="黑体" panose="02010609060101010101" pitchFamily="49" charset="-122"/>
                <a:cs typeface="+mn-cs"/>
              </a:rPr>
              <a:t>血为气之母</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血能载气</a:t>
            </a:r>
            <a:r>
              <a:rPr lang="zh-CN" altLang="en-US" dirty="0">
                <a:solidFill>
                  <a:srgbClr val="FDE9D9"/>
                </a:solidFill>
                <a:latin typeface="黑体" panose="02010609060101010101" pitchFamily="49" charset="-122"/>
                <a:ea typeface="黑体" panose="02010609060101010101" pitchFamily="49" charset="-122"/>
                <a:cs typeface="+mn-cs"/>
              </a:rPr>
              <a:t>：大失血时，气亦随之大量丧失，</a:t>
            </a:r>
            <a:r>
              <a:rPr lang="zh-CN" altLang="zh-CN" dirty="0">
                <a:solidFill>
                  <a:srgbClr val="FDE9D9"/>
                </a:solidFill>
                <a:latin typeface="黑体" panose="02010609060101010101" pitchFamily="49" charset="-122"/>
                <a:ea typeface="黑体" panose="02010609060101010101" pitchFamily="49" charset="-122"/>
                <a:cs typeface="+mn-cs"/>
              </a:rPr>
              <a:t>出现</a:t>
            </a:r>
            <a:r>
              <a:rPr lang="zh-CN" altLang="zh-CN" dirty="0">
                <a:solidFill>
                  <a:srgbClr val="FFFF00"/>
                </a:solidFill>
                <a:latin typeface="黑体" panose="02010609060101010101" pitchFamily="49" charset="-122"/>
                <a:ea typeface="黑体" panose="02010609060101010101" pitchFamily="49" charset="-122"/>
                <a:cs typeface="+mn-cs"/>
              </a:rPr>
              <a:t>气随血脱</a:t>
            </a:r>
            <a:r>
              <a:rPr lang="zh-CN" altLang="zh-CN" dirty="0">
                <a:solidFill>
                  <a:srgbClr val="FDE9D9"/>
                </a:solidFill>
                <a:latin typeface="黑体" panose="02010609060101010101" pitchFamily="49" charset="-122"/>
                <a:ea typeface="黑体" panose="02010609060101010101" pitchFamily="49" charset="-122"/>
                <a:cs typeface="+mn-cs"/>
              </a:rPr>
              <a:t>，采用补气固脱方法。</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血能养气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172200" cy="4841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8898">
                                            <p:txEl>
                                              <p:charRg st="98" end="10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8898">
                                            <p:txEl>
                                              <p:charRg st="107" end="14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8898">
                                            <p:txEl>
                                              <p:charRg st="146" end="15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2754" name="内容占位符 2"/>
          <p:cNvSpPr>
            <a:spLocks noGrp="1"/>
          </p:cNvSpPr>
          <p:nvPr>
            <p:ph type="body" sz="quarter" idx="10"/>
          </p:nvPr>
        </p:nvSpPr>
        <p:spPr>
          <a:xfrm>
            <a:off x="430213" y="185738"/>
            <a:ext cx="6624637"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二、气与津液的关系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气对津的作用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气能生津</a:t>
            </a: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DE9D9"/>
                </a:solidFill>
                <a:latin typeface="黑体" panose="02010609060101010101" pitchFamily="49" charset="-122"/>
                <a:ea typeface="黑体" panose="02010609060101010101" pitchFamily="49" charset="-122"/>
                <a:cs typeface="+mn-cs"/>
              </a:rPr>
              <a:t>气能行津</a:t>
            </a:r>
            <a:r>
              <a:rPr lang="en-US" altLang="zh-CN" dirty="0">
                <a:solidFill>
                  <a:srgbClr val="FDE9D9"/>
                </a:solidFill>
                <a:latin typeface="黑体" panose="02010609060101010101" pitchFamily="49" charset="-122"/>
                <a:ea typeface="黑体" panose="02010609060101010101" pitchFamily="49" charset="-122"/>
                <a:cs typeface="+mn-cs"/>
              </a:rPr>
              <a:t> (3)</a:t>
            </a:r>
            <a:r>
              <a:rPr lang="zh-CN" altLang="zh-CN" dirty="0">
                <a:solidFill>
                  <a:srgbClr val="FDE9D9"/>
                </a:solidFill>
                <a:latin typeface="黑体" panose="02010609060101010101" pitchFamily="49" charset="-122"/>
                <a:ea typeface="黑体" panose="02010609060101010101" pitchFamily="49" charset="-122"/>
                <a:cs typeface="+mn-cs"/>
              </a:rPr>
              <a:t>气能摄津</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津对气的作用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津能生气</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津能载气</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“吐下之余，定无完气”</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大汗、大吐、大泻时，气亦随之大量外脱，称为气随津脱。</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20663"/>
            <a:ext cx="6262688" cy="457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165100"/>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三</a:t>
            </a:r>
            <a:r>
              <a:rPr kumimoji="0" lang="zh-CN" altLang="en-US"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精气是天地万物的中介</a:t>
            </a:r>
            <a:endParaRPr kumimoji="0" lang="zh-CN" altLang="en-US"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精气的中介作用，主要表现为维系着天地万物之间联系，并使万物得以相互感应</a:t>
            </a:r>
            <a:r>
              <a:rPr kumimoji="0" lang="zh-CN" altLang="en-US"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、相互影响、相互作用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天地精气化生为人</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生命过程就是精气的运动过程</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气聚则成形，气散则形亡</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人的</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生死</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过程，</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也就</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是气的聚散过程。</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3778" name="内容占位符 2"/>
          <p:cNvSpPr>
            <a:spLocks noGrp="1"/>
          </p:cNvSpPr>
          <p:nvPr>
            <p:ph type="body" sz="quarter" idx="10"/>
          </p:nvPr>
        </p:nvSpPr>
        <p:spPr>
          <a:xfrm>
            <a:off x="354013" y="469900"/>
            <a:ext cx="7358062"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三、血</a:t>
            </a:r>
            <a:r>
              <a:rPr lang="zh-CN" altLang="en-US" dirty="0">
                <a:solidFill>
                  <a:srgbClr val="FDE9D9"/>
                </a:solidFill>
                <a:latin typeface="黑体" panose="02010609060101010101" pitchFamily="49" charset="-122"/>
                <a:ea typeface="黑体" panose="02010609060101010101" pitchFamily="49" charset="-122"/>
                <a:cs typeface="+mn-cs"/>
              </a:rPr>
              <a:t>与</a:t>
            </a:r>
            <a:r>
              <a:rPr lang="zh-CN" altLang="zh-CN" dirty="0">
                <a:solidFill>
                  <a:srgbClr val="FDE9D9"/>
                </a:solidFill>
                <a:latin typeface="黑体" panose="02010609060101010101" pitchFamily="49" charset="-122"/>
                <a:ea typeface="黑体" panose="02010609060101010101" pitchFamily="49" charset="-122"/>
                <a:cs typeface="+mn-cs"/>
              </a:rPr>
              <a:t>津液之间的关系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津血同源</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是指津液和血液都来源于水谷精气，并可相互化生。</a:t>
            </a:r>
            <a:r>
              <a:rPr lang="zh-CN" altLang="en-US" dirty="0">
                <a:solidFill>
                  <a:srgbClr val="FDE9D9"/>
                </a:solidFill>
                <a:latin typeface="黑体" panose="02010609060101010101" pitchFamily="49" charset="-122"/>
                <a:ea typeface="黑体" panose="02010609060101010101" pitchFamily="49" charset="-122"/>
                <a:cs typeface="+mn-cs"/>
              </a:rPr>
              <a:t>由于汗亦由津液化生，故又有汗血同源。</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津血同源的临床指导意义：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①对于失血患者，不可采用汗法。</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②对于大汗夺津或者津液大亏的患者，也不可轻易使用破血、逐血之峻剂。</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灵枢</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：夺血者无汗，夺汗者无血”。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伤寒论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：衄家不可发汗，亡血家不可发汗</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中医治疗血虚证时，常加入一定量的补气药，其根据是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气能生血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血能生气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血能载气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气能行血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气能摄血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184150"/>
            <a:ext cx="8229600" cy="3619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n-cs"/>
              </a:rPr>
              <a:t>（练习题）</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Effect transition="in" filter="box(in)">
                                      <p:cBhvr>
                                        <p:cTn id="7" dur="500"/>
                                        <p:tgtEl>
                                          <p:spTgt spid="3">
                                            <p:txEl>
                                              <p:charRg st="62"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治疗血行瘀滞，多配用补气、行气药，是由于</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气能生血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气能行血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气能摄血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血能生气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血能载气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84163"/>
            <a:ext cx="8229600" cy="4159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3" end="71"/>
                                            </p:txEl>
                                          </p:spTgt>
                                        </p:tgtEl>
                                        <p:attrNameLst>
                                          <p:attrName>style.visibility</p:attrName>
                                        </p:attrNameLst>
                                      </p:cBhvr>
                                      <p:to>
                                        <p:strVal val="visible"/>
                                      </p:to>
                                    </p:set>
                                    <p:animEffect transition="in" filter="box(in)">
                                      <p:cBhvr>
                                        <p:cTn id="7" dur="500"/>
                                        <p:tgtEl>
                                          <p:spTgt spid="3">
                                            <p:txEl>
                                              <p:charRg st="63" end="7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与津液的输布关系最密切的脏腑是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肝、脾、肾、三焦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脾、肺、肾、三焦</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心、肝、脾、三焦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脾、肺、心、三焦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心、肝、肾、三焦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“夺血者无汗”的理论依据是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气为血帅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血为气母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汗为心液</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津血同源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气能行津</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en-US"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84" end="92"/>
                                            </p:txEl>
                                          </p:spTgt>
                                        </p:tgtEl>
                                        <p:attrNameLst>
                                          <p:attrName>style.visibility</p:attrName>
                                        </p:attrNameLst>
                                      </p:cBhvr>
                                      <p:to>
                                        <p:strVal val="visible"/>
                                      </p:to>
                                    </p:set>
                                    <p:animEffect transition="in" filter="box(in)">
                                      <p:cBhvr>
                                        <p:cTn id="7" dur="500"/>
                                        <p:tgtEl>
                                          <p:spTgt spid="3">
                                            <p:txEl>
                                              <p:charRg st="84" end="9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47" end="155"/>
                                            </p:txEl>
                                          </p:spTgt>
                                        </p:tgtEl>
                                        <p:attrNameLst>
                                          <p:attrName>style.visibility</p:attrName>
                                        </p:attrNameLst>
                                      </p:cBhvr>
                                      <p:to>
                                        <p:strVal val="visible"/>
                                      </p:to>
                                    </p:set>
                                    <p:animEffect transition="in" filter="box(in)">
                                      <p:cBhvr>
                                        <p:cTn id="12" dur="500"/>
                                        <p:tgtEl>
                                          <p:spTgt spid="3">
                                            <p:txEl>
                                              <p:charRg st="147" end="1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内容占位符 2"/>
          <p:cNvSpPr>
            <a:spLocks noGrp="1" noChangeArrowheads="1"/>
          </p:cNvSpPr>
          <p:nvPr>
            <p:ph type="body" sz="quarter" idx="10"/>
          </p:nvPr>
        </p:nvSpPr>
        <p:spPr bwMode="auto">
          <a:xfrm>
            <a:off x="455613" y="241300"/>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ts val="355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第九单元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经络</a:t>
            </a:r>
            <a:endPar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ts val="355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细目一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经络学说</a:t>
            </a:r>
            <a:endPar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一、经络的基本概念</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经络是经脉和络脉的总称，是运行全身气血，联络脏腑肢节，沟通表里上下内外，感应传导信息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、调节体内各部分功能活动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通路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二、经络系统的组成</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①</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经脉</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主干</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包括</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十二正经</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十二经别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和</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奇经八脉</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络脉</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经脉的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分支</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，即十五</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别络</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浮络</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孙络</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最细小的络脉；通荣卫，溢奇邪</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③</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连属</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部分</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00"/>
              </a:lnSpc>
              <a:spcBef>
                <a:spcPct val="0"/>
              </a:spcBef>
              <a:spcAft>
                <a:spcPct val="0"/>
              </a:spcAft>
              <a:buClrTx/>
              <a:buSzTx/>
              <a:buFont typeface="+mj-lt"/>
              <a:buAutoNum type="alphaLcPeriod"/>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十二经筋：十二经“结聚散络”于筋肉、关节的体系，具有连缀四肢百骸、主司关节运动的作用。</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00"/>
              </a:lnSpc>
              <a:spcBef>
                <a:spcPct val="0"/>
              </a:spcBef>
              <a:spcAft>
                <a:spcPct val="0"/>
              </a:spcAft>
              <a:buClrTx/>
              <a:buSzTx/>
              <a:buFont typeface="+mj-lt"/>
              <a:buAutoNum type="alphaLcPeriod"/>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十二皮部：十二经在皮肤分布的部位。</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131763"/>
            <a:ext cx="6262688" cy="5175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138" name="内容占位符 2"/>
          <p:cNvSpPr>
            <a:spLocks noGrp="1" noChangeArrowheads="1"/>
          </p:cNvSpPr>
          <p:nvPr>
            <p:ph type="body" sz="quarter" idx="10"/>
          </p:nvPr>
        </p:nvSpPr>
        <p:spPr bwMode="auto">
          <a:xfrm>
            <a:off x="706438" y="165100"/>
            <a:ext cx="6354763" cy="463550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十二经脉</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十二经脉的走向规律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十二经脉的交接规律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十二经脉的分布规律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十二经脉的表里关系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十二经脉的流注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次序</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xfrm>
            <a:off x="395288" y="200025"/>
            <a:ext cx="6624638" cy="4032250"/>
          </a:xfrm>
        </p:spPr>
        <p:txBody>
          <a:bodyPr/>
          <a:lstStyle/>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关于十二经脉</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命名原则？</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三阴三阳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手太阴肺，手阳明大肠</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手少阴心，手太阳小肠</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手厥阴心包，手少阳三焦</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足太阴脾，足阳明胃</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足少阴肾，足太阳膀胱</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足厥阴肝，足少阳胆</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970" name="内容占位符 2"/>
          <p:cNvSpPr>
            <a:spLocks noGrp="1"/>
          </p:cNvSpPr>
          <p:nvPr>
            <p:ph type="body" sz="quarter" idx="10"/>
          </p:nvPr>
        </p:nvSpPr>
        <p:spPr>
          <a:xfrm>
            <a:off x="395288" y="500063"/>
            <a:ext cx="6624637"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一、十二经脉的走向规律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手之三阴</a:t>
            </a:r>
            <a:r>
              <a:rPr lang="zh-CN" altLang="en-US" dirty="0">
                <a:solidFill>
                  <a:srgbClr val="FDE9D9"/>
                </a:solidFill>
                <a:latin typeface="黑体" panose="02010609060101010101" pitchFamily="49" charset="-122"/>
                <a:ea typeface="黑体" panose="02010609060101010101" pitchFamily="49" charset="-122"/>
                <a:cs typeface="+mn-cs"/>
              </a:rPr>
              <a:t>，从</a:t>
            </a:r>
            <a:r>
              <a:rPr lang="zh-CN" altLang="zh-CN" dirty="0">
                <a:solidFill>
                  <a:srgbClr val="FDE9D9"/>
                </a:solidFill>
                <a:latin typeface="黑体" panose="02010609060101010101" pitchFamily="49" charset="-122"/>
                <a:ea typeface="黑体" panose="02010609060101010101" pitchFamily="49" charset="-122"/>
                <a:cs typeface="+mn-cs"/>
              </a:rPr>
              <a:t>胸</a:t>
            </a:r>
            <a:r>
              <a:rPr lang="zh-CN" altLang="en-US" dirty="0">
                <a:solidFill>
                  <a:srgbClr val="FDE9D9"/>
                </a:solidFill>
                <a:latin typeface="黑体" panose="02010609060101010101" pitchFamily="49" charset="-122"/>
                <a:ea typeface="黑体" panose="02010609060101010101" pitchFamily="49" charset="-122"/>
                <a:cs typeface="+mn-cs"/>
              </a:rPr>
              <a:t>走</a:t>
            </a:r>
            <a:r>
              <a:rPr lang="zh-CN" altLang="zh-CN" dirty="0">
                <a:solidFill>
                  <a:srgbClr val="FDE9D9"/>
                </a:solidFill>
                <a:latin typeface="黑体" panose="02010609060101010101" pitchFamily="49" charset="-122"/>
                <a:ea typeface="黑体" panose="02010609060101010101" pitchFamily="49" charset="-122"/>
                <a:cs typeface="+mn-cs"/>
              </a:rPr>
              <a:t>手，手之三阳</a:t>
            </a:r>
            <a:r>
              <a:rPr lang="zh-CN" altLang="en-US" dirty="0">
                <a:solidFill>
                  <a:srgbClr val="FDE9D9"/>
                </a:solidFill>
                <a:latin typeface="黑体" panose="02010609060101010101" pitchFamily="49" charset="-122"/>
                <a:ea typeface="黑体" panose="02010609060101010101" pitchFamily="49" charset="-122"/>
                <a:cs typeface="+mn-cs"/>
              </a:rPr>
              <a:t>，从</a:t>
            </a:r>
            <a:r>
              <a:rPr lang="zh-CN" altLang="zh-CN" dirty="0">
                <a:solidFill>
                  <a:srgbClr val="FDE9D9"/>
                </a:solidFill>
                <a:latin typeface="黑体" panose="02010609060101010101" pitchFamily="49" charset="-122"/>
                <a:ea typeface="黑体" panose="02010609060101010101" pitchFamily="49" charset="-122"/>
                <a:cs typeface="+mn-cs"/>
              </a:rPr>
              <a:t>手</a:t>
            </a:r>
            <a:r>
              <a:rPr lang="zh-CN" altLang="en-US" dirty="0">
                <a:solidFill>
                  <a:srgbClr val="FDE9D9"/>
                </a:solidFill>
                <a:latin typeface="黑体" panose="02010609060101010101" pitchFamily="49" charset="-122"/>
                <a:ea typeface="黑体" panose="02010609060101010101" pitchFamily="49" charset="-122"/>
                <a:cs typeface="+mn-cs"/>
              </a:rPr>
              <a:t>走</a:t>
            </a:r>
            <a:r>
              <a:rPr lang="zh-CN" altLang="zh-CN" dirty="0">
                <a:solidFill>
                  <a:srgbClr val="FDE9D9"/>
                </a:solidFill>
                <a:latin typeface="黑体" panose="02010609060101010101" pitchFamily="49" charset="-122"/>
                <a:ea typeface="黑体" panose="02010609060101010101" pitchFamily="49" charset="-122"/>
                <a:cs typeface="+mn-cs"/>
              </a:rPr>
              <a:t>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足之三阳</a:t>
            </a:r>
            <a:r>
              <a:rPr lang="zh-CN" altLang="en-US" dirty="0">
                <a:solidFill>
                  <a:srgbClr val="FDE9D9"/>
                </a:solidFill>
                <a:latin typeface="黑体" panose="02010609060101010101" pitchFamily="49" charset="-122"/>
                <a:ea typeface="黑体" panose="02010609060101010101" pitchFamily="49" charset="-122"/>
                <a:cs typeface="+mn-cs"/>
              </a:rPr>
              <a:t>，从</a:t>
            </a:r>
            <a:r>
              <a:rPr lang="zh-CN" altLang="zh-CN" dirty="0">
                <a:solidFill>
                  <a:srgbClr val="FDE9D9"/>
                </a:solidFill>
                <a:latin typeface="黑体" panose="02010609060101010101" pitchFamily="49" charset="-122"/>
                <a:ea typeface="黑体" panose="02010609060101010101" pitchFamily="49" charset="-122"/>
                <a:cs typeface="+mn-cs"/>
              </a:rPr>
              <a:t>头</a:t>
            </a:r>
            <a:r>
              <a:rPr lang="zh-CN" altLang="en-US" dirty="0">
                <a:solidFill>
                  <a:srgbClr val="FDE9D9"/>
                </a:solidFill>
                <a:latin typeface="黑体" panose="02010609060101010101" pitchFamily="49" charset="-122"/>
                <a:ea typeface="黑体" panose="02010609060101010101" pitchFamily="49" charset="-122"/>
                <a:cs typeface="+mn-cs"/>
              </a:rPr>
              <a:t>走</a:t>
            </a:r>
            <a:r>
              <a:rPr lang="zh-CN" altLang="zh-CN" dirty="0">
                <a:solidFill>
                  <a:srgbClr val="FDE9D9"/>
                </a:solidFill>
                <a:latin typeface="黑体" panose="02010609060101010101" pitchFamily="49" charset="-122"/>
                <a:ea typeface="黑体" panose="02010609060101010101" pitchFamily="49" charset="-122"/>
                <a:cs typeface="+mn-cs"/>
              </a:rPr>
              <a:t>足，足之三阴</a:t>
            </a:r>
            <a:r>
              <a:rPr lang="zh-CN" altLang="en-US" dirty="0">
                <a:solidFill>
                  <a:srgbClr val="FDE9D9"/>
                </a:solidFill>
                <a:latin typeface="黑体" panose="02010609060101010101" pitchFamily="49" charset="-122"/>
                <a:ea typeface="黑体" panose="02010609060101010101" pitchFamily="49" charset="-122"/>
                <a:cs typeface="+mn-cs"/>
              </a:rPr>
              <a:t>，从</a:t>
            </a:r>
            <a:r>
              <a:rPr lang="zh-CN" altLang="zh-CN" dirty="0">
                <a:solidFill>
                  <a:srgbClr val="FDE9D9"/>
                </a:solidFill>
                <a:latin typeface="黑体" panose="02010609060101010101" pitchFamily="49" charset="-122"/>
                <a:ea typeface="黑体" panose="02010609060101010101" pitchFamily="49" charset="-122"/>
                <a:cs typeface="+mn-cs"/>
              </a:rPr>
              <a:t>足</a:t>
            </a:r>
            <a:r>
              <a:rPr lang="zh-CN" altLang="en-US" dirty="0">
                <a:solidFill>
                  <a:srgbClr val="FDE9D9"/>
                </a:solidFill>
                <a:latin typeface="黑体" panose="02010609060101010101" pitchFamily="49" charset="-122"/>
                <a:ea typeface="黑体" panose="02010609060101010101" pitchFamily="49" charset="-122"/>
                <a:cs typeface="+mn-cs"/>
              </a:rPr>
              <a:t>走</a:t>
            </a:r>
            <a:r>
              <a:rPr lang="zh-CN" altLang="zh-CN" dirty="0">
                <a:solidFill>
                  <a:srgbClr val="FDE9D9"/>
                </a:solidFill>
                <a:latin typeface="黑体" panose="02010609060101010101" pitchFamily="49" charset="-122"/>
                <a:ea typeface="黑体" panose="02010609060101010101" pitchFamily="49" charset="-122"/>
                <a:cs typeface="+mn-cs"/>
              </a:rPr>
              <a:t>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二、十二经脉的交接规律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相为表里的阴经与阳经在</a:t>
            </a:r>
            <a:r>
              <a:rPr lang="zh-CN" altLang="zh-CN" dirty="0">
                <a:solidFill>
                  <a:srgbClr val="FFFF00"/>
                </a:solidFill>
                <a:latin typeface="黑体" panose="02010609060101010101" pitchFamily="49" charset="-122"/>
                <a:ea typeface="黑体" panose="02010609060101010101" pitchFamily="49" charset="-122"/>
                <a:cs typeface="+mn-cs"/>
              </a:rPr>
              <a:t>四肢的末端</a:t>
            </a:r>
            <a:r>
              <a:rPr lang="zh-CN" altLang="en-US" dirty="0">
                <a:solidFill>
                  <a:srgbClr val="FDE9D9"/>
                </a:solidFill>
                <a:latin typeface="黑体" panose="02010609060101010101" pitchFamily="49" charset="-122"/>
                <a:ea typeface="黑体" panose="02010609060101010101" pitchFamily="49" charset="-122"/>
                <a:cs typeface="+mn-cs"/>
              </a:rPr>
              <a:t>交</a:t>
            </a:r>
            <a:r>
              <a:rPr lang="zh-CN" altLang="zh-CN" dirty="0">
                <a:solidFill>
                  <a:srgbClr val="FDE9D9"/>
                </a:solidFill>
                <a:latin typeface="黑体" panose="02010609060101010101" pitchFamily="49" charset="-122"/>
                <a:ea typeface="黑体" panose="02010609060101010101" pitchFamily="49" charset="-122"/>
                <a:cs typeface="+mn-cs"/>
              </a:rPr>
              <a:t>接。</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同名的手足</a:t>
            </a:r>
            <a:r>
              <a:rPr lang="zh-CN" altLang="zh-CN" dirty="0">
                <a:solidFill>
                  <a:srgbClr val="FFFF00"/>
                </a:solidFill>
                <a:latin typeface="黑体" panose="02010609060101010101" pitchFamily="49" charset="-122"/>
                <a:ea typeface="黑体" panose="02010609060101010101" pitchFamily="49" charset="-122"/>
                <a:cs typeface="+mn-cs"/>
              </a:rPr>
              <a:t>阳经在头面部</a:t>
            </a:r>
            <a:r>
              <a:rPr lang="zh-CN" altLang="en-US" dirty="0">
                <a:solidFill>
                  <a:srgbClr val="FDE9D9"/>
                </a:solidFill>
                <a:latin typeface="黑体" panose="02010609060101010101" pitchFamily="49" charset="-122"/>
                <a:ea typeface="黑体" panose="02010609060101010101" pitchFamily="49" charset="-122"/>
                <a:cs typeface="+mn-cs"/>
              </a:rPr>
              <a:t>交</a:t>
            </a:r>
            <a:r>
              <a:rPr lang="zh-CN" altLang="zh-CN" dirty="0">
                <a:solidFill>
                  <a:srgbClr val="FDE9D9"/>
                </a:solidFill>
                <a:latin typeface="黑体" panose="02010609060101010101" pitchFamily="49" charset="-122"/>
                <a:ea typeface="黑体" panose="02010609060101010101" pitchFamily="49" charset="-122"/>
                <a:cs typeface="+mn-cs"/>
              </a:rPr>
              <a:t>接</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头为诸阳之会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手足</a:t>
            </a:r>
            <a:r>
              <a:rPr lang="zh-CN" altLang="zh-CN" dirty="0">
                <a:solidFill>
                  <a:srgbClr val="FFFF00"/>
                </a:solidFill>
                <a:latin typeface="黑体" panose="02010609060101010101" pitchFamily="49" charset="-122"/>
                <a:ea typeface="黑体" panose="02010609060101010101" pitchFamily="49" charset="-122"/>
                <a:cs typeface="+mn-cs"/>
              </a:rPr>
              <a:t>阴经在胸</a:t>
            </a:r>
            <a:r>
              <a:rPr lang="zh-CN" altLang="en-US" dirty="0">
                <a:solidFill>
                  <a:srgbClr val="FFFF00"/>
                </a:solidFill>
                <a:latin typeface="黑体" panose="02010609060101010101" pitchFamily="49" charset="-122"/>
                <a:ea typeface="黑体" panose="02010609060101010101" pitchFamily="49" charset="-122"/>
                <a:cs typeface="+mn-cs"/>
              </a:rPr>
              <a:t>部</a:t>
            </a:r>
            <a:r>
              <a:rPr lang="zh-CN" altLang="zh-CN" dirty="0">
                <a:solidFill>
                  <a:srgbClr val="FDE9D9"/>
                </a:solidFill>
                <a:latin typeface="黑体" panose="02010609060101010101" pitchFamily="49" charset="-122"/>
                <a:ea typeface="黑体" panose="02010609060101010101" pitchFamily="49" charset="-122"/>
                <a:cs typeface="+mn-cs"/>
              </a:rPr>
              <a:t>交接。</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11971" name="AutoShape 10" descr="C:\Users\ww\AppData\Roaming\Tencent\Users\741901008\QQ\WinTemp\RichOle\JE$`U~6]WX{ZE5HFI_368.png"/>
          <p:cNvSpPr>
            <a:spLocks noChangeAspect="1"/>
          </p:cNvSpPr>
          <p:nvPr/>
        </p:nvSpPr>
        <p:spPr>
          <a:xfrm>
            <a:off x="0" y="0"/>
            <a:ext cx="214313" cy="217488"/>
          </a:xfrm>
          <a:prstGeom prst="rect">
            <a:avLst/>
          </a:prstGeom>
          <a:noFill/>
          <a:ln w="9525">
            <a:noFill/>
          </a:ln>
        </p:spPr>
        <p:txBody>
          <a:bodyPr lIns="64804" tIns="32402" rIns="64804" bIns="32402"/>
          <a:p>
            <a:pPr eaLnBrk="1" hangingPunct="1"/>
            <a:endParaRPr lang="zh-CN" altLang="en-US" dirty="0">
              <a:latin typeface="Arial" panose="020B0604020202020204" pitchFamily="34" charset="0"/>
            </a:endParaRPr>
          </a:p>
        </p:txBody>
      </p:sp>
      <p:sp>
        <p:nvSpPr>
          <p:cNvPr id="211972" name="AutoShape 11" descr="C:\Users\ww\AppData\Roaming\Tencent\Users\741901008\QQ\WinTemp\RichOle\JE$`U~6]WX{ZE5HFI_368.png"/>
          <p:cNvSpPr>
            <a:spLocks noChangeAspect="1"/>
          </p:cNvSpPr>
          <p:nvPr/>
        </p:nvSpPr>
        <p:spPr>
          <a:xfrm>
            <a:off x="0" y="0"/>
            <a:ext cx="214313" cy="217488"/>
          </a:xfrm>
          <a:prstGeom prst="rect">
            <a:avLst/>
          </a:prstGeom>
          <a:noFill/>
          <a:ln w="9525">
            <a:noFill/>
          </a:ln>
        </p:spPr>
        <p:txBody>
          <a:bodyPr lIns="64804" tIns="32402" rIns="64804" bIns="32402"/>
          <a:p>
            <a:pPr eaLnBrk="1" hangingPunct="1"/>
            <a:endParaRPr lang="zh-CN" altLang="en-US" dirty="0">
              <a:latin typeface="Arial" panose="020B0604020202020204" pitchFamily="34" charset="0"/>
            </a:endParaRPr>
          </a:p>
        </p:txBody>
      </p:sp>
      <p:sp>
        <p:nvSpPr>
          <p:cNvPr id="211973" name="AutoShape 13" descr="C:\Users\ww\AppData\Roaming\Tencent\Users\741901008\QQ\WinTemp\RichOle\JE$`U~6]WX{ZE5HFI_368.png"/>
          <p:cNvSpPr>
            <a:spLocks noChangeAspect="1"/>
          </p:cNvSpPr>
          <p:nvPr/>
        </p:nvSpPr>
        <p:spPr>
          <a:xfrm>
            <a:off x="0" y="0"/>
            <a:ext cx="214313" cy="217488"/>
          </a:xfrm>
          <a:prstGeom prst="rect">
            <a:avLst/>
          </a:prstGeom>
          <a:noFill/>
          <a:ln w="9525">
            <a:noFill/>
          </a:ln>
        </p:spPr>
        <p:txBody>
          <a:bodyPr lIns="64804" tIns="32402" rIns="64804" bIns="32402"/>
          <a:p>
            <a:pPr eaLnBrk="1" hangingPunct="1"/>
            <a:endParaRPr lang="zh-CN" altLang="en-US" dirty="0">
              <a:latin typeface="Arial" panose="020B0604020202020204" pitchFamily="34" charset="0"/>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12994" name="文本占位符 1"/>
          <p:cNvSpPr>
            <a:spLocks noGrp="1"/>
          </p:cNvSpPr>
          <p:nvPr>
            <p:ph type="body" sz="quarter" idx="10"/>
          </p:nvPr>
        </p:nvSpPr>
        <p:spPr>
          <a:noFill/>
          <a:ln>
            <a:noFill/>
          </a:ln>
        </p:spPr>
        <p:txBody>
          <a:bodyPr/>
          <a:p>
            <a:pPr>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pic>
        <p:nvPicPr>
          <p:cNvPr id="3" name="Picture 6" descr="C:\Users\ww\AppData\Roaming\Tencent\Users\741901008\QQ\WinTemp\RichOle\Z}`ML6JU7ID{QL@_O77B)M8.png"/>
          <p:cNvPicPr>
            <a:picLocks noChangeAspect="1"/>
          </p:cNvPicPr>
          <p:nvPr/>
        </p:nvPicPr>
        <p:blipFill>
          <a:blip r:embed="rId1"/>
          <a:stretch>
            <a:fillRect/>
          </a:stretch>
        </p:blipFill>
        <p:spPr>
          <a:xfrm>
            <a:off x="298450" y="434975"/>
            <a:ext cx="4133850" cy="4137025"/>
          </a:xfrm>
          <a:prstGeom prst="rect">
            <a:avLst/>
          </a:prstGeom>
          <a:noFill/>
          <a:ln w="9525">
            <a:noFill/>
          </a:ln>
        </p:spPr>
      </p:pic>
      <p:pic>
        <p:nvPicPr>
          <p:cNvPr id="4" name="Picture 7" descr="C:\Users\ww\AppData\Roaming\Tencent\Users\741901008\QQ\WinTemp\RichOle\EBM8K~NIT_4P2W5C`M~O%MO.png"/>
          <p:cNvPicPr>
            <a:picLocks noChangeAspect="1"/>
          </p:cNvPicPr>
          <p:nvPr/>
        </p:nvPicPr>
        <p:blipFill>
          <a:blip r:embed="rId2"/>
          <a:stretch>
            <a:fillRect/>
          </a:stretch>
        </p:blipFill>
        <p:spPr>
          <a:xfrm>
            <a:off x="4432300" y="434975"/>
            <a:ext cx="4371975" cy="4138613"/>
          </a:xfrm>
          <a:prstGeom prst="rect">
            <a:avLst/>
          </a:prstGeom>
          <a:noFill/>
          <a:ln w="9525">
            <a:noFill/>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a:graphicFrameLocks noGrp="1"/>
          </p:cNvGraphicFramePr>
          <p:nvPr/>
        </p:nvGraphicFramePr>
        <p:xfrm>
          <a:off x="827088" y="339725"/>
          <a:ext cx="6573838" cy="3752850"/>
        </p:xfrm>
        <a:graphic>
          <a:graphicData uri="http://schemas.openxmlformats.org/drawingml/2006/table">
            <a:tbl>
              <a:tblPr firstRow="1" bandRow="1">
                <a:tableStyleId>{21E4AEA4-8DFA-4A89-87EB-49C32662AFE0}</a:tableStyleId>
              </a:tblPr>
              <a:tblGrid>
                <a:gridCol w="2240689"/>
                <a:gridCol w="4333148"/>
              </a:tblGrid>
              <a:tr h="263428">
                <a:tc>
                  <a:txBody>
                    <a:bodyPr/>
                    <a:lstStyle/>
                    <a:p>
                      <a:pPr algn="ctr"/>
                      <a:r>
                        <a:rPr lang="zh-CN" altLang="en-US" sz="1300" dirty="0">
                          <a:latin typeface="黑体" panose="02010609060101010101" pitchFamily="49" charset="-122"/>
                          <a:ea typeface="黑体" panose="02010609060101010101" pitchFamily="49" charset="-122"/>
                        </a:rPr>
                        <a:t>考试单元</a:t>
                      </a:r>
                      <a:endParaRPr lang="zh-CN" altLang="en-US" sz="1300" dirty="0">
                        <a:solidFill>
                          <a:schemeClr val="tx1"/>
                        </a:solidFill>
                        <a:latin typeface="黑体" panose="02010609060101010101" pitchFamily="49" charset="-122"/>
                        <a:ea typeface="黑体" panose="02010609060101010101" pitchFamily="49" charset="-122"/>
                      </a:endParaRPr>
                    </a:p>
                  </a:txBody>
                  <a:tcPr marL="64512" marR="64512" marT="32656" marB="32656"/>
                </a:tc>
                <a:tc>
                  <a:txBody>
                    <a:bodyPr/>
                    <a:lstStyle/>
                    <a:p>
                      <a:pPr algn="ctr"/>
                      <a:r>
                        <a:rPr lang="zh-CN" altLang="en-US" sz="1300" dirty="0">
                          <a:latin typeface="黑体" panose="02010609060101010101" pitchFamily="49" charset="-122"/>
                          <a:ea typeface="黑体" panose="02010609060101010101" pitchFamily="49" charset="-122"/>
                        </a:rPr>
                        <a:t>重要考点</a:t>
                      </a:r>
                      <a:endParaRPr lang="zh-CN" altLang="en-US" sz="1300" dirty="0">
                        <a:solidFill>
                          <a:schemeClr val="tx1"/>
                        </a:solidFill>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第一单元 中医学主要特点</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整体观念、辨证论治；病、证、症概念及区别。</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第二单元 精气学说</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了解。</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第三单元 阴阳学说</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阴阳学说内容及应用。</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第四单元 五行学说</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五行的特性与归类、生克乘侮及应用。</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第五单元 五脏</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五脏机能与特性、五脏间关系，五脏与志液体华窍关系</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91612">
                <a:tc>
                  <a:txBody>
                    <a:bodyPr/>
                    <a:lstStyle/>
                    <a:p>
                      <a:r>
                        <a:rPr lang="zh-CN" altLang="en-US" sz="1300" dirty="0">
                          <a:latin typeface="黑体" panose="02010609060101010101" pitchFamily="49" charset="-122"/>
                          <a:ea typeface="黑体" panose="02010609060101010101" pitchFamily="49" charset="-122"/>
                        </a:rPr>
                        <a:t>第六单元 </a:t>
                      </a:r>
                      <a:r>
                        <a:rPr lang="zh-CN" altLang="en-US" sz="1300" kern="1200" dirty="0">
                          <a:solidFill>
                            <a:schemeClr val="dk1"/>
                          </a:solidFill>
                          <a:latin typeface="黑体" panose="02010609060101010101" pitchFamily="49" charset="-122"/>
                          <a:ea typeface="黑体" panose="02010609060101010101" pitchFamily="49" charset="-122"/>
                          <a:cs typeface="+mn-cs"/>
                        </a:rPr>
                        <a:t>六腑</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dirty="0">
                          <a:latin typeface="黑体" panose="02010609060101010101" pitchFamily="49" charset="-122"/>
                          <a:ea typeface="黑体" panose="02010609060101010101" pitchFamily="49" charset="-122"/>
                        </a:rPr>
                        <a:t>六腑的生理机能</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300" kern="1200" dirty="0">
                          <a:solidFill>
                            <a:schemeClr val="dk1"/>
                          </a:solidFill>
                          <a:latin typeface="黑体" panose="02010609060101010101" pitchFamily="49" charset="-122"/>
                          <a:ea typeface="黑体" panose="02010609060101010101" pitchFamily="49" charset="-122"/>
                          <a:cs typeface="+mn-cs"/>
                        </a:rPr>
                        <a:t>第七单元 奇恒之府</a:t>
                      </a:r>
                      <a:endParaRPr lang="zh-CN" altLang="en-US" sz="1300" kern="1200" dirty="0">
                        <a:solidFill>
                          <a:schemeClr val="dk1"/>
                        </a:solidFill>
                        <a:latin typeface="黑体" panose="02010609060101010101" pitchFamily="49" charset="-122"/>
                        <a:ea typeface="黑体" panose="02010609060101010101" pitchFamily="49" charset="-122"/>
                        <a:cs typeface="+mn-cs"/>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奇恒之府的生理机能，天癸。</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第八单元 精、气、血、津液</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气的生成、功能、分类；血、津液的生成功能。</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第九单元 经络</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经络的走向、交接、分布规律及功能；奇经八脉功能。</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300096">
                <a:tc>
                  <a:txBody>
                    <a:bodyPr/>
                    <a:lstStyle/>
                    <a:p>
                      <a:r>
                        <a:rPr lang="zh-CN" altLang="en-US" sz="1300" dirty="0">
                          <a:latin typeface="黑体" panose="02010609060101010101" pitchFamily="49" charset="-122"/>
                          <a:ea typeface="黑体" panose="02010609060101010101" pitchFamily="49" charset="-122"/>
                        </a:rPr>
                        <a:t>第十单元 病因</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六淫、疠气、七情致病特点；瘀血、痰饮形成及致病特点。</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第十一单元 发病</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正气、邪气；发病类型</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第十二单元 病机</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邪正盛衰、阴阳失调、气血津液失常、内生五邪</a:t>
                      </a:r>
                      <a:endParaRPr lang="zh-CN" altLang="en-US" sz="1300" dirty="0">
                        <a:latin typeface="黑体" panose="02010609060101010101" pitchFamily="49" charset="-122"/>
                        <a:ea typeface="黑体" panose="02010609060101010101" pitchFamily="49" charset="-122"/>
                      </a:endParaRPr>
                    </a:p>
                  </a:txBody>
                  <a:tcPr marL="64512" marR="64512" marT="32656" marB="32656"/>
                </a:tc>
              </a:tr>
              <a:tr h="263428">
                <a:tc>
                  <a:txBody>
                    <a:bodyPr/>
                    <a:lstStyle/>
                    <a:p>
                      <a:r>
                        <a:rPr lang="zh-CN" altLang="en-US" sz="1300" dirty="0">
                          <a:latin typeface="黑体" panose="02010609060101010101" pitchFamily="49" charset="-122"/>
                          <a:ea typeface="黑体" panose="02010609060101010101" pitchFamily="49" charset="-122"/>
                        </a:rPr>
                        <a:t>第十三单元 防治原则</a:t>
                      </a:r>
                      <a:endParaRPr lang="zh-CN" altLang="en-US" sz="1300" dirty="0">
                        <a:latin typeface="黑体" panose="02010609060101010101" pitchFamily="49" charset="-122"/>
                        <a:ea typeface="黑体" panose="02010609060101010101" pitchFamily="49" charset="-122"/>
                      </a:endParaRPr>
                    </a:p>
                  </a:txBody>
                  <a:tcPr marL="64512" marR="64512" marT="32656" marB="32656"/>
                </a:tc>
                <a:tc>
                  <a:txBody>
                    <a:bodyPr/>
                    <a:lstStyle/>
                    <a:p>
                      <a:r>
                        <a:rPr lang="zh-CN" altLang="en-US" sz="1300" dirty="0">
                          <a:latin typeface="黑体" panose="02010609060101010101" pitchFamily="49" charset="-122"/>
                          <a:ea typeface="黑体" panose="02010609060101010101" pitchFamily="49" charset="-122"/>
                        </a:rPr>
                        <a:t>预防；正治反治、标本、扶正祛邪、调整阴阳；三因制宜</a:t>
                      </a:r>
                      <a:endParaRPr lang="zh-CN" altLang="en-US" sz="1300" dirty="0">
                        <a:latin typeface="黑体" panose="02010609060101010101" pitchFamily="49" charset="-122"/>
                        <a:ea typeface="黑体" panose="02010609060101010101" pitchFamily="49" charset="-122"/>
                      </a:endParaRPr>
                    </a:p>
                  </a:txBody>
                  <a:tcPr marL="64512" marR="64512" marT="32656" marB="32656"/>
                </a:tc>
              </a:tr>
            </a:tbl>
          </a:graphicData>
        </a:graphic>
      </p:graphicFrame>
      <p:sp>
        <p:nvSpPr>
          <p:cNvPr id="11313" name="标题 1"/>
          <p:cNvSpPr>
            <a:spLocks noGrp="1"/>
          </p:cNvSpPr>
          <p:nvPr>
            <p:ph type="title"/>
          </p:nvPr>
        </p:nvSpPr>
        <p:spPr>
          <a:xfrm>
            <a:off x="179388" y="1276350"/>
            <a:ext cx="720725" cy="2879725"/>
          </a:xfrm>
          <a:prstGeom prst="rect">
            <a:avLst/>
          </a:prstGeom>
          <a:noFill/>
          <a:ln>
            <a:noFill/>
          </a:ln>
        </p:spPr>
        <p:txBody>
          <a:bodyPr/>
          <a:p>
            <a:r>
              <a:rPr lang="zh-CN" altLang="en-US" sz="2400" dirty="0">
                <a:solidFill>
                  <a:srgbClr val="FFFF00"/>
                </a:solidFill>
              </a:rPr>
              <a:t>中</a:t>
            </a:r>
            <a:br>
              <a:rPr lang="en-US" altLang="zh-CN" sz="2400" dirty="0">
                <a:solidFill>
                  <a:srgbClr val="FFFF00"/>
                </a:solidFill>
              </a:rPr>
            </a:br>
            <a:r>
              <a:rPr lang="zh-CN" altLang="en-US" sz="2400" dirty="0">
                <a:solidFill>
                  <a:srgbClr val="FFFF00"/>
                </a:solidFill>
              </a:rPr>
              <a:t>医</a:t>
            </a:r>
            <a:br>
              <a:rPr lang="en-US" altLang="zh-CN" sz="2400" dirty="0">
                <a:solidFill>
                  <a:srgbClr val="FFFF00"/>
                </a:solidFill>
              </a:rPr>
            </a:br>
            <a:r>
              <a:rPr lang="zh-CN" altLang="en-US" sz="2400" dirty="0">
                <a:solidFill>
                  <a:srgbClr val="FFFF00"/>
                </a:solidFill>
              </a:rPr>
              <a:t>基</a:t>
            </a:r>
            <a:br>
              <a:rPr lang="en-US" altLang="zh-CN" sz="2400" dirty="0">
                <a:solidFill>
                  <a:srgbClr val="FFFF00"/>
                </a:solidFill>
              </a:rPr>
            </a:br>
            <a:r>
              <a:rPr lang="zh-CN" altLang="en-US" sz="2400" dirty="0">
                <a:solidFill>
                  <a:srgbClr val="FFFF00"/>
                </a:solidFill>
              </a:rPr>
              <a:t>础</a:t>
            </a:r>
            <a:br>
              <a:rPr lang="en-US" altLang="zh-CN" sz="2400" dirty="0">
                <a:solidFill>
                  <a:srgbClr val="FFFF00"/>
                </a:solidFill>
              </a:rPr>
            </a:br>
            <a:r>
              <a:rPr lang="zh-CN" altLang="en-US" sz="2400" dirty="0">
                <a:solidFill>
                  <a:srgbClr val="FFFF00"/>
                </a:solidFill>
              </a:rPr>
              <a:t>理</a:t>
            </a:r>
            <a:br>
              <a:rPr lang="en-US" altLang="zh-CN" sz="2400" dirty="0">
                <a:solidFill>
                  <a:srgbClr val="FFFF00"/>
                </a:solidFill>
              </a:rPr>
            </a:br>
            <a:r>
              <a:rPr lang="zh-CN" altLang="en-US" sz="2400" dirty="0">
                <a:solidFill>
                  <a:srgbClr val="FFFF00"/>
                </a:solidFill>
              </a:rPr>
              <a:t>论</a:t>
            </a:r>
            <a:endParaRPr lang="zh-CN" altLang="en-US" sz="2400" dirty="0">
              <a:solidFill>
                <a:srgbClr val="FFFF00"/>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细目三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精气学说在中医学中的应用</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了解</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对</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中医学的精气生命理论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构建的影响</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对</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中医学整体观念构建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的影响</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018"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三、十二经脉的分布规律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四肢部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三阴经在</a:t>
            </a:r>
            <a:r>
              <a:rPr lang="zh-CN" altLang="zh-CN" dirty="0">
                <a:solidFill>
                  <a:srgbClr val="FFFF00"/>
                </a:solidFill>
                <a:latin typeface="黑体" panose="02010609060101010101" pitchFamily="49" charset="-122"/>
                <a:ea typeface="黑体" panose="02010609060101010101" pitchFamily="49" charset="-122"/>
                <a:cs typeface="+mn-cs"/>
              </a:rPr>
              <a:t>内踝尖上八寸以下</a:t>
            </a:r>
            <a:r>
              <a:rPr lang="zh-CN" altLang="zh-CN" dirty="0">
                <a:solidFill>
                  <a:srgbClr val="FDE9D9"/>
                </a:solidFill>
                <a:latin typeface="黑体" panose="02010609060101010101" pitchFamily="49" charset="-122"/>
                <a:ea typeface="黑体" panose="02010609060101010101" pitchFamily="49" charset="-122"/>
                <a:cs typeface="+mn-cs"/>
              </a:rPr>
              <a:t>的分布，</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厥阴</a:t>
            </a:r>
            <a:r>
              <a:rPr lang="zh-CN" altLang="en-US" dirty="0">
                <a:solidFill>
                  <a:srgbClr val="FDE9D9"/>
                </a:solidFill>
                <a:latin typeface="黑体" panose="02010609060101010101" pitchFamily="49" charset="-122"/>
                <a:ea typeface="黑体" panose="02010609060101010101" pitchFamily="49" charset="-122"/>
                <a:cs typeface="+mn-cs"/>
              </a:rPr>
              <a:t>在</a:t>
            </a:r>
            <a:r>
              <a:rPr lang="zh-CN" altLang="zh-CN" dirty="0">
                <a:solidFill>
                  <a:srgbClr val="FDE9D9"/>
                </a:solidFill>
                <a:latin typeface="黑体" panose="02010609060101010101" pitchFamily="49" charset="-122"/>
                <a:ea typeface="黑体" panose="02010609060101010101" pitchFamily="49" charset="-122"/>
                <a:cs typeface="+mn-cs"/>
              </a:rPr>
              <a:t>前、太阴中、少阴</a:t>
            </a:r>
            <a:r>
              <a:rPr lang="zh-CN" altLang="en-US" dirty="0">
                <a:solidFill>
                  <a:srgbClr val="FDE9D9"/>
                </a:solidFill>
                <a:latin typeface="黑体" panose="02010609060101010101" pitchFamily="49" charset="-122"/>
                <a:ea typeface="黑体" panose="02010609060101010101" pitchFamily="49" charset="-122"/>
                <a:cs typeface="+mn-cs"/>
              </a:rPr>
              <a:t>在</a:t>
            </a:r>
            <a:r>
              <a:rPr lang="zh-CN" altLang="zh-CN" dirty="0">
                <a:solidFill>
                  <a:srgbClr val="FDE9D9"/>
                </a:solidFill>
                <a:latin typeface="黑体" panose="02010609060101010101" pitchFamily="49" charset="-122"/>
                <a:ea typeface="黑体" panose="02010609060101010101" pitchFamily="49" charset="-122"/>
                <a:cs typeface="+mn-cs"/>
              </a:rPr>
              <a:t>后。</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5" name="文本框 4"/>
          <p:cNvSpPr txBox="1"/>
          <p:nvPr/>
        </p:nvSpPr>
        <p:spPr>
          <a:xfrm>
            <a:off x="2268538" y="1089025"/>
            <a:ext cx="2232025" cy="1323975"/>
          </a:xfrm>
          <a:prstGeom prst="rect">
            <a:avLst/>
          </a:prstGeom>
          <a:noFill/>
          <a:ln>
            <a:solidFill>
              <a:schemeClr val="bg1"/>
            </a:solidFill>
          </a:ln>
        </p:spPr>
        <p:txBody>
          <a:bodyPr wrap="square">
            <a:spAutoFit/>
          </a:bodyPr>
          <a:lstStyle/>
          <a:p>
            <a:pPr marR="0" defTabSz="914400">
              <a:buClrTx/>
              <a:buSzTx/>
              <a:buFontTx/>
              <a:buNone/>
              <a:defRPr/>
            </a:pPr>
            <a:r>
              <a:rPr kumimoji="0" lang="zh-CN" altLang="en-US" sz="2000" kern="0" cap="none" spc="0" normalizeH="0" baseline="0" noProof="1">
                <a:solidFill>
                  <a:srgbClr val="FDE9D9"/>
                </a:solidFill>
                <a:latin typeface="黑体" panose="02010609060101010101" pitchFamily="49" charset="-122"/>
                <a:ea typeface="黑体" panose="02010609060101010101" pitchFamily="49" charset="-122"/>
                <a:cs typeface="+mn-cs"/>
              </a:rPr>
              <a:t>前 中 后：</a:t>
            </a:r>
            <a:endParaRPr kumimoji="0" lang="en-US" altLang="zh-CN" sz="2000" kern="0" cap="none" spc="0" normalizeH="0" baseline="0" noProof="1">
              <a:solidFill>
                <a:srgbClr val="FDE9D9"/>
              </a:solidFill>
              <a:latin typeface="黑体" panose="02010609060101010101" pitchFamily="49" charset="-122"/>
              <a:ea typeface="黑体" panose="02010609060101010101" pitchFamily="49" charset="-122"/>
              <a:cs typeface="+mn-cs"/>
            </a:endParaRPr>
          </a:p>
          <a:p>
            <a:pPr marR="0" defTabSz="914400">
              <a:buClrTx/>
              <a:buSzTx/>
              <a:buFontTx/>
              <a:buNone/>
              <a:defRPr/>
            </a:pPr>
            <a:endParaRPr kumimoji="0" lang="en-US" altLang="zh-CN" sz="2000" kern="0" cap="none" spc="0" normalizeH="0" baseline="0" noProof="1">
              <a:solidFill>
                <a:srgbClr val="FDE9D9"/>
              </a:solidFill>
              <a:latin typeface="黑体" panose="02010609060101010101" pitchFamily="49" charset="-122"/>
              <a:ea typeface="黑体" panose="02010609060101010101" pitchFamily="49" charset="-122"/>
              <a:cs typeface="+mn-cs"/>
            </a:endParaRPr>
          </a:p>
          <a:p>
            <a:pPr marR="0" defTabSz="914400">
              <a:buClrTx/>
              <a:buSzTx/>
              <a:buFontTx/>
              <a:buNone/>
              <a:defRPr/>
            </a:pPr>
            <a:r>
              <a:rPr kumimoji="0" lang="zh-CN" altLang="en-US" sz="2000" kern="0" cap="none" spc="0" normalizeH="0" baseline="0" noProof="1">
                <a:solidFill>
                  <a:srgbClr val="FFFF00"/>
                </a:solidFill>
                <a:latin typeface="黑体" panose="02010609060101010101" pitchFamily="49" charset="-122"/>
                <a:ea typeface="黑体" panose="02010609060101010101" pitchFamily="49" charset="-122"/>
                <a:cs typeface="+mn-cs"/>
              </a:rPr>
              <a:t>阳 少 太</a:t>
            </a:r>
            <a:endParaRPr kumimoji="0" lang="en-US" altLang="zh-CN" sz="2000" kern="0" cap="none" spc="0" normalizeH="0" baseline="0" noProof="1">
              <a:solidFill>
                <a:srgbClr val="FFFF00"/>
              </a:solidFill>
              <a:latin typeface="黑体" panose="02010609060101010101" pitchFamily="49" charset="-122"/>
              <a:ea typeface="黑体" panose="02010609060101010101" pitchFamily="49" charset="-122"/>
              <a:cs typeface="+mn-cs"/>
            </a:endParaRPr>
          </a:p>
          <a:p>
            <a:pPr marR="0" defTabSz="914400">
              <a:buClrTx/>
              <a:buSzTx/>
              <a:buFontTx/>
              <a:buNone/>
              <a:defRPr/>
            </a:pPr>
            <a:r>
              <a:rPr kumimoji="0" lang="zh-CN" altLang="en-US" sz="2000" kern="0" cap="none" spc="0" normalizeH="0" baseline="0" noProof="1">
                <a:solidFill>
                  <a:srgbClr val="FFFF00"/>
                </a:solidFill>
                <a:latin typeface="黑体" panose="02010609060101010101" pitchFamily="49" charset="-122"/>
                <a:ea typeface="黑体" panose="02010609060101010101" pitchFamily="49" charset="-122"/>
                <a:cs typeface="+mn-cs"/>
              </a:rPr>
              <a:t>太 厥 少</a:t>
            </a:r>
            <a:endParaRPr kumimoji="0" lang="zh-CN" altLang="en-US" kern="1200" cap="none" spc="0" normalizeH="0" baseline="0" noProof="0" dirty="0">
              <a:solidFill>
                <a:srgbClr val="FFFF00"/>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42" name="内容占位符 2"/>
          <p:cNvSpPr>
            <a:spLocks noGrp="1"/>
          </p:cNvSpPr>
          <p:nvPr>
            <p:ph type="body" sz="quarter" idx="10"/>
          </p:nvPr>
        </p:nvSpPr>
        <p:spPr>
          <a:xfrm>
            <a:off x="395288" y="320675"/>
            <a:ext cx="7158037" cy="4032250"/>
          </a:xfrm>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头面部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阳明</a:t>
            </a:r>
            <a:r>
              <a:rPr lang="zh-CN" altLang="en-US" dirty="0">
                <a:solidFill>
                  <a:srgbClr val="FDE9D9"/>
                </a:solidFill>
                <a:latin typeface="黑体" panose="02010609060101010101" pitchFamily="49" charset="-122"/>
                <a:ea typeface="黑体" panose="02010609060101010101" pitchFamily="49" charset="-122"/>
                <a:cs typeface="+mn-cs"/>
              </a:rPr>
              <a:t>：面</a:t>
            </a:r>
            <a:r>
              <a:rPr lang="zh-CN" altLang="zh-CN" dirty="0">
                <a:solidFill>
                  <a:srgbClr val="FDE9D9"/>
                </a:solidFill>
                <a:latin typeface="黑体" panose="02010609060101010101" pitchFamily="49" charset="-122"/>
                <a:ea typeface="黑体" panose="02010609060101010101" pitchFamily="49" charset="-122"/>
                <a:cs typeface="+mn-cs"/>
              </a:rPr>
              <a:t>额部；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少阳</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头侧部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手</a:t>
            </a:r>
            <a:r>
              <a:rPr lang="zh-CN" altLang="zh-CN" dirty="0">
                <a:solidFill>
                  <a:srgbClr val="FDE9D9"/>
                </a:solidFill>
                <a:latin typeface="黑体" panose="02010609060101010101" pitchFamily="49" charset="-122"/>
                <a:ea typeface="黑体" panose="02010609060101010101" pitchFamily="49" charset="-122"/>
                <a:cs typeface="+mn-cs"/>
              </a:rPr>
              <a:t>太阳经</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面颊</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足太阳经：</a:t>
            </a:r>
            <a:r>
              <a:rPr lang="zh-CN" altLang="zh-CN" dirty="0">
                <a:solidFill>
                  <a:srgbClr val="FDE9D9"/>
                </a:solidFill>
                <a:latin typeface="黑体" panose="02010609060101010101" pitchFamily="49" charset="-122"/>
                <a:ea typeface="黑体" panose="02010609060101010101" pitchFamily="49" charset="-122"/>
                <a:cs typeface="+mn-cs"/>
              </a:rPr>
              <a:t>头顶及头后部；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躯干部</a:t>
            </a:r>
            <a:r>
              <a:rPr lang="zh-CN" altLang="en-US" dirty="0">
                <a:solidFill>
                  <a:srgbClr val="FDE9D9"/>
                </a:solidFill>
                <a:latin typeface="黑体" panose="02010609060101010101" pitchFamily="49" charset="-122"/>
                <a:ea typeface="黑体" panose="02010609060101010101" pitchFamily="49" charset="-122"/>
                <a:cs typeface="+mn-cs"/>
              </a:rPr>
              <a:t>：手三阳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肩胛部；手三阴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出腋下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足阳明</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胸腹面；足太阳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背；足少阳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身侧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足三阴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腹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腹面由内向外：肾</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胃</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脾经</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，胁肋肝胆膀胱延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540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066"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四、十二经脉的</a:t>
            </a:r>
            <a:r>
              <a:rPr lang="zh-CN" altLang="zh-CN" dirty="0">
                <a:solidFill>
                  <a:srgbClr val="FFFF00"/>
                </a:solidFill>
                <a:latin typeface="黑体" panose="02010609060101010101" pitchFamily="49" charset="-122"/>
                <a:ea typeface="黑体" panose="02010609060101010101" pitchFamily="49" charset="-122"/>
                <a:cs typeface="+mn-cs"/>
              </a:rPr>
              <a:t>表里关系</a:t>
            </a:r>
            <a:endParaRPr lang="zh-CN" altLang="en-US"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手阳明大肠</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手太阴肺</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手少阳三焦经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手厥阴心包</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手太阳小肠经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手少阴心经</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足阳明胃经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足太阴脾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足少阳胆经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足厥阴肝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足太阳膀胱经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足少阴肾</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09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五、十二经脉的流注次序</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肺大胃脾心小肠，膀肾包焦胆肝肺</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207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pic>
        <p:nvPicPr>
          <p:cNvPr id="294916" name="Picture 4" descr="C:\Users\ww\AppData\Roaming\Tencent\Users\741901008\QQ\WinTemp\RichOle\W2%A7}5BKLZ599N(QB}Q~BD.png"/>
          <p:cNvPicPr>
            <a:picLocks noChangeAspect="1"/>
          </p:cNvPicPr>
          <p:nvPr/>
        </p:nvPicPr>
        <p:blipFill>
          <a:blip r:embed="rId1"/>
          <a:stretch>
            <a:fillRect/>
          </a:stretch>
        </p:blipFill>
        <p:spPr>
          <a:xfrm>
            <a:off x="741363" y="2009775"/>
            <a:ext cx="5545137" cy="25066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4916"/>
                                        </p:tgtEl>
                                        <p:attrNameLst>
                                          <p:attrName>style.visibility</p:attrName>
                                        </p:attrNameLst>
                                      </p:cBhvr>
                                      <p:to>
                                        <p:strVal val="visible"/>
                                      </p:to>
                                    </p:set>
                                    <p:animEffect transition="in" filter="box(in)">
                                      <p:cBhvr>
                                        <p:cTn id="7" dur="500"/>
                                        <p:tgtEl>
                                          <p:spTgt spid="294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最细小的络脉是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胃之络脉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孙络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心之络脉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别络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浮络</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47663"/>
            <a:ext cx="8229600" cy="5603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9" end="64"/>
                                            </p:txEl>
                                          </p:spTgt>
                                        </p:tgtEl>
                                        <p:attrNameLst>
                                          <p:attrName>style.visibility</p:attrName>
                                        </p:attrNameLst>
                                      </p:cBhvr>
                                      <p:to>
                                        <p:strVal val="visible"/>
                                      </p:to>
                                    </p:set>
                                    <p:animEffect transition="in" filter="box(in)">
                                      <p:cBhvr>
                                        <p:cTn id="7" dur="500"/>
                                        <p:tgtEl>
                                          <p:spTgt spid="3">
                                            <p:txEl>
                                              <p:charRg st="59"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zh-CN" altLang="en-US"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手三阳经的走向为</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从头走足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从足上腹</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从胸走手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从手走头</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从手走足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2" end="60"/>
                                            </p:txEl>
                                          </p:spTgt>
                                        </p:tgtEl>
                                        <p:attrNameLst>
                                          <p:attrName>style.visibility</p:attrName>
                                        </p:attrNameLst>
                                      </p:cBhvr>
                                      <p:to>
                                        <p:strVal val="visible"/>
                                      </p:to>
                                    </p:set>
                                    <p:animEffect transition="in" filter="box(in)">
                                      <p:cBhvr>
                                        <p:cTn id="7" dur="500"/>
                                        <p:tgtEl>
                                          <p:spTgt spid="3">
                                            <p:txEl>
                                              <p:charRg st="52"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同名手足阳经的交接部位是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胸部</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头面部</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上肢末端</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下肢末端</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四肢末端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 calcmode="lin" valueType="num">
                                      <p:cBhvr additive="base">
                                        <p:cTn id="7" dur="500" fill="hold"/>
                                        <p:tgtEl>
                                          <p:spTgt spid="3">
                                            <p:txEl>
                                              <p:charRg st="62" end="7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62" end="7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手三阳经与足三阳经交接在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四肢部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肩胛部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头面部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胸部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背部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501650"/>
            <a:ext cx="8229600" cy="4064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3" end="51"/>
                                            </p:txEl>
                                          </p:spTgt>
                                        </p:tgtEl>
                                        <p:attrNameLst>
                                          <p:attrName>style.visibility</p:attrName>
                                        </p:attrNameLst>
                                      </p:cBhvr>
                                      <p:to>
                                        <p:strVal val="visible"/>
                                      </p:to>
                                    </p:set>
                                    <p:animEffect transition="in" filter="box(in)">
                                      <p:cBhvr>
                                        <p:cTn id="7" dur="500"/>
                                        <p:tgtEl>
                                          <p:spTgt spid="3">
                                            <p:txEl>
                                              <p:charRg st="43" end="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71488" y="327025"/>
            <a:ext cx="6624637" cy="4032250"/>
          </a:xfrm>
          <a:noFill/>
          <a:ln>
            <a:noFill/>
          </a:ln>
        </p:spPr>
        <p:txBody>
          <a:bodyPr/>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足厥阴肝经与足太阴脾经循行交叉，变换前中位置，</a:t>
            </a:r>
            <a:r>
              <a:rPr lang="zh-CN" altLang="en-US" dirty="0">
                <a:solidFill>
                  <a:srgbClr val="FDE9D9"/>
                </a:solidFill>
                <a:latin typeface="黑体" panose="02010609060101010101" pitchFamily="49" charset="-122"/>
                <a:ea typeface="黑体" panose="02010609060101010101" pitchFamily="49" charset="-122"/>
                <a:cs typeface="+mn-cs"/>
              </a:rPr>
              <a:t>肝经在前，</a:t>
            </a:r>
            <a:r>
              <a:rPr lang="zh-CN" altLang="zh-CN" dirty="0">
                <a:solidFill>
                  <a:srgbClr val="FDE9D9"/>
                </a:solidFill>
                <a:latin typeface="黑体" panose="02010609060101010101" pitchFamily="49" charset="-122"/>
                <a:ea typeface="黑体" panose="02010609060101010101" pitchFamily="49" charset="-122"/>
                <a:cs typeface="+mn-cs"/>
              </a:rPr>
              <a:t>是在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外踝上</a:t>
            </a:r>
            <a:r>
              <a:rPr lang="en-US" altLang="zh-CN" dirty="0">
                <a:solidFill>
                  <a:srgbClr val="FDE9D9"/>
                </a:solidFill>
                <a:latin typeface="黑体" panose="02010609060101010101" pitchFamily="49" charset="-122"/>
                <a:ea typeface="黑体" panose="02010609060101010101" pitchFamily="49" charset="-122"/>
                <a:cs typeface="+mn-cs"/>
              </a:rPr>
              <a:t>8</a:t>
            </a:r>
            <a:r>
              <a:rPr lang="zh-CN" altLang="zh-CN" dirty="0">
                <a:solidFill>
                  <a:srgbClr val="FDE9D9"/>
                </a:solidFill>
                <a:latin typeface="黑体" panose="02010609060101010101" pitchFamily="49" charset="-122"/>
                <a:ea typeface="黑体" panose="02010609060101010101" pitchFamily="49" charset="-122"/>
                <a:cs typeface="+mn-cs"/>
              </a:rPr>
              <a:t>寸</a:t>
            </a:r>
            <a:r>
              <a:rPr lang="zh-CN" altLang="en-US" dirty="0">
                <a:solidFill>
                  <a:srgbClr val="FDE9D9"/>
                </a:solidFill>
                <a:latin typeface="黑体" panose="02010609060101010101" pitchFamily="49" charset="-122"/>
                <a:ea typeface="黑体" panose="02010609060101010101" pitchFamily="49" charset="-122"/>
                <a:cs typeface="+mn-cs"/>
              </a:rPr>
              <a:t>以下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内踝上</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寸</a:t>
            </a:r>
            <a:r>
              <a:rPr lang="zh-CN" altLang="en-US" dirty="0">
                <a:solidFill>
                  <a:srgbClr val="FDE9D9"/>
                </a:solidFill>
                <a:latin typeface="黑体" panose="02010609060101010101" pitchFamily="49" charset="-122"/>
                <a:ea typeface="黑体" panose="02010609060101010101" pitchFamily="49" charset="-122"/>
                <a:cs typeface="+mn-cs"/>
              </a:rPr>
              <a:t>以上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内踝上</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寸</a:t>
            </a:r>
            <a:r>
              <a:rPr lang="zh-CN" altLang="en-US" dirty="0">
                <a:solidFill>
                  <a:srgbClr val="FDE9D9"/>
                </a:solidFill>
                <a:latin typeface="黑体" panose="02010609060101010101" pitchFamily="49" charset="-122"/>
                <a:ea typeface="黑体" panose="02010609060101010101" pitchFamily="49" charset="-122"/>
                <a:cs typeface="+mn-cs"/>
              </a:rPr>
              <a:t>以下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内踝上</a:t>
            </a:r>
            <a:r>
              <a:rPr lang="en-US" altLang="zh-CN" dirty="0">
                <a:solidFill>
                  <a:srgbClr val="FDE9D9"/>
                </a:solidFill>
                <a:latin typeface="黑体" panose="02010609060101010101" pitchFamily="49" charset="-122"/>
                <a:ea typeface="黑体" panose="02010609060101010101" pitchFamily="49" charset="-122"/>
                <a:cs typeface="+mn-cs"/>
              </a:rPr>
              <a:t>8</a:t>
            </a:r>
            <a:r>
              <a:rPr lang="zh-CN" altLang="zh-CN" dirty="0">
                <a:solidFill>
                  <a:srgbClr val="FDE9D9"/>
                </a:solidFill>
                <a:latin typeface="黑体" panose="02010609060101010101" pitchFamily="49" charset="-122"/>
                <a:ea typeface="黑体" panose="02010609060101010101" pitchFamily="49" charset="-122"/>
                <a:cs typeface="+mn-cs"/>
              </a:rPr>
              <a:t>寸</a:t>
            </a:r>
            <a:r>
              <a:rPr lang="zh-CN" altLang="en-US" dirty="0">
                <a:solidFill>
                  <a:srgbClr val="FDE9D9"/>
                </a:solidFill>
                <a:latin typeface="黑体" panose="02010609060101010101" pitchFamily="49" charset="-122"/>
                <a:ea typeface="黑体" panose="02010609060101010101" pitchFamily="49" charset="-122"/>
                <a:cs typeface="+mn-cs"/>
              </a:rPr>
              <a:t>以上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内踝上</a:t>
            </a:r>
            <a:r>
              <a:rPr lang="en-US" altLang="zh-CN" dirty="0">
                <a:solidFill>
                  <a:srgbClr val="FDE9D9"/>
                </a:solidFill>
                <a:latin typeface="黑体" panose="02010609060101010101" pitchFamily="49" charset="-122"/>
                <a:ea typeface="黑体" panose="02010609060101010101" pitchFamily="49" charset="-122"/>
                <a:cs typeface="+mn-cs"/>
              </a:rPr>
              <a:t>8</a:t>
            </a:r>
            <a:r>
              <a:rPr lang="zh-CN" altLang="zh-CN" dirty="0">
                <a:solidFill>
                  <a:srgbClr val="FDE9D9"/>
                </a:solidFill>
                <a:latin typeface="黑体" panose="02010609060101010101" pitchFamily="49" charset="-122"/>
                <a:ea typeface="黑体" panose="02010609060101010101" pitchFamily="49" charset="-122"/>
                <a:cs typeface="+mn-cs"/>
              </a:rPr>
              <a:t>寸</a:t>
            </a:r>
            <a:r>
              <a:rPr lang="zh-CN" altLang="en-US" dirty="0">
                <a:solidFill>
                  <a:srgbClr val="FDE9D9"/>
                </a:solidFill>
                <a:latin typeface="黑体" panose="02010609060101010101" pitchFamily="49" charset="-122"/>
                <a:ea typeface="黑体" panose="02010609060101010101" pitchFamily="49" charset="-122"/>
                <a:cs typeface="+mn-cs"/>
              </a:rPr>
              <a:t>以下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84" end="92"/>
                                            </p:txEl>
                                          </p:spTgt>
                                        </p:tgtEl>
                                        <p:attrNameLst>
                                          <p:attrName>style.visibility</p:attrName>
                                        </p:attrNameLst>
                                      </p:cBhvr>
                                      <p:to>
                                        <p:strVal val="visible"/>
                                      </p:to>
                                    </p:set>
                                    <p:animEffect transition="in" filter="box(in)">
                                      <p:cBhvr>
                                        <p:cTn id="7" dur="500"/>
                                        <p:tgtEl>
                                          <p:spTgt spid="3">
                                            <p:txEl>
                                              <p:charRg st="84" end="9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按十二经脉分布规律，</a:t>
            </a:r>
            <a:r>
              <a:rPr lang="zh-CN" altLang="en-US" dirty="0">
                <a:solidFill>
                  <a:srgbClr val="FDE9D9"/>
                </a:solidFill>
                <a:latin typeface="黑体" panose="02010609060101010101" pitchFamily="49" charset="-122"/>
                <a:ea typeface="黑体" panose="02010609060101010101" pitchFamily="49" charset="-122"/>
                <a:cs typeface="+mn-cs"/>
              </a:rPr>
              <a:t>足</a:t>
            </a:r>
            <a:r>
              <a:rPr lang="zh-CN" altLang="zh-CN" dirty="0">
                <a:solidFill>
                  <a:srgbClr val="FDE9D9"/>
                </a:solidFill>
                <a:latin typeface="黑体" panose="02010609060101010101" pitchFamily="49" charset="-122"/>
                <a:ea typeface="黑体" panose="02010609060101010101" pitchFamily="49" charset="-122"/>
                <a:cs typeface="+mn-cs"/>
              </a:rPr>
              <a:t>太阳经行于</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面额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后头</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头侧</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前额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面部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38150"/>
            <a:ext cx="8229600" cy="4699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lt"/>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9" end="57"/>
                                            </p:txEl>
                                          </p:spTgt>
                                        </p:tgtEl>
                                        <p:attrNameLst>
                                          <p:attrName>style.visibility</p:attrName>
                                        </p:attrNameLst>
                                      </p:cBhvr>
                                      <p:to>
                                        <p:strVal val="visible"/>
                                      </p:to>
                                    </p:set>
                                    <p:animEffect transition="in" filter="box(in)">
                                      <p:cBhvr>
                                        <p:cTn id="7" dur="500"/>
                                        <p:tgtEl>
                                          <p:spTgt spid="3">
                                            <p:txEl>
                                              <p:charRg st="49"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30213" y="266700"/>
            <a:ext cx="6624637" cy="4032250"/>
          </a:xfrm>
          <a:noFill/>
          <a:ln>
            <a:noFill/>
          </a:ln>
        </p:spPr>
        <p:txBody>
          <a:bodyPr/>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中国古代哲学认为构成宇宙世界万物的本原是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en-US" dirty="0">
                <a:solidFill>
                  <a:srgbClr val="FDE9D9"/>
                </a:solidFill>
                <a:latin typeface="黑体" panose="02010609060101010101" pitchFamily="49" charset="-122"/>
                <a:ea typeface="黑体" panose="02010609060101010101" pitchFamily="49" charset="-122"/>
                <a:cs typeface="+mn-cs"/>
              </a:rPr>
              <a:t>水</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en-US" dirty="0">
                <a:solidFill>
                  <a:srgbClr val="FDE9D9"/>
                </a:solidFill>
                <a:latin typeface="黑体" panose="02010609060101010101" pitchFamily="49" charset="-122"/>
                <a:ea typeface="黑体" panose="02010609060101010101" pitchFamily="49" charset="-122"/>
                <a:cs typeface="+mn-cs"/>
              </a:rPr>
              <a:t>土</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物质</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精气</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神气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能联系天地万物的中介指的是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原子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电子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物质</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精气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神气</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en-US"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6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1" end="59"/>
                                            </p:txEl>
                                          </p:spTgt>
                                        </p:tgtEl>
                                        <p:attrNameLst>
                                          <p:attrName>style.visibility</p:attrName>
                                        </p:attrNameLst>
                                      </p:cBhvr>
                                      <p:to>
                                        <p:strVal val="visible"/>
                                      </p:to>
                                    </p:set>
                                    <p:animEffect transition="in" filter="box(in)">
                                      <p:cBhvr>
                                        <p:cTn id="7" dur="500"/>
                                        <p:tgtEl>
                                          <p:spTgt spid="3">
                                            <p:txEl>
                                              <p:charRg st="51"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59" end="61"/>
                                            </p:txEl>
                                          </p:spTgt>
                                        </p:tgtEl>
                                        <p:attrNameLst>
                                          <p:attrName>style.visibility</p:attrName>
                                        </p:attrNameLst>
                                      </p:cBhvr>
                                      <p:to>
                                        <p:strVal val="visible"/>
                                      </p:to>
                                    </p:set>
                                    <p:animEffect transition="in" filter="box(in)">
                                      <p:cBhvr>
                                        <p:cTn id="12" dur="500"/>
                                        <p:tgtEl>
                                          <p:spTgt spid="3">
                                            <p:txEl>
                                              <p:charRg st="59" end="6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charRg st="104" end="112"/>
                                            </p:txEl>
                                          </p:spTgt>
                                        </p:tgtEl>
                                        <p:attrNameLst>
                                          <p:attrName>style.visibility</p:attrName>
                                        </p:attrNameLst>
                                      </p:cBhvr>
                                      <p:to>
                                        <p:strVal val="visible"/>
                                      </p:to>
                                    </p:set>
                                    <p:anim calcmode="lin" valueType="num">
                                      <p:cBhvr additive="base">
                                        <p:cTn id="17" dur="500" fill="hold"/>
                                        <p:tgtEl>
                                          <p:spTgt spid="3">
                                            <p:txEl>
                                              <p:charRg st="104" end="11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charRg st="104" end="1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足阳明胃经在下肢的循行部位是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外侧中线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内侧中线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内侧后线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外侧前线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内侧前线</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7.</a:t>
            </a:r>
            <a:r>
              <a:rPr lang="zh-CN" altLang="zh-CN" dirty="0">
                <a:solidFill>
                  <a:srgbClr val="FDE9D9"/>
                </a:solidFill>
                <a:latin typeface="黑体" panose="02010609060101010101" pitchFamily="49" charset="-122"/>
                <a:ea typeface="黑体" panose="02010609060101010101" pitchFamily="49" charset="-122"/>
                <a:cs typeface="+mn-cs"/>
              </a:rPr>
              <a:t>十二经脉循行中，手太阴肺经上接的经脉是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大肠经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小肠经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膀胱经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心包经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肝经</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4" name="标题 1"/>
          <p:cNvSpPr txBox="1"/>
          <p:nvPr/>
        </p:nvSpPr>
        <p:spPr bwMode="auto">
          <a:xfrm>
            <a:off x="349250" y="465138"/>
            <a:ext cx="8337550" cy="442913"/>
          </a:xfrm>
          <a:prstGeom prst="rect">
            <a:avLst/>
          </a:prstGeom>
          <a:noFill/>
          <a:ln w="9525">
            <a:noFill/>
            <a:miter lim="800000"/>
          </a:ln>
        </p:spPr>
        <p:txBody>
          <a:bodyPr lIns="79939" tIns="39969" rIns="79939" bIns="39969" anchor="ctr"/>
          <a:lstStyle/>
          <a:p>
            <a:pPr marR="0" defTabSz="798830">
              <a:buClrTx/>
              <a:buSzTx/>
              <a:buFontTx/>
              <a:buNone/>
              <a:defRPr/>
            </a:pPr>
            <a:endParaRPr kumimoji="0" lang="zh-CN" altLang="en-US" sz="1700" kern="0" cap="none" spc="0" normalizeH="0" baseline="0" noProof="0" dirty="0">
              <a:solidFill>
                <a:schemeClr val="bg1"/>
              </a:solidFill>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8" end="66"/>
                                            </p:txEl>
                                          </p:spTgt>
                                        </p:tgtEl>
                                        <p:attrNameLst>
                                          <p:attrName>style.visibility</p:attrName>
                                        </p:attrNameLst>
                                      </p:cBhvr>
                                      <p:to>
                                        <p:strVal val="visible"/>
                                      </p:to>
                                    </p:set>
                                    <p:animEffect transition="in" filter="box(in)">
                                      <p:cBhvr>
                                        <p:cTn id="7" dur="500"/>
                                        <p:tgtEl>
                                          <p:spTgt spid="3">
                                            <p:txEl>
                                              <p:charRg st="58"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4" end="132"/>
                                            </p:txEl>
                                          </p:spTgt>
                                        </p:tgtEl>
                                        <p:attrNameLst>
                                          <p:attrName>style.visibility</p:attrName>
                                        </p:attrNameLst>
                                      </p:cBhvr>
                                      <p:to>
                                        <p:strVal val="visible"/>
                                      </p:to>
                                    </p:set>
                                    <p:animEffect transition="in" filter="box(in)">
                                      <p:cBhvr>
                                        <p:cTn id="12" dur="500"/>
                                        <p:tgtEl>
                                          <p:spTgt spid="3">
                                            <p:txEl>
                                              <p:charRg st="124" end="13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1426" name="内容占位符 2"/>
          <p:cNvSpPr>
            <a:spLocks noGrp="1" noChangeArrowheads="1"/>
          </p:cNvSpPr>
          <p:nvPr>
            <p:ph type="body" sz="quarter" idx="10"/>
          </p:nvPr>
        </p:nvSpPr>
        <p:spPr bwMode="auto">
          <a:xfrm>
            <a:off x="1096963" y="458788"/>
            <a:ext cx="5065713"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ts val="425"/>
              </a:spcBef>
              <a:spcAft>
                <a:spcPct val="0"/>
              </a:spcAft>
              <a:buClrTx/>
              <a:buSzTx/>
              <a:buFontTx/>
              <a:buNone/>
              <a:defRPr/>
            </a:pPr>
            <a:r>
              <a:rPr kumimoji="0" lang="en-US" altLang="zh-CN" sz="1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奇经八脉</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奇经八脉的含义及特点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奇经八脉的主要功能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ts val="42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督脉、任脉、冲脉、带脉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、跷脉和维脉的循行特点和基本功能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2450" name="内容占位符 2"/>
          <p:cNvSpPr>
            <a:spLocks noGrp="1"/>
          </p:cNvSpPr>
          <p:nvPr>
            <p:ph type="body" sz="quarter" idx="10"/>
          </p:nvPr>
        </p:nvSpPr>
        <p:spPr>
          <a:xfrm>
            <a:off x="461963" y="388938"/>
            <a:ext cx="7259637" cy="4032250"/>
          </a:xfrm>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一、奇经八脉的特点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督脉、任脉、冲脉、带脉、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阴跷脉、阳跷脉、阴维脉、阳维脉</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一源三岐</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督、任、冲脉</a:t>
            </a:r>
            <a:r>
              <a:rPr lang="zh-CN" altLang="en-US" dirty="0">
                <a:solidFill>
                  <a:srgbClr val="FDE9D9"/>
                </a:solidFill>
                <a:latin typeface="黑体" panose="02010609060101010101" pitchFamily="49" charset="-122"/>
                <a:ea typeface="黑体" panose="02010609060101010101" pitchFamily="49" charset="-122"/>
                <a:cs typeface="+mn-cs"/>
              </a:rPr>
              <a:t>同起于胞中，下出于会阴。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分布特点：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走向和分布</a:t>
            </a:r>
            <a:r>
              <a:rPr lang="zh-CN" altLang="en-US" dirty="0">
                <a:solidFill>
                  <a:srgbClr val="FDE9D9"/>
                </a:solidFill>
                <a:latin typeface="黑体" panose="02010609060101010101" pitchFamily="49" charset="-122"/>
                <a:ea typeface="黑体" panose="02010609060101010101" pitchFamily="49" charset="-122"/>
                <a:cs typeface="+mn-cs"/>
              </a:rPr>
              <a:t>无规律</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与五脏六腑无络属关系；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与奇恒之腑关系密切；</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奇经八脉之间无表里相配关系。</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2450">
                                            <p:txEl>
                                              <p:charRg st="42" end="6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2450">
                                            <p:txEl>
                                              <p:charRg st="69" end="7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2450">
                                            <p:txEl>
                                              <p:charRg st="75" end="8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2450">
                                            <p:txEl>
                                              <p:charRg st="89" end="10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2450">
                                            <p:txEl>
                                              <p:charRg st="105" end="12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2450">
                                            <p:txEl>
                                              <p:charRg st="120" end="13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733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二、奇经八脉的主要功能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①密切十二经脉的联系。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②调节十二经脉的气血。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③</a:t>
            </a:r>
            <a:r>
              <a:rPr lang="zh-CN" altLang="en-US" dirty="0">
                <a:solidFill>
                  <a:srgbClr val="FDE9D9"/>
                </a:solidFill>
                <a:latin typeface="黑体" panose="02010609060101010101" pitchFamily="49" charset="-122"/>
                <a:ea typeface="黑体" panose="02010609060101010101" pitchFamily="49" charset="-122"/>
                <a:cs typeface="+mn-cs"/>
              </a:rPr>
              <a:t>参与生殖及</a:t>
            </a:r>
            <a:r>
              <a:rPr lang="zh-CN" altLang="zh-CN" dirty="0">
                <a:solidFill>
                  <a:srgbClr val="FDE9D9"/>
                </a:solidFill>
                <a:latin typeface="黑体" panose="02010609060101010101" pitchFamily="49" charset="-122"/>
                <a:ea typeface="黑体" panose="02010609060101010101" pitchFamily="49" charset="-122"/>
                <a:cs typeface="+mn-cs"/>
              </a:rPr>
              <a:t>脑、髓等奇恒之府</a:t>
            </a:r>
            <a:r>
              <a:rPr lang="zh-CN" altLang="en-US" dirty="0">
                <a:solidFill>
                  <a:srgbClr val="FDE9D9"/>
                </a:solidFill>
                <a:latin typeface="黑体" panose="02010609060101010101" pitchFamily="49" charset="-122"/>
                <a:ea typeface="黑体" panose="02010609060101010101" pitchFamily="49" charset="-122"/>
                <a:cs typeface="+mn-cs"/>
              </a:rPr>
              <a:t>功能的调节</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7096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00"/>
                </a:solidFill>
                <a:effectLst/>
                <a:uLnTx/>
                <a:uFillTx/>
                <a:latin typeface="+mj-ea"/>
                <a:ea typeface="+mj-ea"/>
                <a:cs typeface="+mj-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内容占位符 2"/>
          <p:cNvSpPr>
            <a:spLocks noGrp="1"/>
          </p:cNvSpPr>
          <p:nvPr>
            <p:ph type="body" sz="quarter" idx="10"/>
          </p:nvPr>
        </p:nvSpPr>
        <p:spPr>
          <a:xfrm>
            <a:off x="395288" y="627063"/>
            <a:ext cx="7051675"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三、督</a:t>
            </a:r>
            <a:r>
              <a:rPr lang="zh-CN" altLang="en-US" dirty="0">
                <a:solidFill>
                  <a:srgbClr val="FDE9D9"/>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、任</a:t>
            </a:r>
            <a:r>
              <a:rPr lang="zh-CN" altLang="en-US" dirty="0">
                <a:solidFill>
                  <a:srgbClr val="FDE9D9"/>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、冲</a:t>
            </a:r>
            <a:r>
              <a:rPr lang="zh-CN" altLang="en-US" dirty="0">
                <a:solidFill>
                  <a:srgbClr val="FDE9D9"/>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、带</a:t>
            </a:r>
            <a:r>
              <a:rPr lang="zh-CN" altLang="en-US" dirty="0">
                <a:solidFill>
                  <a:srgbClr val="FDE9D9"/>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、跷脉和维脉的基本功能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督脉</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总督一身之阳经</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调节阳经气血，</a:t>
            </a:r>
            <a:r>
              <a:rPr lang="zh-CN" altLang="zh-CN" dirty="0">
                <a:solidFill>
                  <a:srgbClr val="FDE9D9"/>
                </a:solidFill>
                <a:latin typeface="黑体" panose="02010609060101010101" pitchFamily="49" charset="-122"/>
                <a:ea typeface="黑体" panose="02010609060101010101" pitchFamily="49" charset="-122"/>
                <a:cs typeface="+mn-cs"/>
              </a:rPr>
              <a:t>有“</a:t>
            </a:r>
            <a:r>
              <a:rPr lang="zh-CN" altLang="zh-CN" dirty="0">
                <a:solidFill>
                  <a:srgbClr val="FFFF00"/>
                </a:solidFill>
                <a:latin typeface="黑体" panose="02010609060101010101" pitchFamily="49" charset="-122"/>
                <a:ea typeface="黑体" panose="02010609060101010101" pitchFamily="49" charset="-122"/>
                <a:cs typeface="+mn-cs"/>
              </a:rPr>
              <a:t>阳脉之海</a:t>
            </a:r>
            <a:r>
              <a:rPr lang="zh-CN" altLang="zh-CN" dirty="0">
                <a:solidFill>
                  <a:srgbClr val="FDE9D9"/>
                </a:solidFill>
                <a:latin typeface="黑体" panose="02010609060101010101" pitchFamily="49" charset="-122"/>
                <a:ea typeface="黑体" panose="02010609060101010101" pitchFamily="49" charset="-122"/>
                <a:cs typeface="+mn-cs"/>
              </a:rPr>
              <a:t>”之称。另外督脉与</a:t>
            </a:r>
            <a:r>
              <a:rPr lang="zh-CN" altLang="zh-CN" dirty="0">
                <a:solidFill>
                  <a:srgbClr val="FFFF00"/>
                </a:solidFill>
                <a:latin typeface="黑体" panose="02010609060101010101" pitchFamily="49" charset="-122"/>
                <a:ea typeface="黑体" panose="02010609060101010101" pitchFamily="49" charset="-122"/>
                <a:cs typeface="+mn-cs"/>
              </a:rPr>
              <a:t>脑，脊髓和肾</a:t>
            </a:r>
            <a:r>
              <a:rPr lang="zh-CN" altLang="zh-CN" dirty="0">
                <a:solidFill>
                  <a:srgbClr val="FDE9D9"/>
                </a:solidFill>
                <a:latin typeface="黑体" panose="02010609060101010101" pitchFamily="49" charset="-122"/>
                <a:ea typeface="黑体" panose="02010609060101010101" pitchFamily="49" charset="-122"/>
                <a:cs typeface="+mn-cs"/>
              </a:rPr>
              <a:t>关系密切。</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任脉</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总任一身之阴脉</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调节阴经气血，</a:t>
            </a:r>
            <a:r>
              <a:rPr lang="zh-CN" altLang="zh-CN" dirty="0">
                <a:solidFill>
                  <a:srgbClr val="FDE9D9"/>
                </a:solidFill>
                <a:latin typeface="黑体" panose="02010609060101010101" pitchFamily="49" charset="-122"/>
                <a:ea typeface="黑体" panose="02010609060101010101" pitchFamily="49" charset="-122"/>
                <a:cs typeface="+mn-cs"/>
              </a:rPr>
              <a:t>有“</a:t>
            </a:r>
            <a:r>
              <a:rPr lang="zh-CN" altLang="zh-CN" dirty="0">
                <a:solidFill>
                  <a:srgbClr val="FFC000"/>
                </a:solidFill>
                <a:latin typeface="黑体" panose="02010609060101010101" pitchFamily="49" charset="-122"/>
                <a:ea typeface="黑体" panose="02010609060101010101" pitchFamily="49" charset="-122"/>
                <a:cs typeface="+mn-cs"/>
              </a:rPr>
              <a:t>阴脉之海</a:t>
            </a:r>
            <a:r>
              <a:rPr lang="zh-CN" altLang="zh-CN" dirty="0">
                <a:solidFill>
                  <a:srgbClr val="FDE9D9"/>
                </a:solidFill>
                <a:latin typeface="黑体" panose="02010609060101010101" pitchFamily="49" charset="-122"/>
                <a:ea typeface="黑体" panose="02010609060101010101" pitchFamily="49" charset="-122"/>
                <a:cs typeface="+mn-cs"/>
              </a:rPr>
              <a:t>”之称。</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与女子妊娠有关</a:t>
            </a:r>
            <a:r>
              <a:rPr lang="zh-CN" altLang="zh-CN" dirty="0">
                <a:solidFill>
                  <a:srgbClr val="FDE9D9"/>
                </a:solidFill>
                <a:latin typeface="黑体" panose="02010609060101010101" pitchFamily="49" charset="-122"/>
                <a:ea typeface="黑体" panose="02010609060101010101" pitchFamily="49" charset="-122"/>
                <a:cs typeface="+mn-cs"/>
              </a:rPr>
              <a:t>，称“</a:t>
            </a:r>
            <a:r>
              <a:rPr lang="zh-CN" altLang="zh-CN" dirty="0">
                <a:solidFill>
                  <a:srgbClr val="FFC000"/>
                </a:solidFill>
                <a:latin typeface="黑体" panose="02010609060101010101" pitchFamily="49" charset="-122"/>
                <a:ea typeface="黑体" panose="02010609060101010101" pitchFamily="49" charset="-122"/>
                <a:cs typeface="+mn-cs"/>
              </a:rPr>
              <a:t>任主胞胎</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7096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4498">
                                            <p:txEl>
                                              <p:charRg st="78" end="8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4498">
                                            <p:txEl>
                                              <p:charRg st="84" end="13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冲脉</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调节十二经气血</a:t>
            </a:r>
            <a:r>
              <a:rPr lang="zh-CN" altLang="zh-CN" dirty="0">
                <a:solidFill>
                  <a:srgbClr val="FDE9D9"/>
                </a:solidFill>
                <a:latin typeface="黑体" panose="02010609060101010101" pitchFamily="49" charset="-122"/>
                <a:ea typeface="黑体" panose="02010609060101010101" pitchFamily="49" charset="-122"/>
                <a:cs typeface="+mn-cs"/>
              </a:rPr>
              <a:t>，有“</a:t>
            </a:r>
            <a:r>
              <a:rPr lang="zh-CN" altLang="zh-CN" dirty="0">
                <a:solidFill>
                  <a:srgbClr val="FFC000"/>
                </a:solidFill>
                <a:latin typeface="黑体" panose="02010609060101010101" pitchFamily="49" charset="-122"/>
                <a:ea typeface="黑体" panose="02010609060101010101" pitchFamily="49" charset="-122"/>
                <a:cs typeface="+mn-cs"/>
              </a:rPr>
              <a:t>十二经脉之海</a:t>
            </a:r>
            <a:r>
              <a:rPr lang="zh-CN" altLang="zh-CN" dirty="0">
                <a:solidFill>
                  <a:srgbClr val="FDE9D9"/>
                </a:solidFill>
                <a:latin typeface="黑体" panose="02010609060101010101" pitchFamily="49" charset="-122"/>
                <a:ea typeface="黑体" panose="02010609060101010101" pitchFamily="49" charset="-122"/>
                <a:cs typeface="+mn-cs"/>
              </a:rPr>
              <a:t>”之称。</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②与女子月经及孕育机能有关。</a:t>
            </a:r>
            <a:r>
              <a:rPr lang="zh-CN" altLang="zh-CN" dirty="0">
                <a:solidFill>
                  <a:srgbClr val="FDE9D9"/>
                </a:solidFill>
                <a:latin typeface="黑体" panose="02010609060101010101" pitchFamily="49" charset="-122"/>
                <a:ea typeface="黑体" panose="02010609060101010101" pitchFamily="49" charset="-122"/>
                <a:cs typeface="+mn-cs"/>
              </a:rPr>
              <a:t>冲脉又为“</a:t>
            </a:r>
            <a:r>
              <a:rPr lang="zh-CN" altLang="zh-CN" dirty="0">
                <a:solidFill>
                  <a:srgbClr val="FFFF00"/>
                </a:solidFill>
                <a:latin typeface="黑体" panose="02010609060101010101" pitchFamily="49" charset="-122"/>
                <a:ea typeface="黑体" panose="02010609060101010101" pitchFamily="49" charset="-122"/>
                <a:cs typeface="+mn-cs"/>
              </a:rPr>
              <a:t>血海</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带脉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基本功能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FC000"/>
                </a:solidFill>
                <a:latin typeface="黑体" panose="02010609060101010101" pitchFamily="49" charset="-122"/>
                <a:ea typeface="黑体" panose="02010609060101010101" pitchFamily="49" charset="-122"/>
                <a:cs typeface="+mn-cs"/>
              </a:rPr>
              <a:t>约束纵行诸经</a:t>
            </a:r>
            <a:r>
              <a:rPr lang="en-US" altLang="zh-CN" dirty="0">
                <a:solidFill>
                  <a:srgbClr val="FFC000"/>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en-US" dirty="0">
                <a:solidFill>
                  <a:srgbClr val="FFFF00"/>
                </a:solidFill>
                <a:latin typeface="黑体" panose="02010609060101010101" pitchFamily="49" charset="-122"/>
                <a:ea typeface="黑体" panose="02010609060101010101" pitchFamily="49" charset="-122"/>
                <a:cs typeface="+mn-cs"/>
              </a:rPr>
              <a:t>固护胞胎  </a:t>
            </a:r>
            <a:r>
              <a:rPr lang="zh-CN" altLang="en-US" dirty="0">
                <a:solidFill>
                  <a:srgbClr val="FDE9D9"/>
                </a:solidFill>
                <a:latin typeface="黑体" panose="02010609060101010101" pitchFamily="49" charset="-122"/>
                <a:ea typeface="黑体" panose="02010609060101010101" pitchFamily="49" charset="-122"/>
                <a:cs typeface="+mn-cs"/>
              </a:rPr>
              <a:t>③</a:t>
            </a:r>
            <a:r>
              <a:rPr lang="zh-CN" altLang="en-US" dirty="0">
                <a:solidFill>
                  <a:srgbClr val="FFC000"/>
                </a:solidFill>
                <a:latin typeface="黑体" panose="02010609060101010101" pitchFamily="49" charset="-122"/>
                <a:ea typeface="黑体" panose="02010609060101010101" pitchFamily="49" charset="-122"/>
                <a:cs typeface="+mn-cs"/>
              </a:rPr>
              <a:t>主司带下</a:t>
            </a:r>
            <a:endParaRPr lang="zh-CN"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7096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6">
                                            <p:txEl>
                                              <p:charRg st="52" end="6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6">
                                            <p:txEl>
                                              <p:charRg st="62" end="8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0402"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跷脉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有阴跷脉和阳跷脉。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基本机能：</a:t>
            </a:r>
            <a:r>
              <a:rPr lang="zh-CN" altLang="zh-CN" dirty="0">
                <a:solidFill>
                  <a:srgbClr val="FDE9D9"/>
                </a:solidFill>
                <a:latin typeface="黑体" panose="02010609060101010101" pitchFamily="49" charset="-122"/>
                <a:ea typeface="黑体" panose="02010609060101010101" pitchFamily="49" charset="-122"/>
                <a:cs typeface="+mn-cs"/>
              </a:rPr>
              <a:t>①主司下肢运动</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②司眼睑开合。</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维脉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阴维脉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维系</a:t>
            </a:r>
            <a:r>
              <a:rPr lang="zh-CN" altLang="zh-CN" dirty="0">
                <a:solidFill>
                  <a:srgbClr val="FDE9D9"/>
                </a:solidFill>
                <a:latin typeface="黑体" panose="02010609060101010101" pitchFamily="49" charset="-122"/>
                <a:ea typeface="黑体" panose="02010609060101010101" pitchFamily="49" charset="-122"/>
                <a:cs typeface="+mn-cs"/>
              </a:rPr>
              <a:t>联络</a:t>
            </a:r>
            <a:r>
              <a:rPr lang="zh-CN" altLang="en-US" dirty="0">
                <a:solidFill>
                  <a:srgbClr val="FDE9D9"/>
                </a:solidFill>
                <a:latin typeface="黑体" panose="02010609060101010101" pitchFamily="49" charset="-122"/>
                <a:ea typeface="黑体" panose="02010609060101010101" pitchFamily="49" charset="-122"/>
                <a:cs typeface="+mn-cs"/>
              </a:rPr>
              <a:t>全身</a:t>
            </a:r>
            <a:r>
              <a:rPr lang="zh-CN" altLang="zh-CN" dirty="0">
                <a:solidFill>
                  <a:srgbClr val="FDE9D9"/>
                </a:solidFill>
                <a:latin typeface="黑体" panose="02010609060101010101" pitchFamily="49" charset="-122"/>
                <a:ea typeface="黑体" panose="02010609060101010101" pitchFamily="49" charset="-122"/>
                <a:cs typeface="+mn-cs"/>
              </a:rPr>
              <a:t>阴经，</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阳维脉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维系</a:t>
            </a:r>
            <a:r>
              <a:rPr lang="zh-CN" altLang="zh-CN" dirty="0">
                <a:solidFill>
                  <a:srgbClr val="FDE9D9"/>
                </a:solidFill>
                <a:latin typeface="黑体" panose="02010609060101010101" pitchFamily="49" charset="-122"/>
                <a:ea typeface="黑体" panose="02010609060101010101" pitchFamily="49" charset="-122"/>
                <a:cs typeface="+mn-cs"/>
              </a:rPr>
              <a:t>联络</a:t>
            </a:r>
            <a:r>
              <a:rPr lang="zh-CN" altLang="en-US" dirty="0">
                <a:solidFill>
                  <a:srgbClr val="FDE9D9"/>
                </a:solidFill>
                <a:latin typeface="黑体" panose="02010609060101010101" pitchFamily="49" charset="-122"/>
                <a:ea typeface="黑体" panose="02010609060101010101" pitchFamily="49" charset="-122"/>
                <a:cs typeface="+mn-cs"/>
              </a:rPr>
              <a:t>全身</a:t>
            </a:r>
            <a:r>
              <a:rPr lang="zh-CN" altLang="zh-CN" dirty="0">
                <a:solidFill>
                  <a:srgbClr val="FDE9D9"/>
                </a:solidFill>
                <a:latin typeface="黑体" panose="02010609060101010101" pitchFamily="49" charset="-122"/>
                <a:ea typeface="黑体" panose="02010609060101010101" pitchFamily="49" charset="-122"/>
                <a:cs typeface="+mn-cs"/>
              </a:rPr>
              <a:t>阳经。</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八脉中既称</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血海</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又称</a:t>
            </a:r>
            <a:r>
              <a:rPr lang="zh-CN" altLang="en-US" dirty="0">
                <a:solidFill>
                  <a:srgbClr val="FDE9D9"/>
                </a:solidFill>
                <a:latin typeface="黑体" panose="02010609060101010101" pitchFamily="49" charset="-122"/>
                <a:ea typeface="黑体" panose="02010609060101010101" pitchFamily="49" charset="-122"/>
                <a:cs typeface="+mn-cs"/>
              </a:rPr>
              <a:t>“十二经</a:t>
            </a:r>
            <a:r>
              <a:rPr lang="zh-CN" altLang="zh-CN" dirty="0">
                <a:solidFill>
                  <a:srgbClr val="FDE9D9"/>
                </a:solidFill>
                <a:latin typeface="黑体" panose="02010609060101010101" pitchFamily="49" charset="-122"/>
                <a:ea typeface="黑体" panose="02010609060101010101" pitchFamily="49" charset="-122"/>
                <a:cs typeface="+mn-cs"/>
              </a:rPr>
              <a:t>脉之海</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者是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冲脉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任脉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督脉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带脉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维脉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5" end="63"/>
                                            </p:txEl>
                                          </p:spTgt>
                                        </p:tgtEl>
                                        <p:attrNameLst>
                                          <p:attrName>style.visibility</p:attrName>
                                        </p:attrNameLst>
                                      </p:cBhvr>
                                      <p:to>
                                        <p:strVal val="visible"/>
                                      </p:to>
                                    </p:set>
                                    <p:animEffect transition="in" filter="box(in)">
                                      <p:cBhvr>
                                        <p:cTn id="7" dur="500"/>
                                        <p:tgtEl>
                                          <p:spTgt spid="3">
                                            <p:txEl>
                                              <p:charRg st="55"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奇经八脉中，与脑、髓、肾关系密切的经脉是：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带脉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任脉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冲脉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督脉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维脉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5" end="63"/>
                                            </p:txEl>
                                          </p:spTgt>
                                        </p:tgtEl>
                                        <p:attrNameLst>
                                          <p:attrName>style.visibility</p:attrName>
                                        </p:attrNameLst>
                                      </p:cBhvr>
                                      <p:to>
                                        <p:strVal val="visible"/>
                                      </p:to>
                                    </p:set>
                                    <p:animEffect transition="in" filter="box(in)">
                                      <p:cBhvr>
                                        <p:cTn id="7" dur="500"/>
                                        <p:tgtEl>
                                          <p:spTgt spid="3">
                                            <p:txEl>
                                              <p:charRg st="55"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内容占位符 2"/>
          <p:cNvSpPr>
            <a:spLocks noGrp="1" noChangeArrowheads="1"/>
          </p:cNvSpPr>
          <p:nvPr>
            <p:ph type="body" sz="quarter" idx="10"/>
          </p:nvPr>
        </p:nvSpPr>
        <p:spPr bwMode="auto">
          <a:xfrm>
            <a:off x="395288" y="1111250"/>
            <a:ext cx="6624638" cy="3571875"/>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细目四</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经别、别络、经筋、皮部</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经别的概念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别络的概念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经筋的概念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皮部的概念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内容占位符 2"/>
          <p:cNvSpPr>
            <a:spLocks noGrp="1"/>
          </p:cNvSpPr>
          <p:nvPr>
            <p:ph type="body" sz="quarter" idx="10"/>
          </p:nvPr>
        </p:nvSpPr>
        <p:spPr>
          <a:xfrm>
            <a:off x="395288" y="627063"/>
            <a:ext cx="7305675"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sz="2300" dirty="0">
                <a:solidFill>
                  <a:srgbClr val="FDE9D9"/>
                </a:solidFill>
                <a:latin typeface="黑体" panose="02010609060101010101" pitchFamily="49" charset="-122"/>
                <a:ea typeface="黑体" panose="02010609060101010101" pitchFamily="49" charset="-122"/>
                <a:cs typeface="+mn-cs"/>
              </a:rPr>
              <a:t>细目一</a:t>
            </a:r>
            <a:r>
              <a:rPr lang="en-US" altLang="zh-CN" sz="2300" dirty="0">
                <a:solidFill>
                  <a:srgbClr val="FDE9D9"/>
                </a:solidFill>
                <a:latin typeface="黑体" panose="02010609060101010101" pitchFamily="49" charset="-122"/>
                <a:ea typeface="黑体" panose="02010609060101010101" pitchFamily="49" charset="-122"/>
                <a:cs typeface="+mn-cs"/>
              </a:rPr>
              <a:t>  </a:t>
            </a:r>
            <a:r>
              <a:rPr lang="zh-CN" altLang="zh-CN" sz="2300" dirty="0">
                <a:solidFill>
                  <a:srgbClr val="FDE9D9"/>
                </a:solidFill>
                <a:latin typeface="黑体" panose="02010609060101010101" pitchFamily="49" charset="-122"/>
                <a:ea typeface="黑体" panose="02010609060101010101" pitchFamily="49" charset="-122"/>
                <a:cs typeface="+mn-cs"/>
              </a:rPr>
              <a:t>阴阳</a:t>
            </a:r>
            <a:r>
              <a:rPr lang="zh-CN" altLang="en-US" sz="2300" dirty="0">
                <a:solidFill>
                  <a:srgbClr val="FDE9D9"/>
                </a:solidFill>
                <a:latin typeface="黑体" panose="02010609060101010101" pitchFamily="49" charset="-122"/>
                <a:ea typeface="黑体" panose="02010609060101010101" pitchFamily="49" charset="-122"/>
                <a:cs typeface="+mn-cs"/>
              </a:rPr>
              <a:t>学说</a:t>
            </a:r>
            <a:r>
              <a:rPr lang="zh-CN" altLang="zh-CN" sz="2300" dirty="0">
                <a:solidFill>
                  <a:srgbClr val="FDE9D9"/>
                </a:solidFill>
                <a:latin typeface="黑体" panose="02010609060101010101" pitchFamily="49" charset="-122"/>
                <a:ea typeface="黑体" panose="02010609060101010101" pitchFamily="49" charset="-122"/>
                <a:cs typeface="+mn-cs"/>
              </a:rPr>
              <a:t>的概念</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DE9D9"/>
                </a:solidFill>
                <a:latin typeface="黑体" panose="02010609060101010101" pitchFamily="49" charset="-122"/>
                <a:ea typeface="黑体" panose="02010609060101010101" pitchFamily="49" charset="-122"/>
                <a:cs typeface="+mn-cs"/>
              </a:rPr>
              <a:t>和阴阳学说</a:t>
            </a:r>
            <a:r>
              <a:rPr lang="zh-CN" altLang="zh-CN" dirty="0">
                <a:solidFill>
                  <a:srgbClr val="FDE9D9"/>
                </a:solidFill>
                <a:latin typeface="黑体" panose="02010609060101010101" pitchFamily="49" charset="-122"/>
                <a:ea typeface="黑体" panose="02010609060101010101" pitchFamily="49" charset="-122"/>
                <a:cs typeface="+mn-cs"/>
              </a:rPr>
              <a:t>的含义</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en-US" dirty="0">
                <a:solidFill>
                  <a:srgbClr val="FDE9D9"/>
                </a:solidFill>
                <a:latin typeface="黑体" panose="02010609060101010101" pitchFamily="49" charset="-122"/>
                <a:ea typeface="黑体" panose="02010609060101010101" pitchFamily="49" charset="-122"/>
                <a:cs typeface="+mn-cs"/>
              </a:rPr>
              <a:t>对自然界</a:t>
            </a:r>
            <a:r>
              <a:rPr lang="zh-CN" altLang="zh-CN" dirty="0">
                <a:solidFill>
                  <a:srgbClr val="FFFF00"/>
                </a:solidFill>
                <a:latin typeface="黑体" panose="02010609060101010101" pitchFamily="49" charset="-122"/>
                <a:ea typeface="黑体" panose="02010609060101010101" pitchFamily="49" charset="-122"/>
                <a:cs typeface="+mn-cs"/>
              </a:rPr>
              <a:t>相互关联</a:t>
            </a:r>
            <a:r>
              <a:rPr lang="zh-CN" altLang="zh-CN" dirty="0">
                <a:solidFill>
                  <a:srgbClr val="FDE9D9"/>
                </a:solidFill>
                <a:latin typeface="黑体" panose="02010609060101010101" pitchFamily="49" charset="-122"/>
                <a:ea typeface="黑体" panose="02010609060101010101" pitchFamily="49" charset="-122"/>
                <a:cs typeface="+mn-cs"/>
              </a:rPr>
              <a:t>的某些事物或现象</a:t>
            </a:r>
            <a:r>
              <a:rPr lang="zh-CN" altLang="zh-CN" dirty="0">
                <a:solidFill>
                  <a:srgbClr val="FFFF00"/>
                </a:solidFill>
                <a:latin typeface="黑体" panose="02010609060101010101" pitchFamily="49" charset="-122"/>
                <a:ea typeface="黑体" panose="02010609060101010101" pitchFamily="49" charset="-122"/>
                <a:cs typeface="+mn-cs"/>
              </a:rPr>
              <a:t>对立双方属性的概括</a:t>
            </a:r>
            <a:r>
              <a:rPr lang="zh-CN" altLang="en-US" dirty="0">
                <a:solidFill>
                  <a:srgbClr val="FFFF00"/>
                </a:solidFill>
                <a:latin typeface="黑体" panose="02010609060101010101" pitchFamily="49" charset="-122"/>
                <a:ea typeface="黑体" panose="02010609060101010101" pitchFamily="49" charset="-122"/>
                <a:cs typeface="+mn-cs"/>
              </a:rPr>
              <a:t>。</a:t>
            </a:r>
            <a:endParaRPr lang="en-US"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497638" cy="5461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mj-ea"/>
                <a:cs typeface="+mn-cs"/>
              </a:rPr>
              <a:t>第三</a:t>
            </a:r>
            <a:r>
              <a:rPr kumimoji="0" lang="zh-CN" altLang="en-US" sz="2400" b="0" i="0" u="none" strike="noStrike" kern="0" cap="none" spc="0" normalizeH="0" baseline="0" noProof="0" dirty="0">
                <a:ln>
                  <a:noFill/>
                </a:ln>
                <a:solidFill>
                  <a:srgbClr val="FFFF00"/>
                </a:solidFill>
                <a:effectLst/>
                <a:uLnTx/>
                <a:uFillTx/>
                <a:latin typeface="+mj-ea"/>
                <a:ea typeface="+mj-ea"/>
                <a:cs typeface="+mn-cs"/>
              </a:rPr>
              <a:t>单元</a:t>
            </a:r>
            <a:r>
              <a:rPr kumimoji="0" lang="en-US" altLang="zh-CN" sz="2400" b="0" i="0" u="none" strike="noStrike" kern="0" cap="none" spc="0" normalizeH="0" baseline="0" noProof="0" dirty="0">
                <a:ln>
                  <a:noFill/>
                </a:ln>
                <a:solidFill>
                  <a:srgbClr val="FFFF00"/>
                </a:solidFill>
                <a:effectLst/>
                <a:uLnTx/>
                <a:uFillTx/>
                <a:latin typeface="+mj-ea"/>
                <a:ea typeface="+mj-ea"/>
                <a:cs typeface="+mn-cs"/>
              </a:rPr>
              <a:t>  </a:t>
            </a:r>
            <a:r>
              <a:rPr kumimoji="0" lang="zh-CN" altLang="zh-CN" sz="2400" b="0" i="0" u="none" strike="noStrike" kern="0" cap="none" spc="0" normalizeH="0" baseline="0" noProof="0" dirty="0">
                <a:ln>
                  <a:noFill/>
                </a:ln>
                <a:solidFill>
                  <a:srgbClr val="FFFF00"/>
                </a:solidFill>
                <a:effectLst/>
                <a:uLnTx/>
                <a:uFillTx/>
                <a:latin typeface="+mj-ea"/>
                <a:ea typeface="+mj-ea"/>
                <a:cs typeface="+mn-cs"/>
              </a:rPr>
              <a:t>阴阳学说</a:t>
            </a:r>
            <a:endParaRPr kumimoji="0" lang="zh-CN" altLang="en-US" sz="4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4498" name="内容占位符 2"/>
          <p:cNvSpPr>
            <a:spLocks noGrp="1"/>
          </p:cNvSpPr>
          <p:nvPr>
            <p:ph type="body" sz="quarter" idx="10"/>
          </p:nvPr>
        </p:nvSpPr>
        <p:spPr>
          <a:xfrm>
            <a:off x="395288" y="195263"/>
            <a:ext cx="6624637" cy="4032250"/>
          </a:xfrm>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一、经别的概念</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十二经别是从十二经脉别行分出，</a:t>
            </a:r>
            <a:r>
              <a:rPr lang="zh-CN" altLang="zh-CN" dirty="0">
                <a:solidFill>
                  <a:srgbClr val="FFFF00"/>
                </a:solidFill>
                <a:latin typeface="黑体" panose="02010609060101010101" pitchFamily="49" charset="-122"/>
                <a:ea typeface="黑体" panose="02010609060101010101" pitchFamily="49" charset="-122"/>
                <a:cs typeface="+mn-cs"/>
              </a:rPr>
              <a:t>深入躯体深部</a:t>
            </a:r>
            <a:r>
              <a:rPr lang="zh-CN" altLang="zh-CN" dirty="0">
                <a:solidFill>
                  <a:srgbClr val="FDE9D9"/>
                </a:solidFill>
                <a:latin typeface="黑体" panose="02010609060101010101" pitchFamily="49" charset="-122"/>
                <a:ea typeface="黑体" panose="02010609060101010101" pitchFamily="49" charset="-122"/>
                <a:cs typeface="+mn-cs"/>
              </a:rPr>
              <a:t>，循行于胸、腹及头部的经脉，</a:t>
            </a:r>
            <a:r>
              <a:rPr lang="zh-CN" altLang="zh-CN" dirty="0">
                <a:solidFill>
                  <a:srgbClr val="FFFF00"/>
                </a:solidFill>
                <a:latin typeface="黑体" panose="02010609060101010101" pitchFamily="49" charset="-122"/>
                <a:ea typeface="黑体" panose="02010609060101010101" pitchFamily="49" charset="-122"/>
                <a:cs typeface="+mn-cs"/>
              </a:rPr>
              <a:t>是十二经脉中最重要的支脉</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由于其与一般经脉不同，但又包括在正经系统之内，所以称之为别行的正经，简称为“经别”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22"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二、别络的概念</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别络，亦是从经脉中分出来的支脉，大多分布于体表</a:t>
            </a:r>
            <a:r>
              <a:rPr lang="zh-CN" altLang="en-US" dirty="0">
                <a:solidFill>
                  <a:srgbClr val="FDE9D9"/>
                </a:solidFill>
                <a:latin typeface="黑体" panose="02010609060101010101" pitchFamily="49" charset="-122"/>
                <a:ea typeface="黑体" panose="02010609060101010101" pitchFamily="49" charset="-122"/>
                <a:cs typeface="+mn-cs"/>
              </a:rPr>
              <a:t>，是较大的和主要的络脉</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别络有十五络脉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由十二经脉和</a:t>
            </a:r>
            <a:r>
              <a:rPr lang="zh-CN" altLang="zh-CN" dirty="0">
                <a:solidFill>
                  <a:srgbClr val="FFFF00"/>
                </a:solidFill>
                <a:latin typeface="黑体" panose="02010609060101010101" pitchFamily="49" charset="-122"/>
                <a:ea typeface="黑体" panose="02010609060101010101" pitchFamily="49" charset="-122"/>
                <a:cs typeface="+mn-cs"/>
              </a:rPr>
              <a:t>任，督</a:t>
            </a:r>
            <a:r>
              <a:rPr lang="zh-CN" altLang="zh-CN" dirty="0">
                <a:solidFill>
                  <a:srgbClr val="FDE9D9"/>
                </a:solidFill>
                <a:latin typeface="黑体" panose="02010609060101010101" pitchFamily="49" charset="-122"/>
                <a:ea typeface="黑体" panose="02010609060101010101" pitchFamily="49" charset="-122"/>
                <a:cs typeface="+mn-cs"/>
              </a:rPr>
              <a:t>二脉的别络以及</a:t>
            </a:r>
            <a:r>
              <a:rPr lang="zh-CN" altLang="zh-CN" dirty="0">
                <a:solidFill>
                  <a:srgbClr val="FFFF00"/>
                </a:solidFill>
                <a:latin typeface="黑体" panose="02010609060101010101" pitchFamily="49" charset="-122"/>
                <a:ea typeface="黑体" panose="02010609060101010101" pitchFamily="49" charset="-122"/>
                <a:cs typeface="+mn-cs"/>
              </a:rPr>
              <a:t>脾之大络</a:t>
            </a:r>
            <a:r>
              <a:rPr lang="zh-CN" altLang="zh-CN" dirty="0">
                <a:solidFill>
                  <a:srgbClr val="FDE9D9"/>
                </a:solidFill>
                <a:latin typeface="黑体" panose="02010609060101010101" pitchFamily="49" charset="-122"/>
                <a:ea typeface="黑体" panose="02010609060101010101" pitchFamily="49" charset="-122"/>
                <a:cs typeface="+mn-cs"/>
              </a:rPr>
              <a:t>所组成的。</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三、经筋的概念</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是十二经</a:t>
            </a:r>
            <a:r>
              <a:rPr lang="zh-CN" altLang="en-US" dirty="0">
                <a:solidFill>
                  <a:srgbClr val="FDE9D9"/>
                </a:solidFill>
                <a:latin typeface="黑体" panose="02010609060101010101" pitchFamily="49" charset="-122"/>
                <a:ea typeface="黑体" panose="02010609060101010101" pitchFamily="49" charset="-122"/>
                <a:cs typeface="+mn-cs"/>
              </a:rPr>
              <a:t>之</a:t>
            </a:r>
            <a:r>
              <a:rPr lang="zh-CN" altLang="zh-CN" dirty="0">
                <a:solidFill>
                  <a:srgbClr val="FDE9D9"/>
                </a:solidFill>
                <a:latin typeface="黑体" panose="02010609060101010101" pitchFamily="49" charset="-122"/>
                <a:ea typeface="黑体" panose="02010609060101010101" pitchFamily="49" charset="-122"/>
                <a:cs typeface="+mn-cs"/>
              </a:rPr>
              <a:t>气</a:t>
            </a:r>
            <a:r>
              <a:rPr lang="zh-CN" altLang="en-US" dirty="0">
                <a:solidFill>
                  <a:srgbClr val="FDE9D9"/>
                </a:solidFill>
                <a:latin typeface="黑体" panose="02010609060101010101" pitchFamily="49" charset="-122"/>
                <a:ea typeface="黑体" panose="02010609060101010101" pitchFamily="49" charset="-122"/>
                <a:cs typeface="+mn-cs"/>
              </a:rPr>
              <a:t>结、聚、散、络于</a:t>
            </a:r>
            <a:r>
              <a:rPr lang="zh-CN" altLang="zh-CN" dirty="0">
                <a:solidFill>
                  <a:srgbClr val="FFFF00"/>
                </a:solidFill>
                <a:latin typeface="黑体" panose="02010609060101010101" pitchFamily="49" charset="-122"/>
                <a:ea typeface="黑体" panose="02010609060101010101" pitchFamily="49" charset="-122"/>
                <a:cs typeface="+mn-cs"/>
              </a:rPr>
              <a:t>筋肉骨节</a:t>
            </a:r>
            <a:r>
              <a:rPr lang="zh-CN" altLang="zh-CN" dirty="0">
                <a:solidFill>
                  <a:srgbClr val="FDE9D9"/>
                </a:solidFill>
                <a:latin typeface="黑体" panose="02010609060101010101" pitchFamily="49" charset="-122"/>
                <a:ea typeface="黑体" panose="02010609060101010101" pitchFamily="49" charset="-122"/>
                <a:cs typeface="+mn-cs"/>
              </a:rPr>
              <a:t>的体系，</a:t>
            </a:r>
            <a:r>
              <a:rPr lang="zh-CN" altLang="en-US" dirty="0">
                <a:solidFill>
                  <a:srgbClr val="FDE9D9"/>
                </a:solidFill>
                <a:latin typeface="黑体" panose="02010609060101010101" pitchFamily="49" charset="-122"/>
                <a:ea typeface="黑体" panose="02010609060101010101" pitchFamily="49" charset="-122"/>
                <a:cs typeface="+mn-cs"/>
              </a:rPr>
              <a:t>为十二经脉的附属部分</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6546"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四、皮部的概念</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zh-CN" dirty="0">
                <a:solidFill>
                  <a:srgbClr val="FFFF00"/>
                </a:solidFill>
                <a:latin typeface="黑体" panose="02010609060101010101" pitchFamily="49" charset="-122"/>
                <a:ea typeface="黑体" panose="02010609060101010101" pitchFamily="49" charset="-122"/>
                <a:cs typeface="+mn-cs"/>
              </a:rPr>
              <a:t>十二经脉及其所属络脉在体表的分区</a:t>
            </a:r>
            <a:r>
              <a:rPr lang="zh-CN" altLang="en-US" dirty="0">
                <a:solidFill>
                  <a:srgbClr val="FDE9D9"/>
                </a:solidFill>
                <a:latin typeface="黑体" panose="02010609060101010101" pitchFamily="49" charset="-122"/>
                <a:ea typeface="黑体" panose="02010609060101010101" pitchFamily="49" charset="-122"/>
                <a:cs typeface="+mn-cs"/>
              </a:rPr>
              <a:t>，经气布散之所在，具有保护肌体抗御外邪的作用，并能反映十二经脉的病症</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经别的生理功能是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加强了十二经脉中相为表里的两经在四肢的联系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调节十二经脉的气血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加强十二经脉表里两经在体内的联系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加强十二经脉表里两经在头部的联系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抗御外邪，护卫肌表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49250"/>
            <a:ext cx="8229600" cy="5588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97" end="105"/>
                                            </p:txEl>
                                          </p:spTgt>
                                        </p:tgtEl>
                                        <p:attrNameLst>
                                          <p:attrName>style.visibility</p:attrName>
                                        </p:attrNameLst>
                                      </p:cBhvr>
                                      <p:to>
                                        <p:strVal val="visible"/>
                                      </p:to>
                                    </p:set>
                                    <p:animEffect transition="in" filter="box(in)">
                                      <p:cBhvr>
                                        <p:cTn id="7" dur="500"/>
                                        <p:tgtEl>
                                          <p:spTgt spid="3">
                                            <p:txEl>
                                              <p:charRg st="97"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别络的生理功能为</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加强了足三阴、足三阳经脉与心脏的联系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加强了十二经脉中相为表里的两经在</a:t>
            </a:r>
            <a:r>
              <a:rPr lang="zh-CN" altLang="en-US" dirty="0">
                <a:solidFill>
                  <a:srgbClr val="FDE9D9"/>
                </a:solidFill>
                <a:latin typeface="黑体" panose="02010609060101010101" pitchFamily="49" charset="-122"/>
                <a:ea typeface="黑体" panose="02010609060101010101" pitchFamily="49" charset="-122"/>
                <a:cs typeface="+mn-cs"/>
              </a:rPr>
              <a:t>体表</a:t>
            </a:r>
            <a:r>
              <a:rPr lang="zh-CN" altLang="zh-CN" dirty="0">
                <a:solidFill>
                  <a:srgbClr val="FDE9D9"/>
                </a:solidFill>
                <a:latin typeface="黑体" panose="02010609060101010101" pitchFamily="49" charset="-122"/>
                <a:ea typeface="黑体" panose="02010609060101010101" pitchFamily="49" charset="-122"/>
                <a:cs typeface="+mn-cs"/>
              </a:rPr>
              <a:t>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加强了十二经脉中相为表里的两经在体内的联系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调节十二经脉的气血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分主一身左右之阴阳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104" end="112"/>
                                            </p:txEl>
                                          </p:spTgt>
                                        </p:tgtEl>
                                        <p:attrNameLst>
                                          <p:attrName>style.visibility</p:attrName>
                                        </p:attrNameLst>
                                      </p:cBhvr>
                                      <p:to>
                                        <p:strVal val="visible"/>
                                      </p:to>
                                    </p:set>
                                    <p:animEffect transition="in" filter="box(in)">
                                      <p:cBhvr>
                                        <p:cTn id="7" dur="500"/>
                                        <p:tgtEl>
                                          <p:spTgt spid="3">
                                            <p:txEl>
                                              <p:charRg st="104" end="1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内容占位符 2"/>
          <p:cNvSpPr>
            <a:spLocks noGrp="1" noChangeArrowheads="1"/>
          </p:cNvSpPr>
          <p:nvPr>
            <p:ph type="body" sz="quarter" idx="10"/>
          </p:nvPr>
        </p:nvSpPr>
        <p:spPr bwMode="auto">
          <a:xfrm>
            <a:off x="395288" y="627063"/>
            <a:ext cx="556418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20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细目五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经络的生理功能和经络学说的应用</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20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经络的生理功能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20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经络学说的应用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0642" name="内容占位符 2"/>
          <p:cNvSpPr>
            <a:spLocks noGrp="1"/>
          </p:cNvSpPr>
          <p:nvPr>
            <p:ph type="body" sz="quarter" idx="10"/>
          </p:nvPr>
        </p:nvSpPr>
        <p:spPr>
          <a:xfrm>
            <a:off x="441325" y="403225"/>
            <a:ext cx="6624638"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一、经络的生理功能</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沟通联系作用</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①脏腑与体表的联系。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②脏腑与官窍之间的联系。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③脏腑之间的相互联系。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④经脉之间的联系。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运输</a:t>
            </a:r>
            <a:r>
              <a:rPr lang="zh-CN" altLang="en-US" dirty="0">
                <a:solidFill>
                  <a:srgbClr val="FFFF00"/>
                </a:solidFill>
                <a:latin typeface="黑体" panose="02010609060101010101" pitchFamily="49" charset="-122"/>
                <a:ea typeface="黑体" panose="02010609060101010101" pitchFamily="49" charset="-122"/>
                <a:cs typeface="+mn-cs"/>
              </a:rPr>
              <a:t>气血</a:t>
            </a:r>
            <a:r>
              <a:rPr lang="zh-CN" altLang="zh-CN" dirty="0">
                <a:solidFill>
                  <a:srgbClr val="FFFF00"/>
                </a:solidFill>
                <a:latin typeface="黑体" panose="02010609060101010101" pitchFamily="49" charset="-122"/>
                <a:ea typeface="黑体" panose="02010609060101010101" pitchFamily="49" charset="-122"/>
                <a:cs typeface="+mn-cs"/>
              </a:rPr>
              <a:t>作用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C000"/>
                </a:solidFill>
                <a:latin typeface="黑体" panose="02010609060101010101" pitchFamily="49" charset="-122"/>
                <a:ea typeface="黑体" panose="02010609060101010101" pitchFamily="49" charset="-122"/>
                <a:cs typeface="+mn-cs"/>
              </a:rPr>
              <a:t>感应传导作用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调节</a:t>
            </a:r>
            <a:r>
              <a:rPr lang="zh-CN" altLang="en-US" dirty="0">
                <a:solidFill>
                  <a:srgbClr val="FFFF00"/>
                </a:solidFill>
                <a:latin typeface="黑体" panose="02010609060101010101" pitchFamily="49" charset="-122"/>
                <a:ea typeface="黑体" panose="02010609060101010101" pitchFamily="49" charset="-122"/>
                <a:cs typeface="+mn-cs"/>
              </a:rPr>
              <a:t>功能活动</a:t>
            </a:r>
            <a:r>
              <a:rPr lang="zh-CN" altLang="zh-CN" dirty="0">
                <a:solidFill>
                  <a:srgbClr val="FFFF00"/>
                </a:solidFill>
                <a:latin typeface="黑体" panose="02010609060101010101" pitchFamily="49" charset="-122"/>
                <a:ea typeface="黑体" panose="02010609060101010101" pitchFamily="49" charset="-122"/>
                <a:cs typeface="+mn-cs"/>
              </a:rPr>
              <a:t>作用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内容占位符 2"/>
          <p:cNvSpPr>
            <a:spLocks noGrp="1" noChangeArrowheads="1"/>
          </p:cNvSpPr>
          <p:nvPr>
            <p:ph type="body" sz="quarter" idx="10"/>
          </p:nvPr>
        </p:nvSpPr>
        <p:spPr bwMode="auto">
          <a:xfrm>
            <a:off x="430213" y="119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19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二、经络学说的应用</a:t>
            </a:r>
            <a:endPar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阐释病理变化</a:t>
            </a: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①外邪由表入里的途径。</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②体内病变反映于外的途径。</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③脏腑病变相互传变的途径。</a:t>
            </a:r>
            <a:endPar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指导疾病的诊断</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①循经诊断</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胸前“虚里”处疼痛，痛连左手臂及小指，常为心脏发病</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②分经诊断</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（如头痛）</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指导疾病的治疗</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①</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指导</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针灸</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推拿治疗 </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19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②</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指导药物治疗</a:t>
            </a:r>
            <a:endPar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9"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A1</a:t>
            </a:r>
            <a:r>
              <a:rPr lang="zh-CN" altLang="en-US" dirty="0">
                <a:solidFill>
                  <a:srgbClr val="FDE9D9"/>
                </a:solidFill>
                <a:latin typeface="黑体" panose="02010609060101010101" pitchFamily="49" charset="-122"/>
                <a:ea typeface="黑体" panose="02010609060101010101" pitchFamily="49" charset="-122"/>
                <a:cs typeface="+mn-cs"/>
              </a:rPr>
              <a:t>型题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同名手足阳经交接的部位是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头面部</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肩项部</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四肢部</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颈项部</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肩胛部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所谓“得气”，体现的经络功能是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沟通联络作用</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运输渗灌作用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感应传导作用</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调节平衡作用</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运行气血作用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42691"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339">
                                            <p:txEl>
                                              <p:charRg st="64" end="72"/>
                                            </p:txEl>
                                          </p:spTgt>
                                        </p:tgtEl>
                                        <p:attrNameLst>
                                          <p:attrName>style.visibility</p:attrName>
                                        </p:attrNameLst>
                                      </p:cBhvr>
                                      <p:to>
                                        <p:strVal val="visible"/>
                                      </p:to>
                                    </p:set>
                                    <p:animEffect transition="in" filter="box(in)">
                                      <p:cBhvr>
                                        <p:cTn id="7" dur="500"/>
                                        <p:tgtEl>
                                          <p:spTgt spid="14339">
                                            <p:txEl>
                                              <p:charRg st="64" end="7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4339">
                                            <p:txEl>
                                              <p:charRg st="138" end="146"/>
                                            </p:txEl>
                                          </p:spTgt>
                                        </p:tgtEl>
                                        <p:attrNameLst>
                                          <p:attrName>style.visibility</p:attrName>
                                        </p:attrNameLst>
                                      </p:cBhvr>
                                      <p:to>
                                        <p:strVal val="visible"/>
                                      </p:to>
                                    </p:set>
                                    <p:animEffect transition="in" filter="box(in)">
                                      <p:cBhvr>
                                        <p:cTn id="12" dur="500"/>
                                        <p:tgtEl>
                                          <p:spTgt spid="14339">
                                            <p:txEl>
                                              <p:charRg st="138" end="14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下列哪项不是经络的生理功能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沟通联系作用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运输渗灌作用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化生血液作用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调节平衡作用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感应传导作用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6" end="74"/>
                                            </p:txEl>
                                          </p:spTgt>
                                        </p:tgtEl>
                                        <p:attrNameLst>
                                          <p:attrName>style.visibility</p:attrName>
                                        </p:attrNameLst>
                                      </p:cBhvr>
                                      <p:to>
                                        <p:strVal val="visible"/>
                                      </p:to>
                                    </p:set>
                                    <p:animEffect transition="in" filter="box(in)">
                                      <p:cBhvr>
                                        <p:cTn id="7" dur="500"/>
                                        <p:tgtEl>
                                          <p:spTgt spid="3">
                                            <p:txEl>
                                              <p:charRg st="66"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xfrm>
            <a:off x="395288" y="627063"/>
            <a:ext cx="7219950" cy="4032250"/>
          </a:xfrm>
          <a:noFill/>
          <a:ln>
            <a:noFill/>
          </a:ln>
        </p:spPr>
        <p:txBody>
          <a:bodyPr/>
          <a:p>
            <a:pPr>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阴阳学说的含义</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通过分析相关事物的阴阳属性及变化规律，从而认识和把握自然界事物错综复杂变化的本质和发生发展基本规律的学说。</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运动、外向、上升、弥散、温热、明亮、兴奋</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阳</a:t>
            </a:r>
            <a:endParaRPr lang="en-US" altLang="zh-CN" dirty="0">
              <a:solidFill>
                <a:srgbClr val="FFFF00"/>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静止、内守、下降、凝聚、寒冷、晦暗、抑制</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阴</a:t>
            </a:r>
            <a:endParaRPr lang="en-US" altLang="zh-CN" dirty="0">
              <a:solidFill>
                <a:srgbClr val="FFFF00"/>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“水火者，阴阳之征兆也”。</a:t>
            </a:r>
            <a:endParaRPr lang="zh-CN" altLang="zh-CN" dirty="0">
              <a:solidFill>
                <a:srgbClr val="FFFF00"/>
              </a:solidFill>
              <a:latin typeface="黑体" panose="02010609060101010101" pitchFamily="49" charset="-122"/>
              <a:ea typeface="黑体" panose="02010609060101010101" pitchFamily="49" charset="-122"/>
              <a:cs typeface="+mn-cs"/>
            </a:endParaRPr>
          </a:p>
          <a:p>
            <a:pPr>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64" end="8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charRg st="87" end="11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charRg st="111" end="1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3954" name="内容占位符 2"/>
          <p:cNvSpPr>
            <a:spLocks noGrp="1" noChangeArrowheads="1"/>
          </p:cNvSpPr>
          <p:nvPr>
            <p:ph type="body" sz="quarter" idx="10"/>
          </p:nvPr>
        </p:nvSpPr>
        <p:spPr bwMode="auto">
          <a:xfrm>
            <a:off x="1543050" y="627063"/>
            <a:ext cx="409098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第十单元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病因</a:t>
            </a:r>
            <a:endPar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3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细目一  </a:t>
            </a:r>
            <a:r>
              <a:rPr kumimoji="0" lang="zh-CN" altLang="zh-CN" sz="23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六淫</a:t>
            </a:r>
            <a:endParaRPr kumimoji="0" lang="zh-CN" altLang="zh-CN" sz="23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六淫的概念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六淫的共同致病特点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六淫各自的性质及致病特点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62"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一、六淫的概念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（一）六淫与六气的区别</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六气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a:t>
            </a:r>
            <a:r>
              <a:rPr lang="zh-CN" altLang="zh-CN" dirty="0">
                <a:solidFill>
                  <a:srgbClr val="FFFF00"/>
                </a:solidFill>
                <a:latin typeface="黑体" panose="02010609060101010101" pitchFamily="49" charset="-122"/>
                <a:ea typeface="黑体" panose="02010609060101010101" pitchFamily="49" charset="-122"/>
                <a:cs typeface="+mn-cs"/>
              </a:rPr>
              <a:t>风、寒、暑、湿、燥、火六种正常的气候变化</a:t>
            </a:r>
            <a:r>
              <a:rPr lang="zh-CN" altLang="zh-CN" dirty="0">
                <a:solidFill>
                  <a:srgbClr val="FDE9D9"/>
                </a:solidFill>
                <a:latin typeface="黑体" panose="02010609060101010101" pitchFamily="49" charset="-122"/>
                <a:ea typeface="黑体" panose="02010609060101010101" pitchFamily="49" charset="-122"/>
                <a:cs typeface="+mn-cs"/>
              </a:rPr>
              <a:t>，是万物生长化收藏和人类赖以生存的必要条件。</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六淫</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风、寒、暑、湿</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燥、火</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热</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六种外感病邪的统称</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又称为六邪</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82588"/>
            <a:ext cx="6262688" cy="525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6786" name="内容占位符 2"/>
          <p:cNvSpPr>
            <a:spLocks noGrp="1"/>
          </p:cNvSpPr>
          <p:nvPr>
            <p:ph type="body" sz="quarter" idx="10"/>
          </p:nvPr>
        </p:nvSpPr>
        <p:spPr>
          <a:xfrm>
            <a:off x="1304925" y="627063"/>
            <a:ext cx="5715000" cy="4032250"/>
          </a:xfrm>
          <a:noFill/>
          <a:ln>
            <a:noFill/>
          </a:ln>
        </p:spPr>
        <p:txBody>
          <a:bodyPr/>
          <a:p>
            <a:pPr marL="298450" indent="-298450" defTabSz="798830">
              <a:lnSpc>
                <a:spcPts val="39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六淫的共同致病特点</a:t>
            </a:r>
            <a:r>
              <a:rPr lang="zh-CN" altLang="en-US"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外感性</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季节性</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地域性</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相兼性</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34950"/>
            <a:ext cx="6262688" cy="4492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7810"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风邪的性质和致病特点</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风</a:t>
            </a:r>
            <a:r>
              <a:rPr lang="zh-CN" altLang="en-US" dirty="0">
                <a:solidFill>
                  <a:srgbClr val="FDE9D9"/>
                </a:solidFill>
                <a:latin typeface="黑体" panose="02010609060101010101" pitchFamily="49" charset="-122"/>
                <a:ea typeface="黑体" panose="02010609060101010101" pitchFamily="49" charset="-122"/>
                <a:cs typeface="+mn-cs"/>
              </a:rPr>
              <a:t>为阳邪，其性</a:t>
            </a:r>
            <a:r>
              <a:rPr lang="zh-CN" altLang="zh-CN" dirty="0">
                <a:solidFill>
                  <a:srgbClr val="FDE9D9"/>
                </a:solidFill>
                <a:latin typeface="黑体" panose="02010609060101010101" pitchFamily="49" charset="-122"/>
                <a:ea typeface="黑体" panose="02010609060101010101" pitchFamily="49" charset="-122"/>
                <a:cs typeface="+mn-cs"/>
              </a:rPr>
              <a:t>开泄，易袭阳位。</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风性善行而数变</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风性主动</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眩晕、震颤、抽搐、强直等症状。</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风为百病之长</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74613"/>
            <a:ext cx="8229600" cy="584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、六淫各自的性质及致病特点</a:t>
            </a:r>
            <a:endPar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j-cs"/>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8834" name="内容占位符 2"/>
          <p:cNvSpPr>
            <a:spLocks noGrp="1"/>
          </p:cNvSpPr>
          <p:nvPr>
            <p:ph type="body" sz="quarter" idx="10"/>
          </p:nvPr>
        </p:nvSpPr>
        <p:spPr>
          <a:xfrm>
            <a:off x="603250" y="627063"/>
            <a:ext cx="6624638"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寒邪的性质和致病特点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寒为阴邪，易伤阳气。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寒性凝滞</a:t>
            </a:r>
            <a:r>
              <a:rPr lang="zh-CN" altLang="en-US" dirty="0">
                <a:solidFill>
                  <a:srgbClr val="FDE9D9"/>
                </a:solidFill>
                <a:latin typeface="黑体" panose="02010609060101010101" pitchFamily="49" charset="-122"/>
                <a:ea typeface="黑体" panose="02010609060101010101" pitchFamily="49" charset="-122"/>
                <a:cs typeface="+mn-cs"/>
              </a:rPr>
              <a:t>，主痛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寒性收引</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23863"/>
            <a:ext cx="6262688" cy="4841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9858" name="内容占位符 2"/>
          <p:cNvSpPr>
            <a:spLocks noGrp="1"/>
          </p:cNvSpPr>
          <p:nvPr>
            <p:ph type="body" sz="quarter" idx="10"/>
          </p:nvPr>
        </p:nvSpPr>
        <p:spPr>
          <a:xfrm>
            <a:off x="395288" y="261938"/>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暑邪的性质和致病特点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暑为阳邪，其性炎热</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暑性升散，伤津耗气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易扰</a:t>
            </a:r>
            <a:r>
              <a:rPr lang="zh-CN" altLang="en-US" dirty="0">
                <a:solidFill>
                  <a:srgbClr val="FFFF00"/>
                </a:solidFill>
                <a:latin typeface="黑体" panose="02010609060101010101" pitchFamily="49" charset="-122"/>
                <a:ea typeface="黑体" panose="02010609060101010101" pitchFamily="49" charset="-122"/>
                <a:cs typeface="+mn-cs"/>
              </a:rPr>
              <a:t>心</a:t>
            </a:r>
            <a:r>
              <a:rPr lang="zh-CN" altLang="zh-CN" dirty="0">
                <a:solidFill>
                  <a:srgbClr val="FFFF00"/>
                </a:solidFill>
                <a:latin typeface="黑体" panose="02010609060101010101" pitchFamily="49" charset="-122"/>
                <a:ea typeface="黑体" panose="02010609060101010101" pitchFamily="49" charset="-122"/>
                <a:cs typeface="+mn-cs"/>
              </a:rPr>
              <a:t>神</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暑多夹湿</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暑邪只有外感，而</a:t>
            </a:r>
            <a:r>
              <a:rPr lang="zh-CN" altLang="en-US" dirty="0">
                <a:solidFill>
                  <a:srgbClr val="FFFF00"/>
                </a:solidFill>
                <a:latin typeface="黑体" panose="02010609060101010101" pitchFamily="49" charset="-122"/>
                <a:ea typeface="黑体" panose="02010609060101010101" pitchFamily="49" charset="-122"/>
                <a:cs typeface="+mn-cs"/>
              </a:rPr>
              <a:t>无内生</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0882" name="内容占位符 2"/>
          <p:cNvSpPr>
            <a:spLocks noGrp="1"/>
          </p:cNvSpPr>
          <p:nvPr>
            <p:ph type="body" sz="quarter" idx="10"/>
          </p:nvPr>
        </p:nvSpPr>
        <p:spPr>
          <a:noFill/>
          <a:ln>
            <a:noFill/>
          </a:ln>
        </p:spPr>
        <p:txBody>
          <a:bodyPr/>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湿为阴邪，</a:t>
            </a:r>
            <a:r>
              <a:rPr lang="zh-CN" altLang="en-US" dirty="0">
                <a:solidFill>
                  <a:srgbClr val="FDE9D9"/>
                </a:solidFill>
                <a:latin typeface="黑体" panose="02010609060101010101" pitchFamily="49" charset="-122"/>
                <a:ea typeface="黑体" panose="02010609060101010101" pitchFamily="49" charset="-122"/>
                <a:cs typeface="+mn-cs"/>
              </a:rPr>
              <a:t>易阻遏气机，易</a:t>
            </a:r>
            <a:r>
              <a:rPr lang="zh-CN" altLang="zh-CN" dirty="0">
                <a:solidFill>
                  <a:srgbClr val="FDE9D9"/>
                </a:solidFill>
                <a:latin typeface="黑体" panose="02010609060101010101" pitchFamily="49" charset="-122"/>
                <a:ea typeface="黑体" panose="02010609060101010101" pitchFamily="49" charset="-122"/>
                <a:cs typeface="+mn-cs"/>
              </a:rPr>
              <a:t>伤阳气</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湿性重浊</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湿性黏滞</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一是症状的黏滞性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二病程缠绵</a:t>
            </a:r>
            <a:r>
              <a:rPr lang="zh-CN" altLang="en-US" dirty="0">
                <a:solidFill>
                  <a:srgbClr val="FDE9D9"/>
                </a:solidFill>
                <a:latin typeface="黑体" panose="02010609060101010101" pitchFamily="49" charset="-122"/>
                <a:ea typeface="黑体" panose="02010609060101010101" pitchFamily="49" charset="-122"/>
                <a:cs typeface="+mn-cs"/>
              </a:rPr>
              <a:t>性，反复发作。</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湿性趋下，易</a:t>
            </a:r>
            <a:r>
              <a:rPr lang="zh-CN" altLang="en-US" dirty="0">
                <a:solidFill>
                  <a:srgbClr val="FDE9D9"/>
                </a:solidFill>
                <a:latin typeface="黑体" panose="02010609060101010101" pitchFamily="49" charset="-122"/>
                <a:ea typeface="黑体" panose="02010609060101010101" pitchFamily="49" charset="-122"/>
                <a:cs typeface="+mn-cs"/>
              </a:rPr>
              <a:t>伤</a:t>
            </a:r>
            <a:r>
              <a:rPr lang="zh-CN" altLang="zh-CN" dirty="0">
                <a:solidFill>
                  <a:srgbClr val="FDE9D9"/>
                </a:solidFill>
                <a:latin typeface="黑体" panose="02010609060101010101" pitchFamily="49" charset="-122"/>
                <a:ea typeface="黑体" panose="02010609060101010101" pitchFamily="49" charset="-122"/>
                <a:cs typeface="+mn-cs"/>
              </a:rPr>
              <a:t>阴位</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47650"/>
            <a:ext cx="6262688" cy="330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000" b="0" i="0" u="none" strike="noStrike" kern="0" cap="none" spc="0" normalizeH="0" baseline="0" noProof="0" dirty="0">
                <a:ln>
                  <a:noFill/>
                </a:ln>
                <a:solidFill>
                  <a:srgbClr val="FFFF00"/>
                </a:solidFill>
                <a:effectLst/>
                <a:uLnTx/>
                <a:uFillTx/>
                <a:latin typeface="+mj-ea"/>
                <a:ea typeface="+mj-ea"/>
                <a:cs typeface="+mn-cs"/>
              </a:rPr>
              <a:t>4.</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湿邪的性质与致病特点</a:t>
            </a:r>
            <a:endParaRPr kumimoji="0" lang="zh-CN" altLang="en-US" sz="17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1906"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燥邪的性质和致病特点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燥性干涩，易伤津液</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燥易伤肺</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90525"/>
            <a:ext cx="6262688" cy="5175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2930"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火热之邪的性质和致病特点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火热为阳邪，其性</a:t>
            </a:r>
            <a:r>
              <a:rPr lang="zh-CN" altLang="en-US" dirty="0">
                <a:solidFill>
                  <a:srgbClr val="FDE9D9"/>
                </a:solidFill>
                <a:latin typeface="黑体" panose="02010609060101010101" pitchFamily="49" charset="-122"/>
                <a:ea typeface="黑体" panose="02010609060101010101" pitchFamily="49" charset="-122"/>
                <a:cs typeface="+mn-cs"/>
              </a:rPr>
              <a:t>炎</a:t>
            </a:r>
            <a:r>
              <a:rPr lang="zh-CN" altLang="zh-CN" dirty="0">
                <a:solidFill>
                  <a:srgbClr val="FDE9D9"/>
                </a:solidFill>
                <a:latin typeface="黑体" panose="02010609060101010101" pitchFamily="49" charset="-122"/>
                <a:ea typeface="黑体" panose="02010609060101010101" pitchFamily="49" charset="-122"/>
                <a:cs typeface="+mn-cs"/>
              </a:rPr>
              <a:t>上</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易扰心神</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火热易伤津耗气</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火热易</a:t>
            </a:r>
            <a:r>
              <a:rPr lang="zh-CN" altLang="zh-CN" dirty="0">
                <a:solidFill>
                  <a:srgbClr val="FFFF00"/>
                </a:solidFill>
                <a:latin typeface="黑体" panose="02010609060101010101" pitchFamily="49" charset="-122"/>
                <a:ea typeface="黑体" panose="02010609060101010101" pitchFamily="49" charset="-122"/>
                <a:cs typeface="+mn-cs"/>
              </a:rPr>
              <a:t>生风动血</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火邪易致疮痈</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196850"/>
            <a:ext cx="6262688" cy="4746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7"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下列各项不属于六淫的共同致病特点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季节性</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相兼性</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外感性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流行性</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地域性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下列各项，易阻遏气机的外邪是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风邪</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火邪</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湿邪</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寒邪</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署邪</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53955"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387">
                                            <p:txEl>
                                              <p:charRg st="58" end="66"/>
                                            </p:txEl>
                                          </p:spTgt>
                                        </p:tgtEl>
                                        <p:attrNameLst>
                                          <p:attrName>style.visibility</p:attrName>
                                        </p:attrNameLst>
                                      </p:cBhvr>
                                      <p:to>
                                        <p:strVal val="visible"/>
                                      </p:to>
                                    </p:set>
                                    <p:animEffect transition="in" filter="box(in)">
                                      <p:cBhvr>
                                        <p:cTn id="7" dur="500"/>
                                        <p:tgtEl>
                                          <p:spTgt spid="16387">
                                            <p:txEl>
                                              <p:charRg st="58" end="66"/>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87">
                                            <p:txEl>
                                              <p:charRg st="108" end="116"/>
                                            </p:txEl>
                                          </p:spTgt>
                                        </p:tgtEl>
                                        <p:attrNameLst>
                                          <p:attrName>style.visibility</p:attrName>
                                        </p:attrNameLst>
                                      </p:cBhvr>
                                      <p:to>
                                        <p:strVal val="visible"/>
                                      </p:to>
                                    </p:set>
                                    <p:animEffect transition="in" filter="box(in)">
                                      <p:cBhvr>
                                        <p:cTn id="12" dur="500"/>
                                        <p:tgtEl>
                                          <p:spTgt spid="16387">
                                            <p:txEl>
                                              <p:charRg st="108" end="1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77788"/>
            <a:ext cx="6624638" cy="4032250"/>
          </a:xfrm>
        </p:spPr>
        <p:txBody>
          <a:bodyPr/>
          <a:lstStyle/>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二</a:t>
            </a:r>
            <a:r>
              <a:rPr kumimoji="0" lang="zh-CN" altLang="en-US"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a:t>
            </a:r>
            <a:r>
              <a:rPr kumimoji="0" lang="zh-CN" altLang="zh-CN" sz="20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事物阴阳属性的绝对性和相对性</a:t>
            </a:r>
            <a:endParaRPr kumimoji="0" lang="zh-CN" altLang="en-US" sz="16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阴阳属性的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绝对性</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主要表现在其阴阳属</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性</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的不可变性，即不可反称性</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阴阳属性的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相对性</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的可分性</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一天？</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相互转化</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性</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425"/>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(3)</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因</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比较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对象</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的改变</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而发生改变。</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5" name="内容占位符 2"/>
          <p:cNvSpPr txBox="1"/>
          <p:nvPr/>
        </p:nvSpPr>
        <p:spPr>
          <a:xfrm>
            <a:off x="1768475" y="2720975"/>
            <a:ext cx="4216400" cy="1012825"/>
          </a:xfrm>
          <a:prstGeom prst="rect">
            <a:avLst/>
          </a:prstGeom>
          <a:ln>
            <a:solidFill>
              <a:schemeClr val="bg1"/>
            </a:solidFill>
          </a:ln>
        </p:spPr>
        <p:txBody>
          <a:bodyPr/>
          <a:lstStyle>
            <a:lvl1pPr marL="0" indent="539750" algn="l" rtl="0" eaLnBrk="1" fontAlgn="base" hangingPunct="1">
              <a:lnSpc>
                <a:spcPct val="150000"/>
              </a:lnSpc>
              <a:spcBef>
                <a:spcPts val="0"/>
              </a:spcBef>
              <a:spcAft>
                <a:spcPct val="0"/>
              </a:spcAft>
              <a:buNone/>
              <a:defRPr sz="2200">
                <a:solidFill>
                  <a:srgbClr val="FDE9D9"/>
                </a:solidFill>
                <a:latin typeface="黑体" panose="02010609060101010101" pitchFamily="49" charset="-122"/>
                <a:ea typeface="黑体" panose="02010609060101010101" pitchFamily="49" charset="-122"/>
                <a:cs typeface="+mn-cs"/>
              </a:defRPr>
            </a:lvl1pPr>
            <a:lvl2pPr marL="742950" indent="-28575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2pPr>
            <a:lvl3pPr marL="11430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3pPr>
            <a:lvl4pPr marL="16002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4pPr>
            <a:lvl5pPr marL="20574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99085" marR="0" lvl="0" indent="-299085" algn="l" defTabSz="798830" rtl="0" eaLnBrk="1" fontAlgn="base"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白昼</a:t>
            </a:r>
            <a:r>
              <a:rPr kumimoji="0" lang="en-US" altLang="zh-CN"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  上 午：阳中之阳</a:t>
            </a:r>
            <a:endPar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00000"/>
              </a:lnSpc>
              <a:spcBef>
                <a:spcPts val="0"/>
              </a:spcBef>
              <a:spcAft>
                <a:spcPct val="0"/>
              </a:spcAft>
              <a:buClrTx/>
              <a:buSzTx/>
              <a:buFont typeface="Wingdings" panose="05000000000000000000" pitchFamily="2" charset="2"/>
              <a:buNone/>
              <a:defRPr/>
            </a:pP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下 午：阳中之阴</a:t>
            </a:r>
            <a:endParaRPr kumimoji="0" lang="en-US" altLang="zh-CN" sz="1600" b="0" i="0" u="none" strike="noStrike" kern="0" cap="none" spc="0" normalizeH="0" baseline="0" noProof="0" dirty="0">
              <a:ln>
                <a:noFill/>
              </a:ln>
              <a:solidFill>
                <a:srgbClr val="FF3300"/>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00000"/>
              </a:lnSpc>
              <a:spcBef>
                <a:spcPts val="0"/>
              </a:spcBef>
              <a:spcAft>
                <a:spcPct val="0"/>
              </a:spcAft>
              <a:buClrTx/>
              <a:buSzTx/>
              <a:buFont typeface="Wingdings" panose="05000000000000000000" pitchFamily="2" charset="2"/>
              <a:buNone/>
              <a:defRPr/>
            </a:pP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黑夜</a:t>
            </a:r>
            <a:r>
              <a:rPr kumimoji="0" lang="en-US" altLang="zh-CN"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  前半夜：阴中之阴</a:t>
            </a:r>
            <a:endPar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00000"/>
              </a:lnSpc>
              <a:spcBef>
                <a:spcPts val="0"/>
              </a:spcBef>
              <a:spcAft>
                <a:spcPct val="0"/>
              </a:spcAft>
              <a:buClrTx/>
              <a:buSzTx/>
              <a:buFont typeface="Wingdings" panose="05000000000000000000" pitchFamily="2" charset="2"/>
              <a:buNone/>
              <a:defRPr/>
            </a:pPr>
            <a:r>
              <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后半夜：阴中之阳</a:t>
            </a:r>
            <a:endParaRPr kumimoji="0" lang="zh-CN" altLang="en-US"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0"/>
              </a:spcAft>
              <a:buClrTx/>
              <a:buSzTx/>
              <a:buFontTx/>
              <a:buNone/>
              <a:defRPr/>
            </a:pPr>
            <a:endParaRPr kumimoji="0" lang="zh-CN" altLang="zh-CN"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16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最易导致病位游走不定的外邪是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暑</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燥</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湿</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寒</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38150"/>
            <a:ext cx="8229600" cy="4699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2" end="50"/>
                                            </p:txEl>
                                          </p:spTgt>
                                        </p:tgtEl>
                                        <p:attrNameLst>
                                          <p:attrName>style.visibility</p:attrName>
                                        </p:attrNameLst>
                                      </p:cBhvr>
                                      <p:to>
                                        <p:strVal val="visible"/>
                                      </p:to>
                                    </p:set>
                                    <p:animEffect transition="in" filter="box(in)">
                                      <p:cBhvr>
                                        <p:cTn id="7" dur="500"/>
                                        <p:tgtEl>
                                          <p:spTgt spid="3">
                                            <p:txEl>
                                              <p:charRg st="42"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患者关节疼痛重着，四肢困重，头重如裹，其病因是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风邪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寒邢</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暑邪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湿邪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痰饮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93700"/>
            <a:ext cx="8229600" cy="5143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6" end="64"/>
                                            </p:txEl>
                                          </p:spTgt>
                                        </p:tgtEl>
                                        <p:attrNameLst>
                                          <p:attrName>style.visibility</p:attrName>
                                        </p:attrNameLst>
                                      </p:cBhvr>
                                      <p:to>
                                        <p:strVal val="visible"/>
                                      </p:to>
                                    </p:set>
                                    <p:animEffect transition="in" filter="box(in)">
                                      <p:cBhvr>
                                        <p:cTn id="7" dur="500"/>
                                        <p:tgtEl>
                                          <p:spTgt spid="3">
                                            <p:txEl>
                                              <p:charRg st="56" end="6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火热之邪致病可见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汗出恶风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四肢困倦，胸闷呕恶</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皮肤干涩</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狂躁妄动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头身疼痛，肢体活动不利</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8" end="66"/>
                                            </p:txEl>
                                          </p:spTgt>
                                        </p:tgtEl>
                                        <p:attrNameLst>
                                          <p:attrName>style.visibility</p:attrName>
                                        </p:attrNameLst>
                                      </p:cBhvr>
                                      <p:to>
                                        <p:strVal val="visible"/>
                                      </p:to>
                                    </p:set>
                                    <p:animEffect transition="in" filter="box(in)">
                                      <p:cBhvr>
                                        <p:cTn id="7" dur="500"/>
                                        <p:tgtEl>
                                          <p:spTgt spid="3">
                                            <p:txEl>
                                              <p:charRg st="58"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5" name="Rectangle 3"/>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暑邪伤人出现气短、乏力等症状的主要原因是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暑为阳邪，其性炎热</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暑邪伤人，伤脾胃纳食减少</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暑多挟湿，阻遏气机</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暑性升散，伤津耗气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暑为阴邪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b="1" dirty="0">
              <a:solidFill>
                <a:srgbClr val="FDE9D9"/>
              </a:solidFill>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5">
                                            <p:txEl>
                                              <p:charRg st="95" end="103"/>
                                            </p:txEl>
                                          </p:spTgt>
                                        </p:tgtEl>
                                        <p:attrNameLst>
                                          <p:attrName>style.visibility</p:attrName>
                                        </p:attrNameLst>
                                      </p:cBhvr>
                                      <p:to>
                                        <p:strVal val="visible"/>
                                      </p:to>
                                    </p:set>
                                    <p:animEffect transition="in" filter="box(in)">
                                      <p:cBhvr>
                                        <p:cTn id="7" dur="500"/>
                                        <p:tgtEl>
                                          <p:spTgt spid="105475">
                                            <p:txEl>
                                              <p:charRg st="95" end="10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5" name="Rectangle 3"/>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7.</a:t>
            </a:r>
            <a:r>
              <a:rPr lang="zh-CN" altLang="zh-CN" dirty="0">
                <a:solidFill>
                  <a:srgbClr val="FDE9D9"/>
                </a:solidFill>
                <a:latin typeface="黑体" panose="02010609060101010101" pitchFamily="49" charset="-122"/>
                <a:ea typeface="黑体" panose="02010609060101010101" pitchFamily="49" charset="-122"/>
                <a:cs typeface="+mn-cs"/>
              </a:rPr>
              <a:t>具有明显季节性的六淫邪气是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风邪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寒邪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暑邪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湿邪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火邪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型题】</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寒邪</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风邪</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燥邪</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湿邪</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火邪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易导致关节肌肉游走性疼痛的病邪是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易导致关节酸重疼痛的病邪是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b="1" dirty="0">
              <a:solidFill>
                <a:srgbClr val="FFFF00"/>
              </a:solidFill>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5">
                                            <p:txEl>
                                              <p:charRg st="44" end="52"/>
                                            </p:txEl>
                                          </p:spTgt>
                                        </p:tgtEl>
                                        <p:attrNameLst>
                                          <p:attrName>style.visibility</p:attrName>
                                        </p:attrNameLst>
                                      </p:cBhvr>
                                      <p:to>
                                        <p:strVal val="visible"/>
                                      </p:to>
                                    </p:set>
                                    <p:animEffect transition="in" filter="box(in)">
                                      <p:cBhvr>
                                        <p:cTn id="7" dur="500"/>
                                        <p:tgtEl>
                                          <p:spTgt spid="105475">
                                            <p:txEl>
                                              <p:charRg st="44" end="52"/>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5">
                                            <p:txEl>
                                              <p:charRg st="105" end="113"/>
                                            </p:txEl>
                                          </p:spTgt>
                                        </p:tgtEl>
                                        <p:attrNameLst>
                                          <p:attrName>style.visibility</p:attrName>
                                        </p:attrNameLst>
                                      </p:cBhvr>
                                      <p:to>
                                        <p:strVal val="visible"/>
                                      </p:to>
                                    </p:set>
                                    <p:animEffect transition="in" filter="box(in)">
                                      <p:cBhvr>
                                        <p:cTn id="12" dur="500"/>
                                        <p:tgtEl>
                                          <p:spTgt spid="105475">
                                            <p:txEl>
                                              <p:charRg st="105" end="11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5475">
                                            <p:txEl>
                                              <p:charRg st="129" end="137"/>
                                            </p:txEl>
                                          </p:spTgt>
                                        </p:tgtEl>
                                        <p:attrNameLst>
                                          <p:attrName>style.visibility</p:attrName>
                                        </p:attrNameLst>
                                      </p:cBhvr>
                                      <p:to>
                                        <p:strVal val="visible"/>
                                      </p:to>
                                    </p:set>
                                    <p:animEffect transition="in" filter="box(in)">
                                      <p:cBhvr>
                                        <p:cTn id="17" dur="500"/>
                                        <p:tgtEl>
                                          <p:spTgt spid="105475">
                                            <p:txEl>
                                              <p:charRg st="129" end="13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5" name="Rectangle 3"/>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暑邪</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风邪</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燥邪</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湿邪</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火邪</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六淫致病，易耗气伤津，又多夹湿的邪气是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六淫致病，易伤津耗气，又易生风动血的邪气是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b="1" dirty="0">
              <a:solidFill>
                <a:srgbClr val="FDE9D9"/>
              </a:solidFill>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5475">
                                            <p:txEl>
                                              <p:charRg st="53" end="61"/>
                                            </p:txEl>
                                          </p:spTgt>
                                        </p:tgtEl>
                                        <p:attrNameLst>
                                          <p:attrName>style.visibility</p:attrName>
                                        </p:attrNameLst>
                                      </p:cBhvr>
                                      <p:to>
                                        <p:strVal val="visible"/>
                                      </p:to>
                                    </p:set>
                                    <p:animEffect transition="in" filter="box(in)">
                                      <p:cBhvr>
                                        <p:cTn id="7" dur="500"/>
                                        <p:tgtEl>
                                          <p:spTgt spid="105475">
                                            <p:txEl>
                                              <p:charRg st="53" end="6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5475">
                                            <p:txEl>
                                              <p:charRg st="85" end="93"/>
                                            </p:txEl>
                                          </p:spTgt>
                                        </p:tgtEl>
                                        <p:attrNameLst>
                                          <p:attrName>style.visibility</p:attrName>
                                        </p:attrNameLst>
                                      </p:cBhvr>
                                      <p:to>
                                        <p:strVal val="visible"/>
                                      </p:to>
                                    </p:set>
                                    <p:animEffect transition="in" filter="box(in)">
                                      <p:cBhvr>
                                        <p:cTn id="12" dur="500"/>
                                        <p:tgtEl>
                                          <p:spTgt spid="105475">
                                            <p:txEl>
                                              <p:charRg st="85"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3410" name="内容占位符 2"/>
          <p:cNvSpPr>
            <a:spLocks noGrp="1" noChangeArrowheads="1"/>
          </p:cNvSpPr>
          <p:nvPr>
            <p:ph type="body" sz="quarter" idx="10"/>
          </p:nvPr>
        </p:nvSpPr>
        <p:spPr bwMode="auto">
          <a:xfrm>
            <a:off x="496888" y="446088"/>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ts val="355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疠气</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一、疠气的概念</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疠气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一类</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具有</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强烈</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传染性</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外感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病邪。</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又有瘟疫、疫毒、戾气、异气、毒气、乖戾之气等名称。</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二、疠气的致病特点</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发病急骤、病情</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较重</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传染性强、易于流行。</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一气一病，症状相似。</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5876925" cy="4651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下列哪一项是疬气的致病特点</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发病缓慢、病情较轻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传染性不强、不易于流行</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一气一病，症状不相似</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病程长，缠绵难愈，反复发作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发病急骤、病情较重</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39725"/>
            <a:ext cx="8229600" cy="5683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88" end="96"/>
                                            </p:txEl>
                                          </p:spTgt>
                                        </p:tgtEl>
                                        <p:attrNameLst>
                                          <p:attrName>style.visibility</p:attrName>
                                        </p:attrNameLst>
                                      </p:cBhvr>
                                      <p:to>
                                        <p:strVal val="visible"/>
                                      </p:to>
                                    </p:set>
                                    <p:animEffect transition="in" filter="box(in)">
                                      <p:cBhvr>
                                        <p:cTn id="7" dur="500"/>
                                        <p:tgtEl>
                                          <p:spTgt spid="3">
                                            <p:txEl>
                                              <p:charRg st="88" end="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内容占位符 2"/>
          <p:cNvSpPr>
            <a:spLocks noGrp="1" noChangeArrowheads="1"/>
          </p:cNvSpPr>
          <p:nvPr>
            <p:ph type="body" sz="quarter" idx="10"/>
          </p:nvPr>
        </p:nvSpPr>
        <p:spPr bwMode="auto">
          <a:xfrm>
            <a:off x="1101725" y="627063"/>
            <a:ext cx="4537075"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七情内伤</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七情的基本概念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七情内伤的致病特点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4194"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一、七情</a:t>
            </a:r>
            <a:r>
              <a:rPr lang="zh-CN" altLang="en-US"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DE9D9"/>
                </a:solidFill>
                <a:latin typeface="黑体" panose="02010609060101010101" pitchFamily="49" charset="-122"/>
                <a:ea typeface="黑体" panose="02010609060101010101" pitchFamily="49" charset="-122"/>
                <a:cs typeface="+mn-cs"/>
              </a:rPr>
              <a:t>基本概念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七情的含义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指</a:t>
            </a:r>
            <a:r>
              <a:rPr lang="zh-CN" altLang="zh-CN" dirty="0">
                <a:solidFill>
                  <a:srgbClr val="FDE9D9"/>
                </a:solidFill>
                <a:latin typeface="黑体" panose="02010609060101010101" pitchFamily="49" charset="-122"/>
                <a:ea typeface="黑体" panose="02010609060101010101" pitchFamily="49" charset="-122"/>
                <a:cs typeface="+mn-cs"/>
              </a:rPr>
              <a:t>喜、怒、忧、思、悲、恐、惊七种</a:t>
            </a:r>
            <a:r>
              <a:rPr lang="zh-CN" altLang="en-US" dirty="0">
                <a:solidFill>
                  <a:srgbClr val="FDE9D9"/>
                </a:solidFill>
                <a:latin typeface="黑体" panose="02010609060101010101" pitchFamily="49" charset="-122"/>
                <a:ea typeface="黑体" panose="02010609060101010101" pitchFamily="49" charset="-122"/>
                <a:cs typeface="+mn-cs"/>
              </a:rPr>
              <a:t>情志变化，</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突然、强烈、持久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七情内伤</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20663"/>
            <a:ext cx="6262688" cy="457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内容占位符 1"/>
          <p:cNvSpPr>
            <a:spLocks noGrp="1"/>
          </p:cNvSpPr>
          <p:nvPr>
            <p:ph idx="10"/>
          </p:nvPr>
        </p:nvSpPr>
        <p:spPr>
          <a:xfrm>
            <a:off x="755650" y="4011613"/>
            <a:ext cx="6264275" cy="647700"/>
          </a:xfrm>
          <a:noFill/>
          <a:ln>
            <a:noFill/>
          </a:ln>
        </p:spPr>
        <p:txBody>
          <a:bodyPr lIns="91440" tIns="45720" rIns="91440" bIns="45720"/>
          <a:p>
            <a:pPr>
              <a:spcBef>
                <a:spcPct val="0"/>
              </a:spcBef>
            </a:pPr>
            <a:endParaRPr lang="" altLang="en-US" dirty="0">
              <a:solidFill>
                <a:srgbClr val="FFFF00"/>
              </a:solidFill>
              <a:latin typeface="黑体" panose="02010609060101010101" pitchFamily="49" charset="-122"/>
              <a:ea typeface="黑体" panose="02010609060101010101" pitchFamily="49" charset="-122"/>
              <a:cs typeface="+mn-cs"/>
            </a:endParaRPr>
          </a:p>
        </p:txBody>
      </p:sp>
      <p:sp>
        <p:nvSpPr>
          <p:cNvPr id="3" name="标题 2"/>
          <p:cNvSpPr>
            <a:spLocks noGrp="1"/>
          </p:cNvSpPr>
          <p:nvPr>
            <p:ph type="title"/>
          </p:nvPr>
        </p:nvSpPr>
        <p:spPr/>
        <p:txBody>
          <a:bodyPr lIns="91440" tIns="45720" rIns="91440" bIns="45720" rtlCol="0" anchor="t">
            <a:normAutofit/>
          </a:body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五脏</a:t>
            </a:r>
            <a:r>
              <a:rPr kumimoji="0" lang="en-US" altLang="zh-CN"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阴 阳  心：阳中之阳</a:t>
            </a:r>
            <a:b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             肺：阳中之阴</a:t>
            </a:r>
            <a:b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          </a:t>
            </a:r>
            <a:br>
              <a:rPr kumimoji="0" lang="en-US" altLang="zh-CN"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br>
            <a:r>
              <a:rPr kumimoji="0" lang="en-US" altLang="zh-CN"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阴  </a:t>
            </a:r>
            <a:r>
              <a:rPr kumimoji="0" lang="zh-CN" altLang="en-US" sz="2000" b="1" i="0" u="none" strike="noStrike" kern="0" cap="none" spc="0" normalizeH="0" baseline="0" noProof="1">
                <a:ln>
                  <a:noFill/>
                </a:ln>
                <a:solidFill>
                  <a:schemeClr val="hlink"/>
                </a:solidFill>
                <a:effectLst/>
                <a:uLnTx/>
                <a:uFillTx/>
                <a:latin typeface="黑体" panose="02010609060101010101" pitchFamily="49" charset="-122"/>
                <a:ea typeface="黑体" panose="02010609060101010101" pitchFamily="49" charset="-122"/>
                <a:cs typeface="+mn-cs"/>
              </a:rPr>
              <a:t>脾：阴中至阴</a:t>
            </a:r>
            <a:br>
              <a:rPr kumimoji="0" lang="zh-CN" altLang="en-US" sz="2000" b="1" i="0" u="none" strike="noStrike" kern="0" cap="none" spc="0" normalizeH="0" baseline="0" noProof="1">
                <a:ln>
                  <a:noFill/>
                </a:ln>
                <a:solidFill>
                  <a:schemeClr val="hlink"/>
                </a:solidFill>
                <a:effectLst/>
                <a:uLnTx/>
                <a:uFillTx/>
                <a:latin typeface="黑体" panose="02010609060101010101" pitchFamily="49" charset="-122"/>
                <a:ea typeface="黑体" panose="02010609060101010101" pitchFamily="49" charset="-122"/>
                <a:cs typeface="+mn-cs"/>
              </a:rPr>
            </a:b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             肝：阴中之阳</a:t>
            </a:r>
            <a:b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t>             肾：阴中之阴</a:t>
            </a:r>
            <a:br>
              <a:rPr kumimoji="0" lang="zh-CN" altLang="en-US" sz="2000" b="1"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rPr>
            </a:br>
            <a:endParaRPr kumimoji="0" lang="zh-CN" altLang="en-US" sz="2000" b="0" i="0" u="none" strike="noStrike" kern="0" cap="none" spc="0" normalizeH="0" baseline="0" noProof="1">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4" name="左大括号 3"/>
          <p:cNvSpPr/>
          <p:nvPr/>
        </p:nvSpPr>
        <p:spPr bwMode="auto">
          <a:xfrm>
            <a:off x="1835150" y="925513"/>
            <a:ext cx="144463" cy="1447800"/>
          </a:xfrm>
          <a:prstGeom prst="leftBrace">
            <a:avLst/>
          </a:prstGeom>
          <a:ln>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CC99"/>
              </a:solidFill>
              <a:effectLst/>
              <a:uLnTx/>
              <a:uFillTx/>
              <a:latin typeface="华文中宋" pitchFamily="2" charset="-122"/>
              <a:ea typeface="华文中宋" pitchFamily="2" charset="-122"/>
              <a:cs typeface="+mn-cs"/>
            </a:endParaRPr>
          </a:p>
        </p:txBody>
      </p:sp>
      <p:sp>
        <p:nvSpPr>
          <p:cNvPr id="5" name="左大括号 4"/>
          <p:cNvSpPr/>
          <p:nvPr/>
        </p:nvSpPr>
        <p:spPr bwMode="auto">
          <a:xfrm>
            <a:off x="2322513" y="2297113"/>
            <a:ext cx="161925" cy="922338"/>
          </a:xfrm>
          <a:prstGeom prst="leftBrace">
            <a:avLst/>
          </a:prstGeom>
          <a:ln>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CC99"/>
              </a:solidFill>
              <a:effectLst/>
              <a:uLnTx/>
              <a:uFillTx/>
              <a:latin typeface="华文中宋" pitchFamily="2" charset="-122"/>
              <a:ea typeface="华文中宋" pitchFamily="2" charset="-122"/>
              <a:cs typeface="+mn-cs"/>
            </a:endParaRPr>
          </a:p>
        </p:txBody>
      </p:sp>
      <p:sp>
        <p:nvSpPr>
          <p:cNvPr id="6" name="左大括号 5"/>
          <p:cNvSpPr/>
          <p:nvPr/>
        </p:nvSpPr>
        <p:spPr bwMode="auto">
          <a:xfrm>
            <a:off x="2339975" y="925513"/>
            <a:ext cx="144463" cy="493713"/>
          </a:xfrm>
          <a:prstGeom prst="leftBrace">
            <a:avLst/>
          </a:prstGeom>
          <a:ln>
            <a:solidFill>
              <a:schemeClr val="bg1"/>
            </a:solidFill>
            <a:headEnd type="none" w="med" len="med"/>
            <a:tailEnd type="none" w="med" len="med"/>
          </a:ln>
        </p:spPr>
        <p:style>
          <a:lnRef idx="1">
            <a:schemeClr val="accent4"/>
          </a:lnRef>
          <a:fillRef idx="0">
            <a:schemeClr val="accent4"/>
          </a:fillRef>
          <a:effectRef idx="0">
            <a:schemeClr val="accent4"/>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CC99"/>
              </a:solidFill>
              <a:effectLst/>
              <a:uLnTx/>
              <a:uFillTx/>
              <a:latin typeface="华文中宋" pitchFamily="2" charset="-122"/>
              <a:ea typeface="华文中宋" pitchFamily="2" charset="-122"/>
              <a:cs typeface="+mn-cs"/>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5218"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、七情与脏腑气</a:t>
            </a:r>
            <a:r>
              <a:rPr lang="zh-CN" altLang="en-US" dirty="0">
                <a:solidFill>
                  <a:srgbClr val="FDE9D9"/>
                </a:solidFill>
                <a:latin typeface="黑体" panose="02010609060101010101" pitchFamily="49" charset="-122"/>
                <a:ea typeface="黑体" panose="02010609060101010101" pitchFamily="49" charset="-122"/>
                <a:cs typeface="+mn-cs"/>
              </a:rPr>
              <a:t>血</a:t>
            </a:r>
            <a:r>
              <a:rPr lang="zh-CN" altLang="zh-CN" dirty="0">
                <a:solidFill>
                  <a:srgbClr val="FDE9D9"/>
                </a:solidFill>
                <a:latin typeface="黑体" panose="02010609060101010101" pitchFamily="49" charset="-122"/>
                <a:ea typeface="黑体" panose="02010609060101010101" pitchFamily="49" charset="-122"/>
                <a:cs typeface="+mn-cs"/>
              </a:rPr>
              <a:t>的关系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情志活动以五脏气</a:t>
            </a:r>
            <a:r>
              <a:rPr lang="zh-CN" altLang="en-US" dirty="0">
                <a:solidFill>
                  <a:srgbClr val="FDE9D9"/>
                </a:solidFill>
                <a:latin typeface="黑体" panose="02010609060101010101" pitchFamily="49" charset="-122"/>
                <a:ea typeface="黑体" panose="02010609060101010101" pitchFamily="49" charset="-122"/>
                <a:cs typeface="+mn-cs"/>
              </a:rPr>
              <a:t>血</a:t>
            </a:r>
            <a:r>
              <a:rPr lang="zh-CN" altLang="zh-CN" dirty="0">
                <a:solidFill>
                  <a:srgbClr val="FDE9D9"/>
                </a:solidFill>
                <a:latin typeface="黑体" panose="02010609060101010101" pitchFamily="49" charset="-122"/>
                <a:ea typeface="黑体" panose="02010609060101010101" pitchFamily="49" charset="-122"/>
                <a:cs typeface="+mn-cs"/>
              </a:rPr>
              <a:t>为</a:t>
            </a:r>
            <a:r>
              <a:rPr lang="zh-CN" altLang="en-US" dirty="0">
                <a:solidFill>
                  <a:srgbClr val="FDE9D9"/>
                </a:solidFill>
                <a:latin typeface="黑体" panose="02010609060101010101" pitchFamily="49" charset="-122"/>
                <a:ea typeface="黑体" panose="02010609060101010101" pitchFamily="49" charset="-122"/>
                <a:cs typeface="+mn-cs"/>
              </a:rPr>
              <a:t>物质</a:t>
            </a:r>
            <a:r>
              <a:rPr lang="zh-CN" altLang="zh-CN" dirty="0">
                <a:solidFill>
                  <a:srgbClr val="FDE9D9"/>
                </a:solidFill>
                <a:latin typeface="黑体" panose="02010609060101010101" pitchFamily="49" charset="-122"/>
                <a:ea typeface="黑体" panose="02010609060101010101" pitchFamily="49" charset="-122"/>
                <a:cs typeface="+mn-cs"/>
              </a:rPr>
              <a:t>基础</a:t>
            </a:r>
            <a:r>
              <a:rPr lang="zh-CN" altLang="en-US" dirty="0">
                <a:solidFill>
                  <a:srgbClr val="FDE9D9"/>
                </a:solidFill>
                <a:latin typeface="黑体" panose="02010609060101010101" pitchFamily="49" charset="-122"/>
                <a:ea typeface="黑体" panose="02010609060101010101" pitchFamily="49" charset="-122"/>
                <a:cs typeface="+mn-cs"/>
              </a:rPr>
              <a:t>，五志分别由五脏化生。</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肝</a:t>
            </a:r>
            <a:r>
              <a:rPr lang="zh-CN" altLang="zh-CN" dirty="0">
                <a:solidFill>
                  <a:srgbClr val="FDE9D9"/>
                </a:solidFill>
                <a:latin typeface="黑体" panose="02010609060101010101" pitchFamily="49" charset="-122"/>
                <a:ea typeface="黑体" panose="02010609060101010101" pitchFamily="49" charset="-122"/>
                <a:cs typeface="+mn-cs"/>
              </a:rPr>
              <a:t>在志为</a:t>
            </a:r>
            <a:r>
              <a:rPr lang="zh-CN" altLang="zh-CN" dirty="0">
                <a:solidFill>
                  <a:srgbClr val="FFFF00"/>
                </a:solidFill>
                <a:latin typeface="黑体" panose="02010609060101010101" pitchFamily="49" charset="-122"/>
                <a:ea typeface="黑体" panose="02010609060101010101" pitchFamily="49" charset="-122"/>
                <a:cs typeface="+mn-cs"/>
              </a:rPr>
              <a:t>怒</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心</a:t>
            </a:r>
            <a:r>
              <a:rPr lang="zh-CN" altLang="zh-CN" dirty="0">
                <a:solidFill>
                  <a:srgbClr val="FDE9D9"/>
                </a:solidFill>
                <a:latin typeface="黑体" panose="02010609060101010101" pitchFamily="49" charset="-122"/>
                <a:ea typeface="黑体" panose="02010609060101010101" pitchFamily="49" charset="-122"/>
                <a:cs typeface="+mn-cs"/>
              </a:rPr>
              <a:t>在志为</a:t>
            </a:r>
            <a:r>
              <a:rPr lang="zh-CN" altLang="zh-CN" dirty="0">
                <a:solidFill>
                  <a:srgbClr val="FFFF00"/>
                </a:solidFill>
                <a:latin typeface="黑体" panose="02010609060101010101" pitchFamily="49" charset="-122"/>
                <a:ea typeface="黑体" panose="02010609060101010101" pitchFamily="49" charset="-122"/>
                <a:cs typeface="+mn-cs"/>
              </a:rPr>
              <a:t>喜</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脾</a:t>
            </a:r>
            <a:r>
              <a:rPr lang="zh-CN" altLang="zh-CN" dirty="0">
                <a:solidFill>
                  <a:srgbClr val="FDE9D9"/>
                </a:solidFill>
                <a:latin typeface="黑体" panose="02010609060101010101" pitchFamily="49" charset="-122"/>
                <a:ea typeface="黑体" panose="02010609060101010101" pitchFamily="49" charset="-122"/>
                <a:cs typeface="+mn-cs"/>
              </a:rPr>
              <a:t>在志为</a:t>
            </a:r>
            <a:r>
              <a:rPr lang="zh-CN" altLang="zh-CN" dirty="0">
                <a:solidFill>
                  <a:srgbClr val="FFFF00"/>
                </a:solidFill>
                <a:latin typeface="黑体" panose="02010609060101010101" pitchFamily="49" charset="-122"/>
                <a:ea typeface="黑体" panose="02010609060101010101" pitchFamily="49" charset="-122"/>
                <a:cs typeface="+mn-cs"/>
              </a:rPr>
              <a:t>思</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肺</a:t>
            </a:r>
            <a:r>
              <a:rPr lang="zh-CN" altLang="zh-CN" dirty="0">
                <a:solidFill>
                  <a:srgbClr val="FDE9D9"/>
                </a:solidFill>
                <a:latin typeface="黑体" panose="02010609060101010101" pitchFamily="49" charset="-122"/>
                <a:ea typeface="黑体" panose="02010609060101010101" pitchFamily="49" charset="-122"/>
                <a:cs typeface="+mn-cs"/>
              </a:rPr>
              <a:t>在志为</a:t>
            </a:r>
            <a:r>
              <a:rPr lang="zh-CN" altLang="zh-CN" dirty="0">
                <a:solidFill>
                  <a:srgbClr val="FFFF00"/>
                </a:solidFill>
                <a:latin typeface="黑体" panose="02010609060101010101" pitchFamily="49" charset="-122"/>
                <a:ea typeface="黑体" panose="02010609060101010101" pitchFamily="49" charset="-122"/>
                <a:cs typeface="+mn-cs"/>
              </a:rPr>
              <a:t>忧</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肾</a:t>
            </a:r>
            <a:r>
              <a:rPr lang="zh-CN" altLang="zh-CN" dirty="0">
                <a:solidFill>
                  <a:srgbClr val="FDE9D9"/>
                </a:solidFill>
                <a:latin typeface="黑体" panose="02010609060101010101" pitchFamily="49" charset="-122"/>
                <a:ea typeface="黑体" panose="02010609060101010101" pitchFamily="49" charset="-122"/>
                <a:cs typeface="+mn-cs"/>
              </a:rPr>
              <a:t>在志为</a:t>
            </a:r>
            <a:r>
              <a:rPr lang="zh-CN" altLang="zh-CN" dirty="0">
                <a:solidFill>
                  <a:srgbClr val="FFFF00"/>
                </a:solidFill>
                <a:latin typeface="黑体" panose="02010609060101010101" pitchFamily="49" charset="-122"/>
                <a:ea typeface="黑体" panose="02010609060101010101" pitchFamily="49" charset="-122"/>
                <a:cs typeface="+mn-cs"/>
              </a:rPr>
              <a:t>恐</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42" name="内容占位符 2"/>
          <p:cNvSpPr>
            <a:spLocks noGrp="1"/>
          </p:cNvSpPr>
          <p:nvPr>
            <p:ph type="body" sz="quarter" idx="10"/>
          </p:nvPr>
        </p:nvSpPr>
        <p:spPr>
          <a:noFill/>
          <a:ln>
            <a:noFill/>
          </a:ln>
        </p:spPr>
        <p:txBody>
          <a:bodyPr/>
          <a:p>
            <a:pPr marL="298450" indent="-298450" defTabSz="798830">
              <a:lnSpc>
                <a:spcPts val="29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、七情内伤的致病特点</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直接伤及</a:t>
            </a:r>
            <a:r>
              <a:rPr lang="zh-CN" altLang="en-US" dirty="0">
                <a:solidFill>
                  <a:srgbClr val="FDE9D9"/>
                </a:solidFill>
                <a:latin typeface="黑体" panose="02010609060101010101" pitchFamily="49" charset="-122"/>
                <a:ea typeface="黑体" panose="02010609060101010101" pitchFamily="49" charset="-122"/>
                <a:cs typeface="+mn-cs"/>
              </a:rPr>
              <a:t>内</a:t>
            </a:r>
            <a:r>
              <a:rPr lang="zh-CN" altLang="zh-CN" dirty="0">
                <a:solidFill>
                  <a:srgbClr val="FDE9D9"/>
                </a:solidFill>
                <a:latin typeface="黑体" panose="02010609060101010101" pitchFamily="49" charset="-122"/>
                <a:ea typeface="黑体" panose="02010609060101010101" pitchFamily="49" charset="-122"/>
                <a:cs typeface="+mn-cs"/>
              </a:rPr>
              <a:t>脏</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“怒伤肝”“喜伤心”“思伤脾”“</a:t>
            </a:r>
            <a:r>
              <a:rPr lang="zh-CN" altLang="en-US" dirty="0">
                <a:solidFill>
                  <a:srgbClr val="FDE9D9"/>
                </a:solidFill>
                <a:latin typeface="黑体" panose="02010609060101010101" pitchFamily="49" charset="-122"/>
                <a:ea typeface="黑体" panose="02010609060101010101" pitchFamily="49" charset="-122"/>
                <a:cs typeface="+mn-cs"/>
              </a:rPr>
              <a:t>悲</a:t>
            </a:r>
            <a:r>
              <a:rPr lang="zh-CN" altLang="zh-CN" dirty="0">
                <a:solidFill>
                  <a:srgbClr val="FDE9D9"/>
                </a:solidFill>
                <a:latin typeface="黑体" panose="02010609060101010101" pitchFamily="49" charset="-122"/>
                <a:ea typeface="黑体" panose="02010609060101010101" pitchFamily="49" charset="-122"/>
                <a:cs typeface="+mn-cs"/>
              </a:rPr>
              <a:t>忧伤肺”“恐伤肾”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情志所伤的病证，以</a:t>
            </a:r>
            <a:r>
              <a:rPr lang="zh-CN" altLang="zh-CN" dirty="0">
                <a:solidFill>
                  <a:srgbClr val="FFFF00"/>
                </a:solidFill>
                <a:latin typeface="黑体" panose="02010609060101010101" pitchFamily="49" charset="-122"/>
                <a:ea typeface="黑体" panose="02010609060101010101" pitchFamily="49" charset="-122"/>
                <a:cs typeface="+mn-cs"/>
              </a:rPr>
              <a:t>心、肝、脾</a:t>
            </a:r>
            <a:r>
              <a:rPr lang="zh-CN" altLang="zh-CN" dirty="0">
                <a:solidFill>
                  <a:srgbClr val="FDE9D9"/>
                </a:solidFill>
                <a:latin typeface="黑体" panose="02010609060101010101" pitchFamily="49" charset="-122"/>
                <a:ea typeface="黑体" panose="02010609060101010101" pitchFamily="49" charset="-122"/>
                <a:cs typeface="+mn-cs"/>
              </a:rPr>
              <a:t>为多见。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影响脏腑气机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怒则气上、</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喜则气缓</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悲则气消、</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恐则气下、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惊则气乱、</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思则气结。</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3651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1"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多种情志交织易伤</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肺脾肾</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心肝肾</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心肝脾</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肝脾肾</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心肺肾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大怒易损伤的脏腑是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心</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肺</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肾</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肝</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67267"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xEl>
                                              <p:charRg st="55" end="63"/>
                                            </p:txEl>
                                          </p:spTgt>
                                        </p:tgtEl>
                                        <p:attrNameLst>
                                          <p:attrName>style.visibility</p:attrName>
                                        </p:attrNameLst>
                                      </p:cBhvr>
                                      <p:to>
                                        <p:strVal val="visible"/>
                                      </p:to>
                                    </p:set>
                                    <p:anim calcmode="lin" valueType="num">
                                      <p:cBhvr additive="base">
                                        <p:cTn id="7" dur="500" fill="hold"/>
                                        <p:tgtEl>
                                          <p:spTgt spid="17411">
                                            <p:txEl>
                                              <p:charRg st="55" end="6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charRg st="55" end="6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7411">
                                            <p:txEl>
                                              <p:charRg st="105" end="113"/>
                                            </p:txEl>
                                          </p:spTgt>
                                        </p:tgtEl>
                                        <p:attrNameLst>
                                          <p:attrName>style.visibility</p:attrName>
                                        </p:attrNameLst>
                                      </p:cBhvr>
                                      <p:to>
                                        <p:strVal val="visible"/>
                                      </p:to>
                                    </p:set>
                                    <p:animEffect transition="in" filter="box(in)">
                                      <p:cBhvr>
                                        <p:cTn id="13" dur="500"/>
                                        <p:tgtEl>
                                          <p:spTgt spid="17411">
                                            <p:txEl>
                                              <p:charRg st="105" end="1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过度恐惧对气机的影响是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气消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气结</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气上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气下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气乱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9" end="47"/>
                                            </p:txEl>
                                          </p:spTgt>
                                        </p:tgtEl>
                                        <p:attrNameLst>
                                          <p:attrName>style.visibility</p:attrName>
                                        </p:attrNameLst>
                                      </p:cBhvr>
                                      <p:to>
                                        <p:strVal val="visible"/>
                                      </p:to>
                                    </p:set>
                                    <p:animEffect transition="in" filter="box(in)">
                                      <p:cBhvr>
                                        <p:cTn id="7" dur="500"/>
                                        <p:tgtEl>
                                          <p:spTgt spid="3">
                                            <p:txEl>
                                              <p:charRg st="39" end="4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哪种情志异常易使肝的疏泄功能失调</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过喜</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过思</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过怒</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过恐</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en-US" dirty="0">
                <a:solidFill>
                  <a:srgbClr val="FDE9D9"/>
                </a:solidFill>
                <a:latin typeface="黑体" panose="02010609060101010101" pitchFamily="49" charset="-122"/>
                <a:ea typeface="黑体" panose="02010609060101010101" pitchFamily="49" charset="-122"/>
                <a:cs typeface="+mn-cs"/>
              </a:rPr>
              <a:t>过悲</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哪种情志异常，可导致心悸、惊恐不安等症状</a:t>
            </a:r>
            <a:endParaRPr lang="zh-CN" altLang="en-US" sz="1700"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过度愤怒</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喜乐过度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过度悲忧</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突然受惊</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思虑过度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9" end="57"/>
                                            </p:txEl>
                                          </p:spTgt>
                                        </p:tgtEl>
                                        <p:attrNameLst>
                                          <p:attrName>style.visibility</p:attrName>
                                        </p:attrNameLst>
                                      </p:cBhvr>
                                      <p:to>
                                        <p:strVal val="visible"/>
                                      </p:to>
                                    </p:set>
                                    <p:animEffect transition="in" filter="box(in)">
                                      <p:cBhvr>
                                        <p:cTn id="7" dur="500"/>
                                        <p:tgtEl>
                                          <p:spTgt spid="3">
                                            <p:txEl>
                                              <p:charRg st="49" end="5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1" end="129"/>
                                            </p:txEl>
                                          </p:spTgt>
                                        </p:tgtEl>
                                        <p:attrNameLst>
                                          <p:attrName>style.visibility</p:attrName>
                                        </p:attrNameLst>
                                      </p:cBhvr>
                                      <p:to>
                                        <p:strVal val="visible"/>
                                      </p:to>
                                    </p:set>
                                    <p:animEffect transition="in" filter="box(in)">
                                      <p:cBhvr>
                                        <p:cTn id="12" dur="500"/>
                                        <p:tgtEl>
                                          <p:spTgt spid="3">
                                            <p:txEl>
                                              <p:charRg st="121" end="1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过度悲伤对气机的影响是：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气消</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气结</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气上</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气下</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气乱</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4" end="54"/>
                                            </p:txEl>
                                          </p:spTgt>
                                        </p:tgtEl>
                                        <p:attrNameLst>
                                          <p:attrName>style.visibility</p:attrName>
                                        </p:attrNameLst>
                                      </p:cBhvr>
                                      <p:to>
                                        <p:strVal val="visible"/>
                                      </p:to>
                                    </p:set>
                                    <p:animEffect transition="in" filter="box(in)">
                                      <p:cBhvr>
                                        <p:cTn id="7" dur="500"/>
                                        <p:tgtEl>
                                          <p:spTgt spid="3">
                                            <p:txEl>
                                              <p:charRg st="44"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4674" name="内容占位符 2"/>
          <p:cNvSpPr>
            <a:spLocks noGrp="1" noChangeArrowheads="1"/>
          </p:cNvSpPr>
          <p:nvPr>
            <p:ph type="body" sz="quarter" idx="10"/>
          </p:nvPr>
        </p:nvSpPr>
        <p:spPr bwMode="auto">
          <a:xfrm>
            <a:off x="1793875" y="1147763"/>
            <a:ext cx="3092450" cy="29781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细目四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饮食失宜</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饮食不节</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饮食不洁</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饮食偏嗜</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2386" name="内容占位符 2"/>
          <p:cNvSpPr>
            <a:spLocks noGrp="1"/>
          </p:cNvSpPr>
          <p:nvPr>
            <p:ph type="body" sz="quarter" idx="10"/>
          </p:nvPr>
        </p:nvSpPr>
        <p:spPr>
          <a:xfrm>
            <a:off x="481013" y="287338"/>
            <a:ext cx="7046912" cy="4032250"/>
          </a:xfrm>
          <a:noFill/>
          <a:ln>
            <a:noFill/>
          </a:ln>
        </p:spPr>
        <p:txBody>
          <a:bodyPr/>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FFF00"/>
                </a:solidFill>
                <a:latin typeface="黑体" panose="02010609060101010101" pitchFamily="49" charset="-122"/>
                <a:ea typeface="黑体" panose="02010609060101010101" pitchFamily="49" charset="-122"/>
                <a:cs typeface="+mn-cs"/>
              </a:rPr>
              <a:t>饮食不节</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FFF00"/>
                </a:solidFill>
                <a:latin typeface="黑体" panose="02010609060101010101" pitchFamily="49" charset="-122"/>
                <a:ea typeface="黑体" panose="02010609060101010101" pitchFamily="49" charset="-122"/>
                <a:cs typeface="+mn-cs"/>
              </a:rPr>
              <a:t>饮食不洁</a:t>
            </a:r>
            <a:r>
              <a:rPr lang="en-US" altLang="zh-CN" dirty="0">
                <a:solidFill>
                  <a:srgbClr val="FFFF00"/>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FFF00"/>
                </a:solidFill>
                <a:latin typeface="黑体" panose="02010609060101010101" pitchFamily="49" charset="-122"/>
                <a:ea typeface="黑体" panose="02010609060101010101" pitchFamily="49" charset="-122"/>
                <a:cs typeface="+mn-cs"/>
              </a:rPr>
              <a:t>饮食偏嗜</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寒热偏嗜</a:t>
            </a:r>
            <a:r>
              <a:rPr lang="zh-CN" altLang="zh-CN" dirty="0">
                <a:solidFill>
                  <a:srgbClr val="FDE9D9"/>
                </a:solidFill>
                <a:latin typeface="黑体" panose="02010609060101010101" pitchFamily="49" charset="-122"/>
                <a:ea typeface="黑体" panose="02010609060101010101" pitchFamily="49" charset="-122"/>
                <a:cs typeface="+mn-cs"/>
              </a:rPr>
              <a:t>：偏</a:t>
            </a:r>
            <a:r>
              <a:rPr lang="zh-CN" altLang="en-US" dirty="0">
                <a:solidFill>
                  <a:srgbClr val="FDE9D9"/>
                </a:solidFill>
                <a:latin typeface="黑体" panose="02010609060101010101" pitchFamily="49" charset="-122"/>
                <a:ea typeface="黑体" panose="02010609060101010101" pitchFamily="49" charset="-122"/>
                <a:cs typeface="+mn-cs"/>
              </a:rPr>
              <a:t>嗜生冷寒凉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损伤脾阳，寒湿内生；</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偏</a:t>
            </a:r>
            <a:r>
              <a:rPr lang="zh-CN" altLang="en-US" dirty="0">
                <a:solidFill>
                  <a:srgbClr val="FDE9D9"/>
                </a:solidFill>
                <a:latin typeface="黑体" panose="02010609060101010101" pitchFamily="49" charset="-122"/>
                <a:ea typeface="黑体" panose="02010609060101010101" pitchFamily="49" charset="-122"/>
                <a:cs typeface="+mn-cs"/>
              </a:rPr>
              <a:t>嗜辛温燥热</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导致胃热，肠胃积热；</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五味偏嗜</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多食</a:t>
            </a:r>
            <a:r>
              <a:rPr lang="zh-CN" altLang="en-US" dirty="0">
                <a:solidFill>
                  <a:srgbClr val="FFFF00"/>
                </a:solidFill>
                <a:latin typeface="黑体" panose="02010609060101010101" pitchFamily="49" charset="-122"/>
                <a:ea typeface="黑体" panose="02010609060101010101" pitchFamily="49" charset="-122"/>
                <a:cs typeface="+mn-cs"/>
              </a:rPr>
              <a:t>咸</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则</a:t>
            </a:r>
            <a:r>
              <a:rPr lang="zh-CN" altLang="en-US" dirty="0">
                <a:solidFill>
                  <a:srgbClr val="FFFF00"/>
                </a:solidFill>
                <a:latin typeface="黑体" panose="02010609060101010101" pitchFamily="49" charset="-122"/>
                <a:ea typeface="黑体" panose="02010609060101010101" pitchFamily="49" charset="-122"/>
                <a:cs typeface="+mn-cs"/>
              </a:rPr>
              <a:t>脉</a:t>
            </a:r>
            <a:r>
              <a:rPr lang="zh-CN" altLang="en-US" dirty="0">
                <a:solidFill>
                  <a:srgbClr val="FDE9D9"/>
                </a:solidFill>
                <a:latin typeface="黑体" panose="02010609060101010101" pitchFamily="49" charset="-122"/>
                <a:ea typeface="黑体" panose="02010609060101010101" pitchFamily="49" charset="-122"/>
                <a:cs typeface="+mn-cs"/>
              </a:rPr>
              <a:t>凝泣而变色；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多食</a:t>
            </a:r>
            <a:r>
              <a:rPr lang="zh-CN" altLang="en-US" dirty="0">
                <a:solidFill>
                  <a:srgbClr val="FFFF00"/>
                </a:solidFill>
                <a:latin typeface="黑体" panose="02010609060101010101" pitchFamily="49" charset="-122"/>
                <a:ea typeface="黑体" panose="02010609060101010101" pitchFamily="49" charset="-122"/>
                <a:cs typeface="+mn-cs"/>
              </a:rPr>
              <a:t>苦</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则</a:t>
            </a:r>
            <a:r>
              <a:rPr lang="zh-CN" altLang="en-US" dirty="0">
                <a:solidFill>
                  <a:srgbClr val="FFFF00"/>
                </a:solidFill>
                <a:latin typeface="黑体" panose="02010609060101010101" pitchFamily="49" charset="-122"/>
                <a:ea typeface="黑体" panose="02010609060101010101" pitchFamily="49" charset="-122"/>
                <a:cs typeface="+mn-cs"/>
              </a:rPr>
              <a:t>皮</a:t>
            </a:r>
            <a:r>
              <a:rPr lang="zh-CN" altLang="en-US" dirty="0">
                <a:solidFill>
                  <a:srgbClr val="FDE9D9"/>
                </a:solidFill>
                <a:latin typeface="黑体" panose="02010609060101010101" pitchFamily="49" charset="-122"/>
                <a:ea typeface="黑体" panose="02010609060101010101" pitchFamily="49" charset="-122"/>
                <a:cs typeface="+mn-cs"/>
              </a:rPr>
              <a:t>槁而毛拔；</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多食</a:t>
            </a:r>
            <a:r>
              <a:rPr lang="zh-CN" altLang="en-US" dirty="0">
                <a:solidFill>
                  <a:srgbClr val="FFFF00"/>
                </a:solidFill>
                <a:latin typeface="黑体" panose="02010609060101010101" pitchFamily="49" charset="-122"/>
                <a:ea typeface="黑体" panose="02010609060101010101" pitchFamily="49" charset="-122"/>
                <a:cs typeface="+mn-cs"/>
              </a:rPr>
              <a:t>辛</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则</a:t>
            </a:r>
            <a:r>
              <a:rPr lang="zh-CN" altLang="en-US" dirty="0">
                <a:solidFill>
                  <a:srgbClr val="FFFF00"/>
                </a:solidFill>
                <a:latin typeface="黑体" panose="02010609060101010101" pitchFamily="49" charset="-122"/>
                <a:ea typeface="黑体" panose="02010609060101010101" pitchFamily="49" charset="-122"/>
                <a:cs typeface="+mn-cs"/>
              </a:rPr>
              <a:t>筋</a:t>
            </a:r>
            <a:r>
              <a:rPr lang="zh-CN" altLang="en-US" dirty="0">
                <a:solidFill>
                  <a:srgbClr val="FDE9D9"/>
                </a:solidFill>
                <a:latin typeface="黑体" panose="02010609060101010101" pitchFamily="49" charset="-122"/>
                <a:ea typeface="黑体" panose="02010609060101010101" pitchFamily="49" charset="-122"/>
                <a:cs typeface="+mn-cs"/>
              </a:rPr>
              <a:t>急而爪枯；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多食</a:t>
            </a:r>
            <a:r>
              <a:rPr lang="zh-CN" altLang="en-US" dirty="0">
                <a:solidFill>
                  <a:srgbClr val="FFFF00"/>
                </a:solidFill>
                <a:latin typeface="黑体" panose="02010609060101010101" pitchFamily="49" charset="-122"/>
                <a:ea typeface="黑体" panose="02010609060101010101" pitchFamily="49" charset="-122"/>
                <a:cs typeface="+mn-cs"/>
              </a:rPr>
              <a:t>酸</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则</a:t>
            </a:r>
            <a:r>
              <a:rPr lang="zh-CN" altLang="en-US" dirty="0">
                <a:solidFill>
                  <a:srgbClr val="FFFF00"/>
                </a:solidFill>
                <a:latin typeface="黑体" panose="02010609060101010101" pitchFamily="49" charset="-122"/>
                <a:ea typeface="黑体" panose="02010609060101010101" pitchFamily="49" charset="-122"/>
                <a:cs typeface="+mn-cs"/>
              </a:rPr>
              <a:t>肉</a:t>
            </a:r>
            <a:r>
              <a:rPr lang="zh-CN" altLang="en-US" dirty="0">
                <a:solidFill>
                  <a:srgbClr val="FDE9D9"/>
                </a:solidFill>
                <a:latin typeface="黑体" panose="02010609060101010101" pitchFamily="49" charset="-122"/>
                <a:ea typeface="黑体" panose="02010609060101010101" pitchFamily="49" charset="-122"/>
                <a:cs typeface="+mn-cs"/>
              </a:rPr>
              <a:t>胝皱而唇揭；</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多食</a:t>
            </a:r>
            <a:r>
              <a:rPr lang="zh-CN" altLang="en-US" dirty="0">
                <a:solidFill>
                  <a:srgbClr val="FFFF00"/>
                </a:solidFill>
                <a:latin typeface="黑体" panose="02010609060101010101" pitchFamily="49" charset="-122"/>
                <a:ea typeface="黑体" panose="02010609060101010101" pitchFamily="49" charset="-122"/>
                <a:cs typeface="+mn-cs"/>
              </a:rPr>
              <a:t>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则</a:t>
            </a:r>
            <a:r>
              <a:rPr lang="zh-CN" altLang="en-US" dirty="0">
                <a:solidFill>
                  <a:srgbClr val="FFFF00"/>
                </a:solidFill>
                <a:latin typeface="黑体" panose="02010609060101010101" pitchFamily="49" charset="-122"/>
                <a:ea typeface="黑体" panose="02010609060101010101" pitchFamily="49" charset="-122"/>
                <a:cs typeface="+mn-cs"/>
              </a:rPr>
              <a:t>骨</a:t>
            </a:r>
            <a:r>
              <a:rPr lang="zh-CN" altLang="en-US" dirty="0">
                <a:solidFill>
                  <a:srgbClr val="FDE9D9"/>
                </a:solidFill>
                <a:latin typeface="黑体" panose="02010609060101010101" pitchFamily="49" charset="-122"/>
                <a:ea typeface="黑体" panose="02010609060101010101" pitchFamily="49" charset="-122"/>
                <a:cs typeface="+mn-cs"/>
              </a:rPr>
              <a:t>痛而发落</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最易导致脘腹胀满，嗳腐泛酸，厌食症状的是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摄食不足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饮食不洁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暴饮暴食</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饮食偏寒偏热</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饮食五味偏嗜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71" end="79"/>
                                            </p:txEl>
                                          </p:spTgt>
                                        </p:tgtEl>
                                        <p:attrNameLst>
                                          <p:attrName>style.visibility</p:attrName>
                                        </p:attrNameLst>
                                      </p:cBhvr>
                                      <p:to>
                                        <p:strVal val="visible"/>
                                      </p:to>
                                    </p:set>
                                    <p:animEffect transition="in" filter="box(in)">
                                      <p:cBhvr>
                                        <p:cTn id="7" dur="500"/>
                                        <p:tgtEl>
                                          <p:spTgt spid="3">
                                            <p:txEl>
                                              <p:charRg st="71"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877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细目五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劳逸失度</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过度劳累</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过度安逸</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280988"/>
            <a:ext cx="6624638" cy="4032250"/>
          </a:xfrm>
        </p:spPr>
        <p:txBody>
          <a:bodyPr/>
          <a:lstStyle/>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阴阳学说的基本内容</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阴阳的一体观</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阴阳对立制约</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阴阳互根互用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阴阳交感互藏</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阴阳的消长</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六、</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阴阳的转化</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七、</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阴阳的自和与平衡</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5458" name="内容占位符 2"/>
          <p:cNvSpPr>
            <a:spLocks noGrp="1"/>
          </p:cNvSpPr>
          <p:nvPr>
            <p:ph type="body" sz="quarter" idx="10"/>
          </p:nvPr>
        </p:nvSpPr>
        <p:spPr>
          <a:noFill/>
          <a:ln>
            <a:noFill/>
          </a:ln>
        </p:spPr>
        <p:txBody>
          <a:bodyPr/>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一、过度劳累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DE9D9"/>
                </a:solidFill>
                <a:latin typeface="黑体" panose="02010609060101010101" pitchFamily="49" charset="-122"/>
                <a:ea typeface="黑体" panose="02010609060101010101" pitchFamily="49" charset="-122"/>
                <a:cs typeface="+mn-cs"/>
              </a:rPr>
              <a:t>劳力过度</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劳则气耗</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DE9D9"/>
                </a:solidFill>
                <a:latin typeface="黑体" panose="02010609060101010101" pitchFamily="49" charset="-122"/>
                <a:ea typeface="黑体" panose="02010609060101010101" pitchFamily="49" charset="-122"/>
                <a:cs typeface="+mn-cs"/>
              </a:rPr>
              <a:t>劳神过度（神劳）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伤心脾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耗伤心血：心悸、健忘、失眠、多梦。</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损伤脾气：纳少、腹胀、便溏、消瘦。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3.</a:t>
            </a:r>
            <a:r>
              <a:rPr lang="zh-CN" altLang="zh-CN" dirty="0">
                <a:solidFill>
                  <a:srgbClr val="FDE9D9"/>
                </a:solidFill>
                <a:latin typeface="黑体" panose="02010609060101010101" pitchFamily="49" charset="-122"/>
                <a:ea typeface="黑体" panose="02010609060101010101" pitchFamily="49" charset="-122"/>
                <a:cs typeface="+mn-cs"/>
              </a:rPr>
              <a:t>房劳过度（房劳）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伤肾精和肾气</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58738"/>
            <a:ext cx="8229600" cy="5413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82" name="内容占位符 2"/>
          <p:cNvSpPr>
            <a:spLocks noGrp="1"/>
          </p:cNvSpPr>
          <p:nvPr>
            <p:ph type="body" sz="quarter" idx="10"/>
          </p:nvPr>
        </p:nvSpPr>
        <p:spPr>
          <a:xfrm>
            <a:off x="395288" y="423863"/>
            <a:ext cx="7037387" cy="4032250"/>
          </a:xfrm>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二、过度安逸</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包括</a:t>
            </a:r>
            <a:r>
              <a:rPr lang="zh-CN" altLang="zh-CN" dirty="0">
                <a:solidFill>
                  <a:srgbClr val="FDE9D9"/>
                </a:solidFill>
                <a:latin typeface="黑体" panose="02010609060101010101" pitchFamily="49" charset="-122"/>
                <a:ea typeface="黑体" panose="02010609060101010101" pitchFamily="49" charset="-122"/>
                <a:cs typeface="+mn-cs"/>
              </a:rPr>
              <a:t>体力过逸和脑力过逸。</a:t>
            </a:r>
            <a:endParaRPr lang="zh-CN" altLang="en-US" sz="1700"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一是安逸少动，</a:t>
            </a:r>
            <a:r>
              <a:rPr lang="zh-CN" altLang="zh-CN" dirty="0">
                <a:solidFill>
                  <a:srgbClr val="FFFF00"/>
                </a:solidFill>
                <a:latin typeface="黑体" panose="02010609060101010101" pitchFamily="49" charset="-122"/>
                <a:ea typeface="黑体" panose="02010609060101010101" pitchFamily="49" charset="-122"/>
                <a:cs typeface="+mn-cs"/>
              </a:rPr>
              <a:t>气机不畅</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二是阳气不振，正气虚弱。</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三是长期用脑过少，</a:t>
            </a:r>
            <a:r>
              <a:rPr lang="zh-CN" altLang="en-US" dirty="0">
                <a:solidFill>
                  <a:srgbClr val="FDE9D9"/>
                </a:solidFill>
                <a:latin typeface="黑体" panose="02010609060101010101" pitchFamily="49" charset="-122"/>
                <a:ea typeface="黑体" panose="02010609060101010101" pitchFamily="49" charset="-122"/>
                <a:cs typeface="+mn-cs"/>
              </a:rPr>
              <a:t>可致</a:t>
            </a:r>
            <a:r>
              <a:rPr lang="zh-CN" altLang="zh-CN" dirty="0">
                <a:solidFill>
                  <a:srgbClr val="FDE9D9"/>
                </a:solidFill>
                <a:latin typeface="黑体" panose="02010609060101010101" pitchFamily="49" charset="-122"/>
                <a:ea typeface="黑体" panose="02010609060101010101" pitchFamily="49" charset="-122"/>
                <a:cs typeface="+mn-cs"/>
              </a:rPr>
              <a:t>神气衰弱</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素问</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久立伤骨，久行伤筋，久卧伤气，久坐伤肉</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过度劳力而耗</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血</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津液</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神</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劳神过度，临床多见症状是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腰酸腿软，精神萎靡</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气少力衰，神疲消瘦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心悸、失眠、纳呆、腹胀、便溏</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动则心悸，气喘汗出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以上均非</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7" end="45"/>
                                            </p:txEl>
                                          </p:spTgt>
                                        </p:tgtEl>
                                        <p:attrNameLst>
                                          <p:attrName>style.visibility</p:attrName>
                                        </p:attrNameLst>
                                      </p:cBhvr>
                                      <p:to>
                                        <p:strVal val="visible"/>
                                      </p:to>
                                    </p:set>
                                    <p:animEffect transition="in" filter="box(in)">
                                      <p:cBhvr>
                                        <p:cTn id="7" dur="500"/>
                                        <p:tgtEl>
                                          <p:spTgt spid="3">
                                            <p:txEl>
                                              <p:charRg st="37" end="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5" end="133"/>
                                            </p:txEl>
                                          </p:spTgt>
                                        </p:tgtEl>
                                        <p:attrNameLst>
                                          <p:attrName>style.visibility</p:attrName>
                                        </p:attrNameLst>
                                      </p:cBhvr>
                                      <p:to>
                                        <p:strVal val="visible"/>
                                      </p:to>
                                    </p:set>
                                    <p:animEffect transition="in" filter="box(in)">
                                      <p:cBhvr>
                                        <p:cTn id="12" dur="500"/>
                                        <p:tgtEl>
                                          <p:spTgt spid="3">
                                            <p:txEl>
                                              <p:charRg st="125" end="1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2866"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细目六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痰饮</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痰饮的概念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痰饮的形成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痰饮的致病特点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3890" name="内容占位符 2"/>
          <p:cNvSpPr>
            <a:spLocks noGrp="1" noChangeArrowheads="1"/>
          </p:cNvSpPr>
          <p:nvPr>
            <p:ph type="body" sz="quarter" idx="10"/>
          </p:nvPr>
        </p:nvSpPr>
        <p:spPr bwMode="auto">
          <a:xfrm>
            <a:off x="430213" y="352425"/>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一、痰饮的概念</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津液代谢障碍的病理产物。</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稠浊者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痰  有形之痰   肺</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咳嗽</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胸闷</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咯痰</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 typeface="Wingdings" panose="05000000000000000000" pitchFamily="2" charset="2"/>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无形之痰   </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0" marR="0" lvl="0" indent="539750" algn="l" defTabSz="914400" rtl="0" eaLnBrk="1" fontAlgn="base" latinLnBrk="0" hangingPunct="1">
              <a:lnSpc>
                <a:spcPct val="150000"/>
              </a:lnSpc>
              <a:spcBef>
                <a:spcPts val="0"/>
              </a:spcBef>
              <a:spcAft>
                <a:spcPct val="0"/>
              </a:spcAft>
              <a:buClrTx/>
              <a:buSzTx/>
              <a:buFont typeface="Wingdings" panose="05000000000000000000" pitchFamily="2" charset="2"/>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清稀者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饮</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四饮：痰饮、悬饮、支饮、溢饮</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二、痰饮的形成</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多与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肺、脾、肾、肝及三焦</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的功能失常</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密切相关</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550"/>
              </a:lnSpc>
              <a:spcBef>
                <a:spcPct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6" name="文本框 5"/>
          <p:cNvSpPr txBox="1"/>
          <p:nvPr/>
        </p:nvSpPr>
        <p:spPr>
          <a:xfrm>
            <a:off x="238125" y="1747838"/>
            <a:ext cx="1301750" cy="431800"/>
          </a:xfrm>
          <a:prstGeom prst="rect">
            <a:avLst/>
          </a:prstGeom>
          <a:noFill/>
        </p:spPr>
        <p:txBody>
          <a:bodyPr wrap="square">
            <a:spAutoFit/>
          </a:bodyPr>
          <a:lstStyle/>
          <a:p>
            <a:pPr marR="0" defTabSz="914400">
              <a:buClrTx/>
              <a:buSzTx/>
              <a:buFontTx/>
              <a:buNone/>
              <a:defRPr/>
            </a:pPr>
            <a:r>
              <a:rPr kumimoji="0" lang="zh-CN" altLang="en-US" sz="2200" kern="0" cap="none" spc="0" normalizeH="0" baseline="0" noProof="0" dirty="0">
                <a:solidFill>
                  <a:srgbClr val="FDE9D9"/>
                </a:solidFill>
                <a:latin typeface="黑体" panose="02010609060101010101" pitchFamily="49" charset="-122"/>
                <a:ea typeface="黑体" panose="02010609060101010101" pitchFamily="49" charset="-122"/>
                <a:cs typeface="+mn-cs"/>
              </a:rPr>
              <a:t>痰饮 </a:t>
            </a:r>
            <a:endParaRPr kumimoji="0" lang="zh-CN" altLang="en-US" kern="1200" cap="none" spc="0" normalizeH="0" baseline="0" noProof="0" dirty="0">
              <a:latin typeface="Arial" panose="020B0604020202020204" pitchFamily="34" charset="0"/>
              <a:ea typeface="宋体" panose="02010600030101010101" pitchFamily="2" charset="-122"/>
              <a:cs typeface="+mn-cs"/>
            </a:endParaRPr>
          </a:p>
        </p:txBody>
      </p:sp>
      <p:sp>
        <p:nvSpPr>
          <p:cNvPr id="279556" name="左大括号 4"/>
          <p:cNvSpPr/>
          <p:nvPr/>
        </p:nvSpPr>
        <p:spPr>
          <a:xfrm>
            <a:off x="1011238" y="1554163"/>
            <a:ext cx="90487" cy="969962"/>
          </a:xfrm>
          <a:prstGeom prst="leftBrace">
            <a:avLst>
              <a:gd name="adj1" fmla="val 8436"/>
              <a:gd name="adj2" fmla="val 50000"/>
            </a:avLst>
          </a:prstGeom>
          <a:noFill/>
          <a:ln w="25400" cap="flat" cmpd="sng">
            <a:solidFill>
              <a:schemeClr val="bg1"/>
            </a:solidFill>
            <a:prstDash val="solid"/>
            <a:headEnd type="none" w="med" len="med"/>
            <a:tailEnd type="none" w="med" len="med"/>
          </a:ln>
        </p:spPr>
        <p:txBody>
          <a:bodyPr wrap="none" anchor="ctr" anchorCtr="0"/>
          <a:p>
            <a:pPr eaLnBrk="1" hangingPunct="1"/>
            <a:endParaRPr lang="zh-CN" altLang="en-US" sz="1800" dirty="0">
              <a:solidFill>
                <a:srgbClr val="FFCC99"/>
              </a:solidFill>
              <a:latin typeface="华文中宋" pitchFamily="2" charset="-122"/>
              <a:ea typeface="华文中宋" pitchFamily="2" charset="-122"/>
            </a:endParaRPr>
          </a:p>
        </p:txBody>
      </p:sp>
      <p:sp>
        <p:nvSpPr>
          <p:cNvPr id="279557" name="左大括号 7"/>
          <p:cNvSpPr/>
          <p:nvPr/>
        </p:nvSpPr>
        <p:spPr>
          <a:xfrm>
            <a:off x="2727325" y="1477963"/>
            <a:ext cx="133350" cy="665162"/>
          </a:xfrm>
          <a:prstGeom prst="leftBrace">
            <a:avLst>
              <a:gd name="adj1" fmla="val 8244"/>
              <a:gd name="adj2" fmla="val 50000"/>
            </a:avLst>
          </a:prstGeom>
          <a:noFill/>
          <a:ln w="25400" cap="flat" cmpd="sng">
            <a:solidFill>
              <a:schemeClr val="bg1"/>
            </a:solidFill>
            <a:prstDash val="solid"/>
            <a:headEnd type="none" w="med" len="med"/>
            <a:tailEnd type="none" w="med" len="med"/>
          </a:ln>
        </p:spPr>
        <p:txBody>
          <a:bodyPr wrap="none" anchor="ctr" anchorCtr="0"/>
          <a:p>
            <a:pPr eaLnBrk="1" hangingPunct="1"/>
            <a:endParaRPr lang="zh-CN" altLang="en-US" sz="1800" dirty="0">
              <a:solidFill>
                <a:srgbClr val="FFCC99"/>
              </a:solidFill>
              <a:latin typeface="华文中宋" pitchFamily="2" charset="-122"/>
              <a:ea typeface="华文中宋" pitchFamily="2" charset="-122"/>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0578" name="内容占位符 2"/>
          <p:cNvSpPr>
            <a:spLocks noGrp="1"/>
          </p:cNvSpPr>
          <p:nvPr>
            <p:ph type="body" sz="quarter" idx="10"/>
          </p:nvPr>
        </p:nvSpPr>
        <p:spPr>
          <a:xfrm>
            <a:off x="395288" y="627063"/>
            <a:ext cx="7173912"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三、痰饮的致病特点</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）阻滞气血运行</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）影响水液代谢</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）易于蒙蔽心神</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头晕目眩、神昏谵语。</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）致病广泛，变幻多端</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百病多由痰作祟</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怪病多痰</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DE9D9"/>
                </a:solidFill>
                <a:latin typeface="黑体" panose="02010609060101010101" pitchFamily="49" charset="-122"/>
                <a:ea typeface="黑体" panose="02010609060101010101" pitchFamily="49" charset="-122"/>
                <a:cs typeface="+mn-cs"/>
              </a:rPr>
              <a:t>）病程长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zh-CN" altLang="en-US"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痰饮的形成，与哪些脏腑功能失常关系最密切</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三焦</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85" end="93"/>
                                            </p:txEl>
                                          </p:spTgt>
                                        </p:tgtEl>
                                        <p:attrNameLst>
                                          <p:attrName>style.visibility</p:attrName>
                                        </p:attrNameLst>
                                      </p:cBhvr>
                                      <p:to>
                                        <p:strVal val="visible"/>
                                      </p:to>
                                    </p:set>
                                    <p:animEffect transition="in" filter="box(in)">
                                      <p:cBhvr>
                                        <p:cTn id="7" dur="500"/>
                                        <p:tgtEl>
                                          <p:spTgt spid="3">
                                            <p:txEl>
                                              <p:charRg st="85"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饮在肠间的为</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痰饮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悬饮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溢饮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支饮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以上均非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7" end="45"/>
                                            </p:txEl>
                                          </p:spTgt>
                                        </p:tgtEl>
                                        <p:attrNameLst>
                                          <p:attrName>style.visibility</p:attrName>
                                        </p:attrNameLst>
                                      </p:cBhvr>
                                      <p:to>
                                        <p:strVal val="visible"/>
                                      </p:to>
                                    </p:set>
                                    <p:animEffect transition="in" filter="box(in)">
                                      <p:cBhvr>
                                        <p:cTn id="7" dur="500"/>
                                        <p:tgtEl>
                                          <p:spTgt spid="3">
                                            <p:txEl>
                                              <p:charRg st="37" end="4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饮在胸胁的为</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痰饮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悬饮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溢饮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支饮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以上均非</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6" end="44"/>
                                            </p:txEl>
                                          </p:spTgt>
                                        </p:tgtEl>
                                        <p:attrNameLst>
                                          <p:attrName>style.visibility</p:attrName>
                                        </p:attrNameLst>
                                      </p:cBhvr>
                                      <p:to>
                                        <p:strVal val="visible"/>
                                      </p:to>
                                    </p:set>
                                    <p:animEffect transition="in" filter="box(in)">
                                      <p:cBhvr>
                                        <p:cTn id="7" dur="500"/>
                                        <p:tgtEl>
                                          <p:spTgt spid="3">
                                            <p:txEl>
                                              <p:charRg st="36" end="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901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细目七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瘀血</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瘀血的概念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瘀血的形成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瘀血的致病特点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瘀血致病的症状特点</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内容占位符 2"/>
          <p:cNvSpPr>
            <a:spLocks noGrp="1"/>
          </p:cNvSpPr>
          <p:nvPr>
            <p:ph type="body" sz="quarter" idx="10"/>
          </p:nvPr>
        </p:nvSpPr>
        <p:spPr>
          <a:xfrm>
            <a:off x="395288" y="342900"/>
            <a:ext cx="6624637"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阴阳的一体观</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阴阳一体</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是指阴阳双方在一个统一体中，协调共济</a:t>
            </a:r>
            <a:r>
              <a:rPr lang="zh-CN" altLang="zh-CN" dirty="0">
                <a:solidFill>
                  <a:srgbClr val="FDE9D9"/>
                </a:solidFill>
                <a:latin typeface="黑体" panose="02010609060101010101" pitchFamily="49" charset="-122"/>
                <a:ea typeface="黑体" panose="02010609060101010101" pitchFamily="49" charset="-122"/>
                <a:cs typeface="+mn-cs"/>
              </a:rPr>
              <a:t>。也就是说阴阳可以分之为二，又可以合之为一。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阴阳一体观主要有以下几方面的含义：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①阴阳虽然对立相反，但在一个统一体中协调共济。</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②统一体中的阴阳双方相互依赖而存在，任何一方都不能脱离另一方而单独存在，即阴阳相互依存。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③统一体中的双方，每一方都含有另一方，即所谓的阴阳互藏。</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5698"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一、瘀血的概念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血运不畅或离经之血积存体内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二、瘀血的形成</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内外伤</a:t>
            </a:r>
            <a:r>
              <a:rPr lang="zh-CN" altLang="zh-CN" dirty="0">
                <a:solidFill>
                  <a:srgbClr val="FDE9D9"/>
                </a:solidFill>
                <a:latin typeface="黑体" panose="02010609060101010101" pitchFamily="49" charset="-122"/>
                <a:ea typeface="黑体" panose="02010609060101010101" pitchFamily="49" charset="-122"/>
                <a:cs typeface="+mn-cs"/>
              </a:rPr>
              <a:t>出血</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）血行不畅致瘀</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气虚</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气滞</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血寒</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血热</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20663"/>
            <a:ext cx="8229600" cy="457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22" name="内容占位符 2"/>
          <p:cNvSpPr>
            <a:spLocks noGrp="1"/>
          </p:cNvSpPr>
          <p:nvPr>
            <p:ph type="body" sz="quarter" idx="10"/>
          </p:nvPr>
        </p:nvSpPr>
        <p:spPr>
          <a:noFill/>
          <a:ln>
            <a:noFill/>
          </a:ln>
        </p:spPr>
        <p:txBody>
          <a:bodyPr/>
          <a:p>
            <a:pPr marL="298450" indent="-298450" defTabSz="798830">
              <a:lnSpc>
                <a:spcPts val="34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三、瘀血的致病特点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（一）瘀血病证的共同特点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疼痛</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肿块</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出血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（二）瘀血病证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阻于心？阻于肺</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40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2794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rgbClr val="FFC000"/>
              </a:solidFill>
              <a:effectLst/>
              <a:uLnTx/>
              <a:uFillTx/>
              <a:latin typeface="+mj-ea"/>
              <a:ea typeface="+mj-ea"/>
              <a:cs typeface="+mj-cs"/>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患者腹部见青紫色包块，质硬，固定不移，刺痛拒按，夜间痛甚。其病因是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火邪</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结石</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湿邪</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瘀血</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痰饮</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71" end="79"/>
                                            </p:txEl>
                                          </p:spTgt>
                                        </p:tgtEl>
                                        <p:attrNameLst>
                                          <p:attrName>style.visibility</p:attrName>
                                        </p:attrNameLst>
                                      </p:cBhvr>
                                      <p:to>
                                        <p:strVal val="visible"/>
                                      </p:to>
                                    </p:set>
                                    <p:anim calcmode="lin" valueType="num">
                                      <p:cBhvr additive="base">
                                        <p:cTn id="7" dur="500" fill="hold"/>
                                        <p:tgtEl>
                                          <p:spTgt spid="3">
                                            <p:txEl>
                                              <p:charRg st="71" end="7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71" end="7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内容占位符 2"/>
          <p:cNvSpPr>
            <a:spLocks noGrp="1" noChangeArrowheads="1"/>
          </p:cNvSpPr>
          <p:nvPr>
            <p:ph type="body" sz="quarter" idx="10"/>
          </p:nvPr>
        </p:nvSpPr>
        <p:spPr bwMode="auto">
          <a:xfrm>
            <a:off x="755650" y="149225"/>
            <a:ext cx="6624638" cy="4646613"/>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细目八 结石</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（一）结石</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的概念</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体内某些部位形成并停滞为病的砂石样病理产物。又可称为某些致病因素。常见的有胆结石、肾结石、膀胱结石、胃结石。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（二）结石的致病特点</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多发于肝、肾、胆、胃、膀胱等脏腑。</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病程较长，病情轻重不一。</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阻滞气机，损伤脉络。</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5080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Rectangle 3"/>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a:t>
            </a: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十一单元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发病</a:t>
            </a:r>
            <a:endPar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细目一 </a:t>
            </a:r>
            <a:r>
              <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发病的基本原理</a:t>
            </a:r>
            <a:endPar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正气与邪气的概念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正气不足是疾病发生的内在因素</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邪气是发病的重要条件</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邪正相搏的胜负与发病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49154" name="Rectangle 2"/>
          <p:cNvSpPr>
            <a:spLocks noGrp="1" noChangeArrowheads="1"/>
          </p:cNvSpPr>
          <p:nvPr>
            <p:ph type="title" idx="4294967295"/>
          </p:nvPr>
        </p:nvSpPr>
        <p:spPr>
          <a:xfrm>
            <a:off x="0" y="196850"/>
            <a:ext cx="6477000" cy="546100"/>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0818" name="内容占位符 2"/>
          <p:cNvSpPr>
            <a:spLocks noGrp="1"/>
          </p:cNvSpPr>
          <p:nvPr>
            <p:ph type="body" sz="quarter" idx="10"/>
          </p:nvPr>
        </p:nvSpPr>
        <p:spPr>
          <a:xfrm>
            <a:off x="446088" y="358775"/>
            <a:ext cx="6940550" cy="4032250"/>
          </a:xfrm>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一、正气与邪气的概念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）正气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a:t>
            </a:r>
            <a:r>
              <a:rPr lang="zh-CN" altLang="en-US" dirty="0">
                <a:solidFill>
                  <a:srgbClr val="FDE9D9"/>
                </a:solidFill>
                <a:latin typeface="黑体" panose="02010609060101010101" pitchFamily="49" charset="-122"/>
                <a:ea typeface="黑体" panose="02010609060101010101" pitchFamily="49" charset="-122"/>
                <a:cs typeface="+mn-cs"/>
              </a:rPr>
              <a:t>存在于体内</a:t>
            </a:r>
            <a:r>
              <a:rPr lang="zh-CN" altLang="en-US" dirty="0">
                <a:solidFill>
                  <a:srgbClr val="FFFF00"/>
                </a:solidFill>
                <a:latin typeface="黑体" panose="02010609060101010101" pitchFamily="49" charset="-122"/>
                <a:ea typeface="黑体" panose="02010609060101010101" pitchFamily="49" charset="-122"/>
                <a:cs typeface="+mn-cs"/>
              </a:rPr>
              <a:t>具有</a:t>
            </a:r>
            <a:r>
              <a:rPr lang="zh-CN" altLang="zh-CN" dirty="0">
                <a:solidFill>
                  <a:srgbClr val="FFFF00"/>
                </a:solidFill>
                <a:latin typeface="黑体" panose="02010609060101010101" pitchFamily="49" charset="-122"/>
                <a:ea typeface="黑体" panose="02010609060101010101" pitchFamily="49" charset="-122"/>
                <a:cs typeface="+mn-cs"/>
              </a:rPr>
              <a:t>抗邪</a:t>
            </a:r>
            <a:r>
              <a:rPr lang="zh-CN" altLang="en-US" dirty="0">
                <a:solidFill>
                  <a:srgbClr val="FFFF00"/>
                </a:solidFill>
                <a:latin typeface="黑体" panose="02010609060101010101" pitchFamily="49" charset="-122"/>
                <a:ea typeface="黑体" panose="02010609060101010101" pitchFamily="49" charset="-122"/>
                <a:cs typeface="+mn-cs"/>
              </a:rPr>
              <a:t>愈病作用的各种物质</a:t>
            </a:r>
            <a:r>
              <a:rPr lang="zh-CN" altLang="en-US" dirty="0">
                <a:solidFill>
                  <a:srgbClr val="FDE9D9"/>
                </a:solidFill>
                <a:latin typeface="黑体" panose="02010609060101010101" pitchFamily="49" charset="-122"/>
                <a:ea typeface="黑体" panose="02010609060101010101" pitchFamily="49" charset="-122"/>
                <a:cs typeface="+mn-cs"/>
              </a:rPr>
              <a:t>的总称。</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正气的作用：一是抵御外邪入侵；二是驱邪外出；三是修复调节能力；四是维持脏腑经络的机能活动。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邪气</a:t>
            </a: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各种因素</a:t>
            </a:r>
            <a:r>
              <a:rPr lang="zh-CN" altLang="en-US" dirty="0">
                <a:solidFill>
                  <a:srgbClr val="FDE9D9"/>
                </a:solidFill>
                <a:latin typeface="黑体" panose="02010609060101010101" pitchFamily="49" charset="-122"/>
                <a:ea typeface="黑体" panose="02010609060101010101" pitchFamily="49" charset="-122"/>
                <a:cs typeface="+mn-cs"/>
              </a:rPr>
              <a:t>的总称。如</a:t>
            </a:r>
            <a:r>
              <a:rPr lang="zh-CN" altLang="zh-CN" dirty="0">
                <a:solidFill>
                  <a:srgbClr val="FDE9D9"/>
                </a:solidFill>
                <a:latin typeface="黑体" panose="02010609060101010101" pitchFamily="49" charset="-122"/>
                <a:ea typeface="黑体" panose="02010609060101010101" pitchFamily="49" charset="-122"/>
                <a:cs typeface="+mn-cs"/>
              </a:rPr>
              <a:t>六淫、疠气、七情内伤、饮食失宜、痰饮、瘀血、结石等。</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邪气作用：导致发病；影响发病性质、类型及特点；影响病情与病位；某些情况下起主导作用。</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146050"/>
            <a:ext cx="6262688" cy="3810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1842"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二、正气不足是疾病发生的</a:t>
            </a:r>
            <a:r>
              <a:rPr lang="zh-CN" altLang="zh-CN" dirty="0">
                <a:solidFill>
                  <a:srgbClr val="FFFF00"/>
                </a:solidFill>
                <a:latin typeface="黑体" panose="02010609060101010101" pitchFamily="49" charset="-122"/>
                <a:ea typeface="黑体" panose="02010609060101010101" pitchFamily="49" charset="-122"/>
                <a:cs typeface="+mn-cs"/>
              </a:rPr>
              <a:t>内在因素</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正气存内，邪不可干</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邪之所凑，其气必虚</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正虚感邪而发病</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正气不足，抗邪无力，邪气乘虚而入，因而发病。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正虚生邪而发病</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如内生五邪，气虚生痰、生瘀。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正气的强弱可决定发病的证候性质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邪气盛而正气足</a:t>
            </a:r>
            <a:r>
              <a:rPr lang="zh-CN" altLang="zh-CN" dirty="0">
                <a:solidFill>
                  <a:srgbClr val="FDE9D9"/>
                </a:solidFill>
                <a:latin typeface="黑体" panose="02010609060101010101" pitchFamily="49" charset="-122"/>
                <a:ea typeface="黑体" panose="02010609060101010101" pitchFamily="49" charset="-122"/>
                <a:cs typeface="+mn-cs"/>
              </a:rPr>
              <a:t>——实证；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正气衰而邪气不盛</a:t>
            </a:r>
            <a:r>
              <a:rPr lang="zh-CN" altLang="zh-CN" dirty="0">
                <a:solidFill>
                  <a:srgbClr val="FDE9D9"/>
                </a:solidFill>
                <a:latin typeface="黑体" panose="02010609060101010101" pitchFamily="49" charset="-122"/>
                <a:ea typeface="黑体" panose="02010609060101010101" pitchFamily="49" charset="-122"/>
                <a:cs typeface="+mn-cs"/>
              </a:rPr>
              <a:t>——虚证；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邪气盛而正不抗邪</a:t>
            </a:r>
            <a:r>
              <a:rPr lang="zh-CN" altLang="zh-CN" dirty="0">
                <a:solidFill>
                  <a:srgbClr val="FDE9D9"/>
                </a:solidFill>
                <a:latin typeface="黑体" panose="02010609060101010101" pitchFamily="49" charset="-122"/>
                <a:ea typeface="黑体" panose="02010609060101010101" pitchFamily="49" charset="-122"/>
                <a:cs typeface="+mn-cs"/>
              </a:rPr>
              <a:t>——危证。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FC000"/>
                </a:solidFill>
                <a:latin typeface="黑体" panose="02010609060101010101" pitchFamily="49" charset="-122"/>
                <a:ea typeface="黑体" panose="02010609060101010101" pitchFamily="49" charset="-122"/>
                <a:cs typeface="+mn-cs"/>
              </a:rPr>
              <a:t>邪气是</a:t>
            </a:r>
            <a:r>
              <a:rPr lang="zh-CN" altLang="zh-CN" dirty="0">
                <a:solidFill>
                  <a:srgbClr val="FDE9D9"/>
                </a:solidFill>
                <a:latin typeface="黑体" panose="02010609060101010101" pitchFamily="49" charset="-122"/>
                <a:ea typeface="黑体" panose="02010609060101010101" pitchFamily="49" charset="-122"/>
                <a:cs typeface="+mn-cs"/>
              </a:rPr>
              <a:t>发病的</a:t>
            </a:r>
            <a:r>
              <a:rPr lang="zh-CN" altLang="zh-CN" dirty="0">
                <a:solidFill>
                  <a:srgbClr val="FFC000"/>
                </a:solidFill>
                <a:latin typeface="黑体" panose="02010609060101010101" pitchFamily="49" charset="-122"/>
                <a:ea typeface="黑体" panose="02010609060101010101" pitchFamily="49" charset="-122"/>
                <a:cs typeface="+mn-cs"/>
              </a:rPr>
              <a:t>重要条件</a:t>
            </a:r>
            <a:endParaRPr lang="zh-CN" altLang="en-US" dirty="0">
              <a:solidFill>
                <a:srgbClr val="FFC0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发病的重要条件是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邪气偏盛</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正气不足</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邪盛正衰</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正虚邪恋</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正盛邪恋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b="1"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57" end="65"/>
                                            </p:txEl>
                                          </p:spTgt>
                                        </p:tgtEl>
                                        <p:attrNameLst>
                                          <p:attrName>style.visibility</p:attrName>
                                        </p:attrNameLst>
                                      </p:cBhvr>
                                      <p:to>
                                        <p:strVal val="visible"/>
                                      </p:to>
                                    </p:set>
                                    <p:anim calcmode="lin" valueType="num">
                                      <p:cBhvr additive="base">
                                        <p:cTn id="7" dur="500" fill="hold"/>
                                        <p:tgtEl>
                                          <p:spTgt spid="3">
                                            <p:txEl>
                                              <p:charRg st="57" end="6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57" end="6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疾病发生的内在根据是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正气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正气不足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邪气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邪气亢盛</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邪气损正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9" end="57"/>
                                            </p:txEl>
                                          </p:spTgt>
                                        </p:tgtEl>
                                        <p:attrNameLst>
                                          <p:attrName>style.visibility</p:attrName>
                                        </p:attrNameLst>
                                      </p:cBhvr>
                                      <p:to>
                                        <p:strVal val="visible"/>
                                      </p:to>
                                    </p:set>
                                    <p:animEffect transition="in" filter="box(in)">
                                      <p:cBhvr>
                                        <p:cTn id="7" dur="500"/>
                                        <p:tgtEl>
                                          <p:spTgt spid="3">
                                            <p:txEl>
                                              <p:charRg st="49" end="5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正气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气候因素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正气不足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地域因素</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邪气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1" end="39"/>
                                            </p:txEl>
                                          </p:spTgt>
                                        </p:tgtEl>
                                        <p:attrNameLst>
                                          <p:attrName>style.visibility</p:attrName>
                                        </p:attrNameLst>
                                      </p:cBhvr>
                                      <p:to>
                                        <p:strVal val="visible"/>
                                      </p:to>
                                    </p:set>
                                    <p:animEffect transition="in" filter="box(in)">
                                      <p:cBhvr>
                                        <p:cTn id="7" dur="500"/>
                                        <p:tgtEl>
                                          <p:spTgt spid="3">
                                            <p:txEl>
                                              <p:charRg st="31" end="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内容占位符 2"/>
          <p:cNvSpPr>
            <a:spLocks noGrp="1"/>
          </p:cNvSpPr>
          <p:nvPr>
            <p:ph type="body" sz="quarter" idx="10"/>
          </p:nvPr>
        </p:nvSpPr>
        <p:spPr>
          <a:noFill/>
          <a:ln>
            <a:noFill/>
          </a:ln>
        </p:spPr>
        <p:txBody>
          <a:bodyPr/>
          <a:p>
            <a:pPr marL="298450" indent="-298450" defTabSz="798830">
              <a:spcBef>
                <a:spcPts val="425"/>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阴阳对立制约</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是指</a:t>
            </a:r>
            <a:r>
              <a:rPr lang="zh-CN" altLang="en-US" dirty="0">
                <a:solidFill>
                  <a:srgbClr val="FDE9D9"/>
                </a:solidFill>
                <a:latin typeface="黑体" panose="02010609060101010101" pitchFamily="49" charset="-122"/>
                <a:ea typeface="黑体" panose="02010609060101010101" pitchFamily="49" charset="-122"/>
                <a:cs typeface="+mn-cs"/>
              </a:rPr>
              <a:t>属性相反</a:t>
            </a:r>
            <a:r>
              <a:rPr lang="zh-CN" altLang="zh-CN"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阴阳双方</a:t>
            </a:r>
            <a:r>
              <a:rPr lang="zh-CN" altLang="en-US" dirty="0">
                <a:solidFill>
                  <a:srgbClr val="FFFF00"/>
                </a:solidFill>
                <a:latin typeface="黑体" panose="02010609060101010101" pitchFamily="49" charset="-122"/>
                <a:ea typeface="黑体" panose="02010609060101010101" pitchFamily="49" charset="-122"/>
                <a:cs typeface="+mn-cs"/>
              </a:rPr>
              <a:t>在一个统一体中的相互斗争、</a:t>
            </a:r>
            <a:r>
              <a:rPr lang="zh-CN" altLang="zh-CN" dirty="0">
                <a:solidFill>
                  <a:srgbClr val="FFFF00"/>
                </a:solidFill>
                <a:latin typeface="黑体" panose="02010609060101010101" pitchFamily="49" charset="-122"/>
                <a:ea typeface="黑体" panose="02010609060101010101" pitchFamily="49" charset="-122"/>
                <a:cs typeface="+mn-cs"/>
              </a:rPr>
              <a:t>相互抑制、</a:t>
            </a:r>
            <a:r>
              <a:rPr lang="zh-CN" altLang="en-US" dirty="0">
                <a:solidFill>
                  <a:srgbClr val="FFFF00"/>
                </a:solidFill>
                <a:latin typeface="黑体" panose="02010609060101010101" pitchFamily="49" charset="-122"/>
                <a:ea typeface="黑体" panose="02010609060101010101" pitchFamily="49" charset="-122"/>
                <a:cs typeface="+mn-cs"/>
              </a:rPr>
              <a:t>相互</a:t>
            </a:r>
            <a:r>
              <a:rPr lang="zh-CN" altLang="zh-CN" dirty="0">
                <a:solidFill>
                  <a:srgbClr val="FFFF00"/>
                </a:solidFill>
                <a:latin typeface="黑体" panose="02010609060101010101" pitchFamily="49" charset="-122"/>
                <a:ea typeface="黑体" panose="02010609060101010101" pitchFamily="49" charset="-122"/>
                <a:cs typeface="+mn-cs"/>
              </a:rPr>
              <a:t>排斥的关系</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动极者镇之以静，阴亢者胜之以阳</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“正气存内，邪不可干”，指的是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邪气是发病的重要条件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邪气伤人，正气必然受损</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正气充足，与邪相争，祛邪外出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正气旺盛，邪气难以入侵</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正气虚弱，邪气不足</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95" end="104"/>
                                            </p:txEl>
                                          </p:spTgt>
                                        </p:tgtEl>
                                        <p:attrNameLst>
                                          <p:attrName>style.visibility</p:attrName>
                                        </p:attrNameLst>
                                      </p:cBhvr>
                                      <p:to>
                                        <p:strVal val="visible"/>
                                      </p:to>
                                    </p:set>
                                    <p:animEffect transition="in" filter="box(in)">
                                      <p:cBhvr>
                                        <p:cTn id="7" dur="500"/>
                                        <p:tgtEl>
                                          <p:spTgt spid="3">
                                            <p:txEl>
                                              <p:charRg st="95" end="10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影响发病的主要因素</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环境</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因素</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与发病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体质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因素</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与发病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精神状态与发病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7986" name="内容占位符 2"/>
          <p:cNvSpPr>
            <a:spLocks noGrp="1"/>
          </p:cNvSpPr>
          <p:nvPr>
            <p:ph type="body" sz="quarter" idx="10"/>
          </p:nvPr>
        </p:nvSpPr>
        <p:spPr>
          <a:xfrm>
            <a:off x="176213" y="377825"/>
            <a:ext cx="7570787"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一、环境与发病</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气候因素</a:t>
            </a: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DE9D9"/>
                </a:solidFill>
                <a:latin typeface="黑体" panose="02010609060101010101" pitchFamily="49" charset="-122"/>
                <a:ea typeface="黑体" panose="02010609060101010101" pitchFamily="49" charset="-122"/>
                <a:cs typeface="+mn-cs"/>
              </a:rPr>
              <a:t>地域因素</a:t>
            </a:r>
            <a:r>
              <a:rPr lang="en-US" altLang="zh-CN" dirty="0">
                <a:solidFill>
                  <a:srgbClr val="FDE9D9"/>
                </a:solidFill>
                <a:latin typeface="黑体" panose="02010609060101010101" pitchFamily="49" charset="-122"/>
                <a:ea typeface="黑体" panose="02010609060101010101" pitchFamily="49" charset="-122"/>
                <a:cs typeface="+mn-cs"/>
              </a:rPr>
              <a:t>  3.</a:t>
            </a:r>
            <a:r>
              <a:rPr lang="zh-CN" altLang="zh-CN" dirty="0">
                <a:solidFill>
                  <a:srgbClr val="FDE9D9"/>
                </a:solidFill>
                <a:latin typeface="黑体" panose="02010609060101010101" pitchFamily="49" charset="-122"/>
                <a:ea typeface="黑体" panose="02010609060101010101" pitchFamily="49" charset="-122"/>
                <a:cs typeface="+mn-cs"/>
              </a:rPr>
              <a:t>工作生活环境</a:t>
            </a:r>
            <a:r>
              <a:rPr lang="en-US" altLang="zh-CN" dirty="0">
                <a:solidFill>
                  <a:srgbClr val="FDE9D9"/>
                </a:solidFill>
                <a:latin typeface="黑体" panose="02010609060101010101" pitchFamily="49" charset="-122"/>
                <a:ea typeface="黑体" panose="02010609060101010101" pitchFamily="49" charset="-122"/>
                <a:cs typeface="+mn-cs"/>
              </a:rPr>
              <a:t>  4.</a:t>
            </a:r>
            <a:r>
              <a:rPr lang="zh-CN" altLang="zh-CN" dirty="0">
                <a:solidFill>
                  <a:srgbClr val="FDE9D9"/>
                </a:solidFill>
                <a:latin typeface="黑体" panose="02010609060101010101" pitchFamily="49" charset="-122"/>
                <a:ea typeface="黑体" panose="02010609060101010101" pitchFamily="49" charset="-122"/>
                <a:cs typeface="+mn-cs"/>
              </a:rPr>
              <a:t>社会环境</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二、体质与发病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决定发病的</a:t>
            </a:r>
            <a:r>
              <a:rPr lang="zh-CN" altLang="zh-CN" dirty="0">
                <a:solidFill>
                  <a:srgbClr val="FFFF00"/>
                </a:solidFill>
                <a:latin typeface="黑体" panose="02010609060101010101" pitchFamily="49" charset="-122"/>
                <a:ea typeface="黑体" panose="02010609060101010101" pitchFamily="49" charset="-122"/>
                <a:cs typeface="+mn-cs"/>
              </a:rPr>
              <a:t>倾向性</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体质强盛不宜发病，体弱易感邪发病）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产生对某种病邪的</a:t>
            </a:r>
            <a:r>
              <a:rPr lang="zh-CN" altLang="zh-CN" dirty="0">
                <a:solidFill>
                  <a:srgbClr val="FFFF00"/>
                </a:solidFill>
                <a:latin typeface="黑体" panose="02010609060101010101" pitchFamily="49" charset="-122"/>
                <a:ea typeface="黑体" panose="02010609060101010101" pitchFamily="49" charset="-122"/>
                <a:cs typeface="+mn-cs"/>
              </a:rPr>
              <a:t>易感性</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阳虚易感寒；阴虚易感热</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决定某些疾病发生的</a:t>
            </a:r>
            <a:r>
              <a:rPr lang="zh-CN" altLang="zh-CN" dirty="0">
                <a:solidFill>
                  <a:srgbClr val="FFFF00"/>
                </a:solidFill>
                <a:latin typeface="黑体" panose="02010609060101010101" pitchFamily="49" charset="-122"/>
                <a:ea typeface="黑体" panose="02010609060101010101" pitchFamily="49" charset="-122"/>
                <a:cs typeface="+mn-cs"/>
              </a:rPr>
              <a:t>证候类型</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感湿邪后：阳盛之体易热化形成湿热病；阳虚者易寒化为寒湿病变</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三、精神状态与发病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精神状态能影响内环境的协调平衡，故能影响发病。</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590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en-US" dirty="0">
                <a:solidFill>
                  <a:srgbClr val="FDE9D9"/>
                </a:solidFill>
                <a:latin typeface="黑体" panose="02010609060101010101" pitchFamily="49" charset="-122"/>
                <a:ea typeface="黑体" panose="02010609060101010101" pitchFamily="49" charset="-122"/>
                <a:cs typeface="+mn-cs"/>
              </a:rPr>
              <a:t>体质因素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en-US" dirty="0">
                <a:solidFill>
                  <a:srgbClr val="FDE9D9"/>
                </a:solidFill>
                <a:latin typeface="黑体" panose="02010609060101010101" pitchFamily="49" charset="-122"/>
                <a:ea typeface="黑体" panose="02010609060101010101" pitchFamily="49" charset="-122"/>
                <a:cs typeface="+mn-cs"/>
              </a:rPr>
              <a:t>精神刺激</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en-US" dirty="0">
                <a:solidFill>
                  <a:srgbClr val="FDE9D9"/>
                </a:solidFill>
                <a:latin typeface="黑体" panose="02010609060101010101" pitchFamily="49" charset="-122"/>
                <a:ea typeface="黑体" panose="02010609060101010101" pitchFamily="49" charset="-122"/>
                <a:cs typeface="+mn-cs"/>
              </a:rPr>
              <a:t>工作环境</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en-US" dirty="0">
                <a:solidFill>
                  <a:srgbClr val="FDE9D9"/>
                </a:solidFill>
                <a:latin typeface="黑体" panose="02010609060101010101" pitchFamily="49" charset="-122"/>
                <a:ea typeface="黑体" panose="02010609060101010101" pitchFamily="49" charset="-122"/>
                <a:cs typeface="+mn-cs"/>
              </a:rPr>
              <a:t>气候因素</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en-US" dirty="0">
                <a:solidFill>
                  <a:srgbClr val="FDE9D9"/>
                </a:solidFill>
                <a:latin typeface="黑体" panose="02010609060101010101" pitchFamily="49" charset="-122"/>
                <a:ea typeface="黑体" panose="02010609060101010101" pitchFamily="49" charset="-122"/>
                <a:cs typeface="+mn-cs"/>
              </a:rPr>
              <a:t>精神状态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“恬淡虚无，真气从之，精神内守，病安从来”指出与疾病关系密切的因素是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“肉不坚，腠理疏，则善病风”指出与发病关系密切的的因素是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b="1"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83" end="91"/>
                                            </p:txEl>
                                          </p:spTgt>
                                        </p:tgtEl>
                                        <p:attrNameLst>
                                          <p:attrName>style.visibility</p:attrName>
                                        </p:attrNameLst>
                                      </p:cBhvr>
                                      <p:to>
                                        <p:strVal val="visible"/>
                                      </p:to>
                                    </p:set>
                                    <p:anim calcmode="lin" valueType="num">
                                      <p:cBhvr additive="base">
                                        <p:cTn id="7" dur="500" fill="hold"/>
                                        <p:tgtEl>
                                          <p:spTgt spid="3">
                                            <p:txEl>
                                              <p:charRg st="83" end="9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83" end="9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122" end="130"/>
                                            </p:txEl>
                                          </p:spTgt>
                                        </p:tgtEl>
                                        <p:attrNameLst>
                                          <p:attrName>style.visibility</p:attrName>
                                        </p:attrNameLst>
                                      </p:cBhvr>
                                      <p:to>
                                        <p:strVal val="visible"/>
                                      </p:to>
                                    </p:set>
                                    <p:anim calcmode="lin" valueType="num">
                                      <p:cBhvr additive="base">
                                        <p:cTn id="13" dur="500" fill="hold"/>
                                        <p:tgtEl>
                                          <p:spTgt spid="3">
                                            <p:txEl>
                                              <p:charRg st="122" end="13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122" end="13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6418"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ts val="39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发病类型</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感邪即发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徐发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伏而后发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继发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合病</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与并病</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39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6.</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复发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1058" name="内容占位符 2"/>
          <p:cNvSpPr>
            <a:spLocks noGrp="1"/>
          </p:cNvSpPr>
          <p:nvPr>
            <p:ph type="body" sz="quarter" idx="10"/>
          </p:nvPr>
        </p:nvSpPr>
        <p:spPr>
          <a:noFill/>
          <a:ln>
            <a:noFill/>
          </a:ln>
        </p:spPr>
        <p:txBody>
          <a:bodyPr/>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感邪即发</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又称卒发</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DE9D9"/>
                </a:solidFill>
                <a:latin typeface="黑体" panose="02010609060101010101" pitchFamily="49" charset="-122"/>
                <a:ea typeface="黑体" panose="02010609060101010101" pitchFamily="49" charset="-122"/>
                <a:cs typeface="+mn-cs"/>
              </a:rPr>
              <a:t>新感外邪较盛</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风寒、风热、温热</a:t>
            </a:r>
            <a:r>
              <a:rPr lang="zh-CN" altLang="en-US" dirty="0">
                <a:solidFill>
                  <a:srgbClr val="FDE9D9"/>
                </a:solidFill>
                <a:latin typeface="黑体" panose="02010609060101010101" pitchFamily="49" charset="-122"/>
                <a:ea typeface="黑体" panose="02010609060101010101" pitchFamily="49" charset="-122"/>
                <a:cs typeface="+mn-cs"/>
              </a:rPr>
              <a:t>及</a:t>
            </a:r>
            <a:r>
              <a:rPr lang="zh-CN" altLang="zh-CN" dirty="0">
                <a:solidFill>
                  <a:srgbClr val="FDE9D9"/>
                </a:solidFill>
                <a:latin typeface="黑体" panose="02010609060101010101" pitchFamily="49" charset="-122"/>
                <a:ea typeface="黑体" panose="02010609060101010101" pitchFamily="49" charset="-122"/>
                <a:cs typeface="+mn-cs"/>
              </a:rPr>
              <a:t>疠气</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DE9D9"/>
                </a:solidFill>
                <a:latin typeface="黑体" panose="02010609060101010101" pitchFamily="49" charset="-122"/>
                <a:ea typeface="黑体" panose="02010609060101010101" pitchFamily="49" charset="-122"/>
                <a:cs typeface="+mn-cs"/>
              </a:rPr>
              <a:t>情志剧变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暴怒、过悲</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DE9D9"/>
                </a:solidFill>
                <a:latin typeface="黑体" panose="02010609060101010101" pitchFamily="49" charset="-122"/>
                <a:ea typeface="黑体" panose="02010609060101010101" pitchFamily="49" charset="-122"/>
                <a:cs typeface="+mn-cs"/>
              </a:rPr>
              <a:t>毒物所伤</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有毒食品、药物中毒</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④</a:t>
            </a:r>
            <a:r>
              <a:rPr lang="zh-CN" altLang="zh-CN" dirty="0">
                <a:solidFill>
                  <a:srgbClr val="FDE9D9"/>
                </a:solidFill>
                <a:latin typeface="黑体" panose="02010609060101010101" pitchFamily="49" charset="-122"/>
                <a:ea typeface="黑体" panose="02010609060101010101" pitchFamily="49" charset="-122"/>
                <a:cs typeface="+mn-cs"/>
              </a:rPr>
              <a:t>外伤</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rgbClr val="FFFF00"/>
                </a:solidFill>
                <a:effectLst/>
                <a:uLnTx/>
                <a:uFillTx/>
                <a:latin typeface="+mj-ea"/>
                <a:ea typeface="+mj-ea"/>
                <a:cs typeface="+mj-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2082" name="内容占位符 2"/>
          <p:cNvSpPr>
            <a:spLocks noGrp="1"/>
          </p:cNvSpPr>
          <p:nvPr>
            <p:ph type="body" sz="quarter" idx="10"/>
          </p:nvPr>
        </p:nvSpPr>
        <p:spPr>
          <a:xfrm>
            <a:off x="395288" y="303213"/>
            <a:ext cx="6624637" cy="4032250"/>
          </a:xfrm>
          <a:noFill/>
          <a:ln>
            <a:noFill/>
          </a:ln>
        </p:spPr>
        <p:txBody>
          <a:bodyPr/>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徐发</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指</a:t>
            </a:r>
            <a:r>
              <a:rPr lang="zh-CN" altLang="zh-CN" dirty="0">
                <a:solidFill>
                  <a:srgbClr val="FFFF00"/>
                </a:solidFill>
                <a:latin typeface="黑体" panose="02010609060101010101" pitchFamily="49" charset="-122"/>
                <a:ea typeface="黑体" panose="02010609060101010101" pitchFamily="49" charset="-122"/>
                <a:cs typeface="+mn-cs"/>
              </a:rPr>
              <a:t>感邪后缓慢发病</a:t>
            </a:r>
            <a:r>
              <a:rPr lang="zh-CN" altLang="en-US" dirty="0">
                <a:solidFill>
                  <a:srgbClr val="FDE9D9"/>
                </a:solidFill>
                <a:latin typeface="黑体" panose="02010609060101010101" pitchFamily="49" charset="-122"/>
                <a:ea typeface="黑体" panose="02010609060101010101" pitchFamily="49" charset="-122"/>
                <a:cs typeface="+mn-cs"/>
              </a:rPr>
              <a:t>，又称</a:t>
            </a:r>
            <a:r>
              <a:rPr lang="zh-CN" altLang="zh-CN" dirty="0">
                <a:solidFill>
                  <a:srgbClr val="FFFF00"/>
                </a:solidFill>
                <a:latin typeface="黑体" panose="02010609060101010101" pitchFamily="49" charset="-122"/>
                <a:ea typeface="黑体" panose="02010609060101010101" pitchFamily="49" charset="-122"/>
                <a:cs typeface="+mn-cs"/>
              </a:rPr>
              <a:t>缓发</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DE9D9"/>
                </a:solidFill>
                <a:latin typeface="黑体" panose="02010609060101010101" pitchFamily="49" charset="-122"/>
                <a:ea typeface="黑体" panose="02010609060101010101" pitchFamily="49" charset="-122"/>
                <a:cs typeface="+mn-cs"/>
              </a:rPr>
              <a:t>内伤病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思虑、房事、嗜酒</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积久成疾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DE9D9"/>
                </a:solidFill>
                <a:latin typeface="黑体" panose="02010609060101010101" pitchFamily="49" charset="-122"/>
                <a:ea typeface="黑体" panose="02010609060101010101" pitchFamily="49" charset="-122"/>
                <a:cs typeface="+mn-cs"/>
              </a:rPr>
              <a:t>外感湿邪</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起病缓慢</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③</a:t>
            </a:r>
            <a:r>
              <a:rPr lang="zh-CN" altLang="zh-CN" dirty="0">
                <a:solidFill>
                  <a:srgbClr val="FDE9D9"/>
                </a:solidFill>
                <a:latin typeface="黑体" panose="02010609060101010101" pitchFamily="49" charset="-122"/>
                <a:ea typeface="黑体" panose="02010609060101010101" pitchFamily="49" charset="-122"/>
                <a:cs typeface="+mn-cs"/>
              </a:rPr>
              <a:t>正气不足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感邪较轻</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徐发</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伏而后发</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外感</a:t>
            </a:r>
            <a:r>
              <a:rPr lang="zh-CN" altLang="en-US" dirty="0">
                <a:solidFill>
                  <a:srgbClr val="FDE9D9"/>
                </a:solidFill>
                <a:latin typeface="黑体" panose="02010609060101010101" pitchFamily="49" charset="-122"/>
                <a:ea typeface="黑体" panose="02010609060101010101" pitchFamily="49" charset="-122"/>
                <a:cs typeface="+mn-cs"/>
              </a:rPr>
              <a:t>湿热邪气</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伏气温病</a:t>
            </a:r>
            <a:r>
              <a:rPr lang="en-US"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DE9D9"/>
                </a:solidFill>
                <a:latin typeface="黑体" panose="02010609060101010101" pitchFamily="49" charset="-122"/>
                <a:ea typeface="黑体" panose="02010609060101010101" pitchFamily="49" charset="-122"/>
                <a:cs typeface="+mn-cs"/>
              </a:rPr>
              <a:t>外伤病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破伤风、狂犬病</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1492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3106" name="内容占位符 2"/>
          <p:cNvSpPr>
            <a:spLocks noGrp="1"/>
          </p:cNvSpPr>
          <p:nvPr>
            <p:ph type="body" sz="quarter" idx="10"/>
          </p:nvPr>
        </p:nvSpPr>
        <p:spPr>
          <a:noFill/>
          <a:ln>
            <a:noFill/>
          </a:ln>
        </p:spPr>
        <p:txBody>
          <a:bodyPr/>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4.</a:t>
            </a:r>
            <a:r>
              <a:rPr lang="zh-CN" altLang="zh-CN" dirty="0">
                <a:solidFill>
                  <a:srgbClr val="FDE9D9"/>
                </a:solidFill>
                <a:latin typeface="黑体" panose="02010609060101010101" pitchFamily="49" charset="-122"/>
                <a:ea typeface="黑体" panose="02010609060101010101" pitchFamily="49" charset="-122"/>
                <a:cs typeface="+mn-cs"/>
              </a:rPr>
              <a:t>继发</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指</a:t>
            </a:r>
            <a:r>
              <a:rPr lang="zh-CN" altLang="zh-CN" dirty="0">
                <a:solidFill>
                  <a:srgbClr val="FFFF00"/>
                </a:solidFill>
                <a:latin typeface="黑体" panose="02010609060101010101" pitchFamily="49" charset="-122"/>
                <a:ea typeface="黑体" panose="02010609060101010101" pitchFamily="49" charset="-122"/>
                <a:cs typeface="+mn-cs"/>
              </a:rPr>
              <a:t>在原发疾病的基础上，继发新的疾病</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肝阳上亢</a:t>
            </a:r>
            <a:r>
              <a:rPr lang="zh-CN" altLang="en-US" dirty="0">
                <a:solidFill>
                  <a:srgbClr val="FDE9D9"/>
                </a:solidFill>
                <a:latin typeface="黑体" panose="02010609060101010101" pitchFamily="49" charset="-122"/>
                <a:ea typeface="黑体" panose="02010609060101010101" pitchFamily="49" charset="-122"/>
                <a:cs typeface="+mn-cs"/>
              </a:rPr>
              <a:t>所致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中风</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FC000"/>
                </a:solidFill>
                <a:latin typeface="黑体" panose="02010609060101010101" pitchFamily="49" charset="-122"/>
                <a:ea typeface="黑体" panose="02010609060101010101" pitchFamily="49" charset="-122"/>
                <a:cs typeface="+mn-cs"/>
              </a:rPr>
              <a:t>小儿食积</a:t>
            </a:r>
            <a:r>
              <a:rPr lang="zh-CN" altLang="en-US" dirty="0">
                <a:solidFill>
                  <a:srgbClr val="FFC000"/>
                </a:solidFill>
                <a:latin typeface="黑体" panose="02010609060101010101" pitchFamily="49" charset="-122"/>
                <a:ea typeface="黑体" panose="02010609060101010101" pitchFamily="49" charset="-122"/>
                <a:cs typeface="+mn-cs"/>
              </a:rPr>
              <a:t>而致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疳积</a:t>
            </a:r>
            <a:endParaRPr lang="zh-CN"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③</a:t>
            </a:r>
            <a:r>
              <a:rPr lang="zh-CN" altLang="en-US" dirty="0">
                <a:solidFill>
                  <a:srgbClr val="FDE9D9"/>
                </a:solidFill>
                <a:latin typeface="黑体" panose="02010609060101010101" pitchFamily="49" charset="-122"/>
                <a:ea typeface="黑体" panose="02010609060101010101" pitchFamily="49" charset="-122"/>
                <a:cs typeface="+mn-cs"/>
              </a:rPr>
              <a:t>哮喘所导致的肺气虚和心血瘀阻。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④</a:t>
            </a:r>
            <a:r>
              <a:rPr lang="zh-CN" altLang="en-US" dirty="0">
                <a:solidFill>
                  <a:srgbClr val="FDE9D9"/>
                </a:solidFill>
                <a:latin typeface="黑体" panose="02010609060101010101" pitchFamily="49" charset="-122"/>
                <a:ea typeface="黑体" panose="02010609060101010101" pitchFamily="49" charset="-122"/>
                <a:cs typeface="+mn-cs"/>
              </a:rPr>
              <a:t>肝胆疾病所导致的癥积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合病</a:t>
            </a:r>
            <a:r>
              <a:rPr lang="zh-CN" altLang="en-US" dirty="0">
                <a:solidFill>
                  <a:srgbClr val="FFFF00"/>
                </a:solidFill>
                <a:latin typeface="黑体" panose="02010609060101010101" pitchFamily="49" charset="-122"/>
                <a:ea typeface="黑体" panose="02010609060101010101" pitchFamily="49" charset="-122"/>
                <a:cs typeface="+mn-cs"/>
              </a:rPr>
              <a:t>与并病</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合病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指外感病初起时两经</a:t>
            </a:r>
            <a:r>
              <a:rPr lang="zh-CN" altLang="zh-CN" dirty="0">
                <a:solidFill>
                  <a:srgbClr val="FFFF00"/>
                </a:solidFill>
                <a:latin typeface="黑体" panose="02010609060101010101" pitchFamily="49" charset="-122"/>
                <a:ea typeface="黑体" panose="02010609060101010101" pitchFamily="49" charset="-122"/>
                <a:cs typeface="+mn-cs"/>
              </a:rPr>
              <a:t>同时</a:t>
            </a:r>
            <a:r>
              <a:rPr lang="zh-CN" altLang="zh-CN" dirty="0">
                <a:solidFill>
                  <a:srgbClr val="FDE9D9"/>
                </a:solidFill>
                <a:latin typeface="黑体" panose="02010609060101010101" pitchFamily="49" charset="-122"/>
                <a:ea typeface="黑体" panose="02010609060101010101" pitchFamily="49" charset="-122"/>
                <a:cs typeface="+mn-cs"/>
              </a:rPr>
              <a:t>受邪而发病。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太阳与少阳合病</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太阳与阳明合病等。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并病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是指感邪后某一部位的证候未了，又出现另一部位的病证。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4130"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复发</a:t>
            </a:r>
            <a:endParaRPr lang="zh-CN"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是指疾病</a:t>
            </a:r>
            <a:r>
              <a:rPr lang="zh-CN" altLang="zh-CN" dirty="0">
                <a:solidFill>
                  <a:srgbClr val="FFFF00"/>
                </a:solidFill>
                <a:latin typeface="黑体" panose="02010609060101010101" pitchFamily="49" charset="-122"/>
                <a:ea typeface="黑体" panose="02010609060101010101" pitchFamily="49" charset="-122"/>
                <a:cs typeface="+mn-cs"/>
              </a:rPr>
              <a:t>初愈</a:t>
            </a:r>
            <a:r>
              <a:rPr lang="zh-CN" altLang="zh-CN" dirty="0">
                <a:solidFill>
                  <a:srgbClr val="FDE9D9"/>
                </a:solidFill>
                <a:latin typeface="黑体" panose="02010609060101010101" pitchFamily="49" charset="-122"/>
                <a:ea typeface="黑体" panose="02010609060101010101" pitchFamily="49" charset="-122"/>
                <a:cs typeface="+mn-cs"/>
              </a:rPr>
              <a:t>或者在疾病的</a:t>
            </a:r>
            <a:r>
              <a:rPr lang="zh-CN" altLang="zh-CN" dirty="0">
                <a:solidFill>
                  <a:srgbClr val="FFFF00"/>
                </a:solidFill>
                <a:latin typeface="黑体" panose="02010609060101010101" pitchFamily="49" charset="-122"/>
                <a:ea typeface="黑体" panose="02010609060101010101" pitchFamily="49" charset="-122"/>
                <a:cs typeface="+mn-cs"/>
              </a:rPr>
              <a:t>缓解阶段</a:t>
            </a:r>
            <a:r>
              <a:rPr lang="zh-CN" altLang="zh-CN" dirty="0">
                <a:solidFill>
                  <a:srgbClr val="FDE9D9"/>
                </a:solidFill>
                <a:latin typeface="黑体" panose="02010609060101010101" pitchFamily="49" charset="-122"/>
                <a:ea typeface="黑体" panose="02010609060101010101" pitchFamily="49" charset="-122"/>
                <a:cs typeface="+mn-cs"/>
              </a:rPr>
              <a:t>，在某些</a:t>
            </a:r>
            <a:r>
              <a:rPr lang="zh-CN" altLang="zh-CN" dirty="0">
                <a:solidFill>
                  <a:srgbClr val="FFFF00"/>
                </a:solidFill>
                <a:latin typeface="黑体" panose="02010609060101010101" pitchFamily="49" charset="-122"/>
                <a:ea typeface="黑体" panose="02010609060101010101" pitchFamily="49" charset="-122"/>
                <a:cs typeface="+mn-cs"/>
              </a:rPr>
              <a:t>诱因的作用下</a:t>
            </a:r>
            <a:r>
              <a:rPr lang="zh-CN" altLang="zh-CN" dirty="0">
                <a:solidFill>
                  <a:srgbClr val="FDE9D9"/>
                </a:solidFill>
                <a:latin typeface="黑体" panose="02010609060101010101" pitchFamily="49" charset="-122"/>
                <a:ea typeface="黑体" panose="02010609060101010101" pitchFamily="49" charset="-122"/>
                <a:cs typeface="+mn-cs"/>
              </a:rPr>
              <a:t>，引起了疾病的</a:t>
            </a:r>
            <a:r>
              <a:rPr lang="zh-CN" altLang="zh-CN" dirty="0">
                <a:solidFill>
                  <a:srgbClr val="FFFF00"/>
                </a:solidFill>
                <a:latin typeface="黑体" panose="02010609060101010101" pitchFamily="49" charset="-122"/>
                <a:ea typeface="黑体" panose="02010609060101010101" pitchFamily="49" charset="-122"/>
                <a:cs typeface="+mn-cs"/>
              </a:rPr>
              <a:t>再度发作或反复发作</a:t>
            </a:r>
            <a:r>
              <a:rPr lang="zh-CN" altLang="zh-CN" dirty="0">
                <a:solidFill>
                  <a:srgbClr val="FDE9D9"/>
                </a:solidFill>
                <a:latin typeface="黑体" panose="02010609060101010101" pitchFamily="49" charset="-122"/>
                <a:ea typeface="黑体" panose="02010609060101010101" pitchFamily="49" charset="-122"/>
                <a:cs typeface="+mn-cs"/>
              </a:rPr>
              <a:t>的一种发病形式</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引起复发的机理是</a:t>
            </a:r>
            <a:r>
              <a:rPr lang="zh-CN" altLang="en-US" dirty="0">
                <a:solidFill>
                  <a:srgbClr val="FFFF00"/>
                </a:solidFill>
                <a:latin typeface="黑体" panose="02010609060101010101" pitchFamily="49" charset="-122"/>
                <a:ea typeface="黑体" panose="02010609060101010101" pitchFamily="49" charset="-122"/>
                <a:cs typeface="+mn-cs"/>
              </a:rPr>
              <a:t>余邪未尽，正气未复，同时有诱因</a:t>
            </a:r>
            <a:r>
              <a:rPr lang="zh-CN" altLang="en-US" dirty="0">
                <a:solidFill>
                  <a:srgbClr val="FDE9D9"/>
                </a:solidFill>
                <a:latin typeface="黑体" panose="02010609060101010101" pitchFamily="49" charset="-122"/>
                <a:ea typeface="黑体" panose="02010609060101010101" pitchFamily="49" charset="-122"/>
                <a:cs typeface="+mn-cs"/>
              </a:rPr>
              <a:t>的作用。</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794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5154"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复发的诱因</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FFF00"/>
                </a:solidFill>
                <a:latin typeface="黑体" panose="02010609060101010101" pitchFamily="49" charset="-122"/>
                <a:ea typeface="黑体" panose="02010609060101010101" pitchFamily="49" charset="-122"/>
                <a:cs typeface="+mn-cs"/>
              </a:rPr>
              <a:t>外感致复</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FFF00"/>
                </a:solidFill>
                <a:latin typeface="黑体" panose="02010609060101010101" pitchFamily="49" charset="-122"/>
                <a:ea typeface="黑体" panose="02010609060101010101" pitchFamily="49" charset="-122"/>
                <a:cs typeface="+mn-cs"/>
              </a:rPr>
              <a:t>食复</a:t>
            </a:r>
            <a:r>
              <a:rPr lang="zh-CN" altLang="zh-CN" dirty="0">
                <a:solidFill>
                  <a:srgbClr val="FDE9D9"/>
                </a:solidFill>
                <a:latin typeface="黑体" panose="02010609060101010101" pitchFamily="49" charset="-122"/>
                <a:ea typeface="黑体" panose="02010609060101010101" pitchFamily="49" charset="-122"/>
                <a:cs typeface="+mn-cs"/>
              </a:rPr>
              <a:t>：因饮食不和而致病复发者。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③</a:t>
            </a:r>
            <a:r>
              <a:rPr lang="zh-CN" altLang="zh-CN" dirty="0">
                <a:solidFill>
                  <a:srgbClr val="FFFF00"/>
                </a:solidFill>
                <a:latin typeface="黑体" panose="02010609060101010101" pitchFamily="49" charset="-122"/>
                <a:ea typeface="黑体" panose="02010609060101010101" pitchFamily="49" charset="-122"/>
                <a:cs typeface="+mn-cs"/>
              </a:rPr>
              <a:t>劳复</a:t>
            </a:r>
            <a:r>
              <a:rPr lang="zh-CN" altLang="zh-CN" dirty="0">
                <a:solidFill>
                  <a:srgbClr val="FDE9D9"/>
                </a:solidFill>
                <a:latin typeface="黑体" panose="02010609060101010101" pitchFamily="49" charset="-122"/>
                <a:ea typeface="黑体" panose="02010609060101010101" pitchFamily="49" charset="-122"/>
                <a:cs typeface="+mn-cs"/>
              </a:rPr>
              <a:t>：因形神过劳，或早犯房事而致疾病复发。</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④</a:t>
            </a:r>
            <a:r>
              <a:rPr lang="zh-CN" altLang="zh-CN" dirty="0">
                <a:solidFill>
                  <a:srgbClr val="FFFF00"/>
                </a:solidFill>
                <a:latin typeface="黑体" panose="02010609060101010101" pitchFamily="49" charset="-122"/>
                <a:ea typeface="黑体" panose="02010609060101010101" pitchFamily="49" charset="-122"/>
                <a:cs typeface="+mn-cs"/>
              </a:rPr>
              <a:t>药复</a:t>
            </a:r>
            <a:r>
              <a:rPr lang="zh-CN" altLang="zh-CN" dirty="0">
                <a:solidFill>
                  <a:srgbClr val="FDE9D9"/>
                </a:solidFill>
                <a:latin typeface="黑体" panose="02010609060101010101" pitchFamily="49" charset="-122"/>
                <a:ea typeface="黑体" panose="02010609060101010101" pitchFamily="49" charset="-122"/>
                <a:cs typeface="+mn-cs"/>
              </a:rPr>
              <a:t>：因病后滥用补剂，或药物调理失当而致疾病复发者。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⑤</a:t>
            </a:r>
            <a:r>
              <a:rPr lang="zh-CN" altLang="zh-CN" dirty="0">
                <a:solidFill>
                  <a:srgbClr val="FFFF00"/>
                </a:solidFill>
                <a:latin typeface="黑体" panose="02010609060101010101" pitchFamily="49" charset="-122"/>
                <a:ea typeface="黑体" panose="02010609060101010101" pitchFamily="49" charset="-122"/>
                <a:cs typeface="+mn-cs"/>
              </a:rPr>
              <a:t>情志致复</a:t>
            </a:r>
            <a:r>
              <a:rPr lang="zh-CN" altLang="zh-CN" dirty="0">
                <a:solidFill>
                  <a:srgbClr val="FDE9D9"/>
                </a:solidFill>
                <a:latin typeface="黑体" panose="02010609060101010101" pitchFamily="49" charset="-122"/>
                <a:ea typeface="黑体" panose="02010609060101010101" pitchFamily="49" charset="-122"/>
                <a:cs typeface="+mn-cs"/>
              </a:rPr>
              <a:t>：即因情志因素引起疾病复发者。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⑥</a:t>
            </a:r>
            <a:r>
              <a:rPr lang="zh-CN" altLang="zh-CN" dirty="0">
                <a:solidFill>
                  <a:srgbClr val="FDE9D9"/>
                </a:solidFill>
                <a:latin typeface="黑体" panose="02010609060101010101" pitchFamily="49" charset="-122"/>
                <a:ea typeface="黑体" panose="02010609060101010101" pitchFamily="49" charset="-122"/>
                <a:cs typeface="+mn-cs"/>
              </a:rPr>
              <a:t>另外，某些</a:t>
            </a:r>
            <a:r>
              <a:rPr lang="zh-CN" altLang="zh-CN" dirty="0">
                <a:solidFill>
                  <a:srgbClr val="FFFF00"/>
                </a:solidFill>
                <a:latin typeface="黑体" panose="02010609060101010101" pitchFamily="49" charset="-122"/>
                <a:ea typeface="黑体" panose="02010609060101010101" pitchFamily="49" charset="-122"/>
                <a:cs typeface="+mn-cs"/>
              </a:rPr>
              <a:t>气候因素、地域因素</a:t>
            </a:r>
            <a:r>
              <a:rPr lang="zh-CN" altLang="zh-CN" dirty="0">
                <a:solidFill>
                  <a:srgbClr val="FDE9D9"/>
                </a:solidFill>
                <a:latin typeface="黑体" panose="02010609060101010101" pitchFamily="49" charset="-122"/>
                <a:ea typeface="黑体" panose="02010609060101010101" pitchFamily="49" charset="-122"/>
                <a:cs typeface="+mn-cs"/>
              </a:rPr>
              <a:t>也可成为复发的诱因。</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794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内容占位符 2"/>
          <p:cNvSpPr>
            <a:spLocks noGrp="1"/>
          </p:cNvSpPr>
          <p:nvPr>
            <p:ph type="body" sz="quarter" idx="10"/>
          </p:nvPr>
        </p:nvSpPr>
        <p:spPr>
          <a:xfrm>
            <a:off x="309563" y="206375"/>
            <a:ext cx="6929437" cy="4032250"/>
          </a:xfrm>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阴阳互根互用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FFF00"/>
                </a:solidFill>
                <a:latin typeface="黑体" panose="02010609060101010101" pitchFamily="49" charset="-122"/>
                <a:ea typeface="黑体" panose="02010609060101010101" pitchFamily="49" charset="-122"/>
                <a:cs typeface="+mn-cs"/>
              </a:rPr>
              <a:t>互根</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DE9D9"/>
                </a:solidFill>
                <a:latin typeface="黑体" panose="02010609060101010101" pitchFamily="49" charset="-122"/>
                <a:ea typeface="黑体" panose="02010609060101010101" pitchFamily="49" charset="-122"/>
                <a:cs typeface="+mn-cs"/>
              </a:rPr>
              <a:t>双方</a:t>
            </a:r>
            <a:r>
              <a:rPr lang="zh-CN" altLang="zh-CN" dirty="0">
                <a:solidFill>
                  <a:srgbClr val="FFFF00"/>
                </a:solidFill>
                <a:latin typeface="黑体" panose="02010609060101010101" pitchFamily="49" charset="-122"/>
                <a:ea typeface="黑体" panose="02010609060101010101" pitchFamily="49" charset="-122"/>
                <a:cs typeface="+mn-cs"/>
              </a:rPr>
              <a:t>具有相互依存、互为</a:t>
            </a:r>
            <a:r>
              <a:rPr lang="zh-CN" altLang="en-US" dirty="0">
                <a:solidFill>
                  <a:srgbClr val="FFFF00"/>
                </a:solidFill>
                <a:latin typeface="黑体" panose="02010609060101010101" pitchFamily="49" charset="-122"/>
                <a:ea typeface="黑体" panose="02010609060101010101" pitchFamily="49" charset="-122"/>
                <a:cs typeface="+mn-cs"/>
              </a:rPr>
              <a:t>根本</a:t>
            </a:r>
            <a:r>
              <a:rPr lang="zh-CN" altLang="zh-CN" dirty="0">
                <a:solidFill>
                  <a:srgbClr val="FFFF00"/>
                </a:solidFill>
                <a:latin typeface="黑体" panose="02010609060101010101" pitchFamily="49" charset="-122"/>
                <a:ea typeface="黑体" panose="02010609060101010101" pitchFamily="49" charset="-122"/>
                <a:cs typeface="+mn-cs"/>
              </a:rPr>
              <a:t>的关系</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否则</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孤阴不生，独阳</a:t>
            </a:r>
            <a:r>
              <a:rPr lang="zh-CN" altLang="en-US" dirty="0">
                <a:solidFill>
                  <a:srgbClr val="FFC000"/>
                </a:solidFill>
                <a:latin typeface="黑体" panose="02010609060101010101" pitchFamily="49" charset="-122"/>
                <a:ea typeface="黑体" panose="02010609060101010101" pitchFamily="49" charset="-122"/>
                <a:cs typeface="+mn-cs"/>
              </a:rPr>
              <a:t>不</a:t>
            </a:r>
            <a:r>
              <a:rPr lang="zh-CN" altLang="zh-CN" dirty="0">
                <a:solidFill>
                  <a:srgbClr val="FFC000"/>
                </a:solidFill>
                <a:latin typeface="黑体" panose="02010609060101010101" pitchFamily="49" charset="-122"/>
                <a:ea typeface="黑体" panose="02010609060101010101" pitchFamily="49" charset="-122"/>
                <a:cs typeface="+mn-cs"/>
              </a:rPr>
              <a:t>长</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阴阳离决，精气乃绝</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FFF00"/>
                </a:solidFill>
                <a:latin typeface="黑体" panose="02010609060101010101" pitchFamily="49" charset="-122"/>
                <a:ea typeface="黑体" panose="02010609060101010101" pitchFamily="49" charset="-122"/>
                <a:cs typeface="+mn-cs"/>
              </a:rPr>
              <a:t>互用</a:t>
            </a:r>
            <a:r>
              <a:rPr lang="zh-CN" altLang="en-US" dirty="0">
                <a:solidFill>
                  <a:srgbClr val="FDE9D9"/>
                </a:solidFill>
                <a:latin typeface="黑体" panose="02010609060101010101" pitchFamily="49" charset="-122"/>
                <a:ea typeface="黑体" panose="02010609060101010101" pitchFamily="49" charset="-122"/>
                <a:cs typeface="+mn-cs"/>
              </a:rPr>
              <a:t>：阴阳双方具有相互滋生、促进和助长的关系。如</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阴在内，阳之守也；阳在外，阴之使也</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无阳则阴无以生，无阴则阳无以化</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FFF00"/>
                </a:solidFill>
                <a:latin typeface="黑体" panose="02010609060101010101" pitchFamily="49" charset="-122"/>
                <a:ea typeface="黑体" panose="02010609060101010101" pitchFamily="49" charset="-122"/>
                <a:cs typeface="+mn-cs"/>
              </a:rPr>
              <a:t>互用</a:t>
            </a:r>
            <a:r>
              <a:rPr lang="zh-CN" altLang="en-US" dirty="0">
                <a:solidFill>
                  <a:srgbClr val="FDE9D9"/>
                </a:solidFill>
                <a:latin typeface="黑体" panose="02010609060101010101" pitchFamily="49" charset="-122"/>
                <a:ea typeface="黑体" panose="02010609060101010101" pitchFamily="49" charset="-122"/>
                <a:cs typeface="+mn-cs"/>
              </a:rPr>
              <a:t>关系 </a:t>
            </a:r>
            <a:r>
              <a:rPr lang="zh-CN" altLang="en-US" dirty="0">
                <a:solidFill>
                  <a:srgbClr val="FFFF00"/>
                </a:solidFill>
                <a:latin typeface="黑体" panose="02010609060101010101" pitchFamily="49" charset="-122"/>
                <a:ea typeface="黑体" panose="02010609060101010101" pitchFamily="49" charset="-122"/>
                <a:cs typeface="+mn-cs"/>
              </a:rPr>
              <a:t>失调</a:t>
            </a:r>
            <a:r>
              <a:rPr lang="zh-CN" altLang="en-US" dirty="0">
                <a:solidFill>
                  <a:srgbClr val="FDE9D9"/>
                </a:solidFill>
                <a:latin typeface="黑体" panose="02010609060101010101" pitchFamily="49" charset="-122"/>
                <a:ea typeface="黑体" panose="02010609060101010101" pitchFamily="49" charset="-122"/>
                <a:cs typeface="+mn-cs"/>
              </a:rPr>
              <a:t>表现：老年人“</a:t>
            </a:r>
            <a:r>
              <a:rPr lang="zh-CN" altLang="en-US" dirty="0">
                <a:solidFill>
                  <a:srgbClr val="FFFF00"/>
                </a:solidFill>
                <a:latin typeface="黑体" panose="02010609060101010101" pitchFamily="49" charset="-122"/>
                <a:ea typeface="黑体" panose="02010609060101010101" pitchFamily="49" charset="-122"/>
                <a:cs typeface="+mn-cs"/>
              </a:rPr>
              <a:t>昼不精，夜不暝</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阴阳</a:t>
            </a:r>
            <a:r>
              <a:rPr lang="zh-CN" altLang="en-US" dirty="0">
                <a:solidFill>
                  <a:srgbClr val="FFFF00"/>
                </a:solidFill>
                <a:latin typeface="黑体" panose="02010609060101010101" pitchFamily="49" charset="-122"/>
                <a:ea typeface="黑体" panose="02010609060101010101" pitchFamily="49" charset="-122"/>
                <a:cs typeface="+mn-cs"/>
              </a:rPr>
              <a:t>互用</a:t>
            </a:r>
            <a:r>
              <a:rPr lang="zh-CN" altLang="en-US" dirty="0">
                <a:solidFill>
                  <a:srgbClr val="FDE9D9"/>
                </a:solidFill>
                <a:latin typeface="黑体" panose="02010609060101010101" pitchFamily="49" charset="-122"/>
                <a:ea typeface="黑体" panose="02010609060101010101" pitchFamily="49" charset="-122"/>
                <a:cs typeface="+mn-cs"/>
              </a:rPr>
              <a:t>关系 </a:t>
            </a:r>
            <a:r>
              <a:rPr lang="zh-CN" altLang="en-US" dirty="0">
                <a:solidFill>
                  <a:srgbClr val="FFFF00"/>
                </a:solidFill>
                <a:latin typeface="黑体" panose="02010609060101010101" pitchFamily="49" charset="-122"/>
                <a:ea typeface="黑体" panose="02010609060101010101" pitchFamily="49" charset="-122"/>
                <a:cs typeface="+mn-cs"/>
              </a:rPr>
              <a:t>破坏</a:t>
            </a:r>
            <a:r>
              <a:rPr lang="zh-CN" altLang="en-US" dirty="0">
                <a:solidFill>
                  <a:srgbClr val="FDE9D9"/>
                </a:solidFill>
                <a:latin typeface="黑体" panose="02010609060101010101" pitchFamily="49" charset="-122"/>
                <a:ea typeface="黑体" panose="02010609060101010101" pitchFamily="49" charset="-122"/>
                <a:cs typeface="+mn-cs"/>
              </a:rPr>
              <a:t>表现：“</a:t>
            </a:r>
            <a:r>
              <a:rPr lang="zh-CN" altLang="en-US" dirty="0">
                <a:solidFill>
                  <a:srgbClr val="FFFF00"/>
                </a:solidFill>
                <a:latin typeface="黑体" panose="02010609060101010101" pitchFamily="49" charset="-122"/>
                <a:ea typeface="黑体" panose="02010609060101010101" pitchFamily="49" charset="-122"/>
                <a:cs typeface="+mn-cs"/>
              </a:rPr>
              <a:t>阴损及阳，</a:t>
            </a:r>
            <a:r>
              <a:rPr lang="zh-CN" altLang="en-US" dirty="0">
                <a:solidFill>
                  <a:srgbClr val="FFC000"/>
                </a:solidFill>
                <a:latin typeface="黑体" panose="02010609060101010101" pitchFamily="49" charset="-122"/>
                <a:ea typeface="黑体" panose="02010609060101010101" pitchFamily="49" charset="-122"/>
                <a:cs typeface="+mn-cs"/>
              </a:rPr>
              <a:t>阳损及阴</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FC000"/>
                </a:solidFill>
                <a:latin typeface="黑体" panose="02010609060101010101" pitchFamily="49" charset="-122"/>
                <a:ea typeface="黑体" panose="02010609060101010101" pitchFamily="49" charset="-122"/>
                <a:cs typeface="+mn-cs"/>
              </a:rPr>
              <a:t> </a:t>
            </a:r>
            <a:endParaRPr lang="zh-CN" altLang="zh-CN" dirty="0">
              <a:solidFill>
                <a:srgbClr val="FFC0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某些疫疠之气致病力强，侵袭机体致病，称为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感邪即发</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徐发</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合病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伏而后发</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并病</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7" end="65"/>
                                            </p:txEl>
                                          </p:spTgt>
                                        </p:tgtEl>
                                        <p:attrNameLst>
                                          <p:attrName>style.visibility</p:attrName>
                                        </p:attrNameLst>
                                      </p:cBhvr>
                                      <p:to>
                                        <p:strVal val="visible"/>
                                      </p:to>
                                    </p:set>
                                    <p:animEffect transition="in" filter="box(in)">
                                      <p:cBhvr>
                                        <p:cTn id="7" dur="500"/>
                                        <p:tgtEl>
                                          <p:spTgt spid="3">
                                            <p:txEl>
                                              <p:charRg st="57" end="6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复发的首要条件是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正气未复</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邪未尽除</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新感病邪</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过度劳累</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饮食不慎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“冬伤于寒，春必病温”的发病形式属于</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徐发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继发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合病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复发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伏而后发</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7" end="75"/>
                                            </p:txEl>
                                          </p:spTgt>
                                        </p:tgtEl>
                                        <p:attrNameLst>
                                          <p:attrName>style.visibility</p:attrName>
                                        </p:attrNameLst>
                                      </p:cBhvr>
                                      <p:to>
                                        <p:strVal val="visible"/>
                                      </p:to>
                                    </p:set>
                                    <p:animEffect transition="in" filter="box(in)">
                                      <p:cBhvr>
                                        <p:cTn id="7" dur="500"/>
                                        <p:tgtEl>
                                          <p:spTgt spid="3">
                                            <p:txEl>
                                              <p:charRg st="67" end="75"/>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3" end="131"/>
                                            </p:txEl>
                                          </p:spTgt>
                                        </p:tgtEl>
                                        <p:attrNameLst>
                                          <p:attrName>style.visibility</p:attrName>
                                        </p:attrNameLst>
                                      </p:cBhvr>
                                      <p:to>
                                        <p:strVal val="visible"/>
                                      </p:to>
                                    </p:set>
                                    <p:animEffect transition="in" filter="box(in)">
                                      <p:cBhvr>
                                        <p:cTn id="12" dur="500"/>
                                        <p:tgtEl>
                                          <p:spTgt spid="3">
                                            <p:txEl>
                                              <p:charRg st="123" end="13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4610" name="内容占位符 2"/>
          <p:cNvSpPr>
            <a:spLocks noGrp="1" noChangeArrowheads="1"/>
          </p:cNvSpPr>
          <p:nvPr>
            <p:ph type="body" sz="quarter" idx="10"/>
          </p:nvPr>
        </p:nvSpPr>
        <p:spPr bwMode="auto">
          <a:xfrm>
            <a:off x="1563688" y="495300"/>
            <a:ext cx="508158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第十二单元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病机</a:t>
            </a:r>
            <a:endPar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细目一 </a:t>
            </a:r>
            <a:r>
              <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邪正盛衰</a:t>
            </a:r>
            <a:endPar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邪正盛衰与虚实变化</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邪正盛衰与疾病转归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925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一、邪正盛衰与虚实变化</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）虚实病机 </a:t>
            </a:r>
            <a:r>
              <a:rPr lang="en-US"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邪气盛则实，精气夺则虚</a:t>
            </a:r>
            <a:r>
              <a:rPr lang="en-US" altLang="zh-CN" dirty="0">
                <a:solidFill>
                  <a:srgbClr val="FFFF00"/>
                </a:solidFill>
                <a:latin typeface="黑体" panose="02010609060101010101" pitchFamily="49" charset="-122"/>
                <a:ea typeface="黑体" panose="02010609060101010101" pitchFamily="49" charset="-122"/>
                <a:cs typeface="+mn-cs"/>
              </a:rPr>
              <a:t>”</a:t>
            </a:r>
            <a:br>
              <a:rPr lang="en-US" altLang="zh-CN" dirty="0">
                <a:solidFill>
                  <a:srgbClr val="FFFF00"/>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实</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指以邪气亢盛为主，而</a:t>
            </a:r>
            <a:r>
              <a:rPr lang="zh-CN" altLang="zh-CN" dirty="0">
                <a:solidFill>
                  <a:srgbClr val="FFFF00"/>
                </a:solidFill>
                <a:latin typeface="黑体" panose="02010609060101010101" pitchFamily="49" charset="-122"/>
                <a:ea typeface="黑体" panose="02010609060101010101" pitchFamily="49" charset="-122"/>
                <a:cs typeface="+mn-cs"/>
              </a:rPr>
              <a:t>正气未衰</a:t>
            </a:r>
            <a:r>
              <a:rPr lang="zh-CN" altLang="zh-CN" dirty="0">
                <a:solidFill>
                  <a:srgbClr val="FDE9D9"/>
                </a:solidFill>
                <a:latin typeface="黑体" panose="02010609060101010101" pitchFamily="49" charset="-122"/>
                <a:ea typeface="黑体" panose="02010609060101010101" pitchFamily="49" charset="-122"/>
                <a:cs typeface="+mn-cs"/>
              </a:rPr>
              <a:t>，正邪激烈相争，临床上出现一系列以太过、亢奋、有余为特征的一种病理状态。常见壮热、狂躁、声高气粗、腹痛拒按、二便不通、脉实有力、舌苔厚腻等。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常见于外感六淫和疠气致病的</a:t>
            </a:r>
            <a:r>
              <a:rPr lang="zh-CN" altLang="zh-CN" dirty="0">
                <a:solidFill>
                  <a:srgbClr val="FFFF00"/>
                </a:solidFill>
                <a:latin typeface="黑体" panose="02010609060101010101" pitchFamily="49" charset="-122"/>
                <a:ea typeface="黑体" panose="02010609060101010101" pitchFamily="49" charset="-122"/>
                <a:cs typeface="+mn-cs"/>
              </a:rPr>
              <a:t>初期和中期</a:t>
            </a:r>
            <a:r>
              <a:rPr lang="zh-CN" altLang="en-US" dirty="0">
                <a:solidFill>
                  <a:srgbClr val="FFFF00"/>
                </a:solidFill>
                <a:latin typeface="黑体" panose="02010609060101010101" pitchFamily="49" charset="-122"/>
                <a:ea typeface="黑体" panose="02010609060101010101" pitchFamily="49" charset="-122"/>
                <a:cs typeface="+mn-cs"/>
              </a:rPr>
              <a:t>。</a:t>
            </a:r>
            <a:br>
              <a:rPr lang="en-US" altLang="zh-CN" dirty="0">
                <a:solidFill>
                  <a:srgbClr val="FFFF00"/>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15925"/>
            <a:ext cx="6262688" cy="4921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0274"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a:t>
            </a:r>
            <a:r>
              <a:rPr lang="zh-CN" altLang="zh-CN" dirty="0">
                <a:solidFill>
                  <a:srgbClr val="FFC000"/>
                </a:solidFill>
                <a:latin typeface="黑体" panose="02010609060101010101" pitchFamily="49" charset="-122"/>
                <a:ea typeface="黑体" panose="02010609060101010101" pitchFamily="49" charset="-122"/>
                <a:cs typeface="+mn-cs"/>
              </a:rPr>
              <a:t>正气虚损为主</a:t>
            </a:r>
            <a:r>
              <a:rPr lang="zh-CN" altLang="zh-CN" dirty="0">
                <a:solidFill>
                  <a:srgbClr val="FFFF00"/>
                </a:solidFill>
                <a:latin typeface="黑体" panose="02010609060101010101" pitchFamily="49" charset="-122"/>
                <a:ea typeface="黑体" panose="02010609060101010101" pitchFamily="49" charset="-122"/>
                <a:cs typeface="+mn-cs"/>
              </a:rPr>
              <a:t>，而邪气已退或不明显，正邪难以激烈相争，出现一系列以虚弱、衰退和不足为特征的一种病理变化</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常见</a:t>
            </a:r>
            <a:r>
              <a:rPr lang="zh-CN" altLang="zh-CN" dirty="0">
                <a:solidFill>
                  <a:srgbClr val="FFFF00"/>
                </a:solidFill>
                <a:latin typeface="黑体" panose="02010609060101010101" pitchFamily="49" charset="-122"/>
                <a:ea typeface="黑体" panose="02010609060101010101" pitchFamily="49" charset="-122"/>
                <a:cs typeface="+mn-cs"/>
              </a:rPr>
              <a:t>神疲体倦、面色无华、气短、自汗、盗汗、或五心烦热，或畏寒肢冷，脉虚无力</a:t>
            </a:r>
            <a:r>
              <a:rPr lang="zh-CN" altLang="zh-CN" dirty="0">
                <a:solidFill>
                  <a:srgbClr val="FDE9D9"/>
                </a:solidFill>
                <a:latin typeface="黑体" panose="02010609060101010101" pitchFamily="49" charset="-122"/>
                <a:ea typeface="黑体" panose="02010609060101010101" pitchFamily="49" charset="-122"/>
                <a:cs typeface="+mn-cs"/>
              </a:rPr>
              <a:t>等。多见于体</a:t>
            </a:r>
            <a:r>
              <a:rPr lang="zh-CN" altLang="en-US" dirty="0">
                <a:solidFill>
                  <a:srgbClr val="FDE9D9"/>
                </a:solidFill>
                <a:latin typeface="黑体" panose="02010609060101010101" pitchFamily="49" charset="-122"/>
                <a:ea typeface="黑体" panose="02010609060101010101" pitchFamily="49" charset="-122"/>
                <a:cs typeface="+mn-cs"/>
              </a:rPr>
              <a:t>虚，</a:t>
            </a:r>
            <a:r>
              <a:rPr lang="zh-CN" altLang="zh-CN" dirty="0">
                <a:solidFill>
                  <a:srgbClr val="FDE9D9"/>
                </a:solidFill>
                <a:latin typeface="黑体" panose="02010609060101010101" pitchFamily="49" charset="-122"/>
                <a:ea typeface="黑体" panose="02010609060101010101" pitchFamily="49" charset="-122"/>
                <a:cs typeface="+mn-cs"/>
              </a:rPr>
              <a:t>或外感病的后期，及各种慢性病证日久，耗伤人体的精血津液；或因暴病吐利、大汗、亡血等致使正气脱失的病变。 </a:t>
            </a:r>
            <a:br>
              <a:rPr lang="en-US" altLang="zh-CN" dirty="0">
                <a:solidFill>
                  <a:srgbClr val="FDE9D9"/>
                </a:solidFill>
                <a:latin typeface="黑体" panose="02010609060101010101" pitchFamily="49" charset="-122"/>
                <a:ea typeface="黑体" panose="02010609060101010101" pitchFamily="49" charset="-122"/>
                <a:cs typeface="+mn-cs"/>
              </a:rPr>
            </a:b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1298" name="内容占位符 2"/>
          <p:cNvSpPr>
            <a:spLocks noGrp="1"/>
          </p:cNvSpPr>
          <p:nvPr>
            <p:ph type="body" sz="quarter" idx="10"/>
          </p:nvPr>
        </p:nvSpPr>
        <p:spPr>
          <a:xfrm>
            <a:off x="395288" y="419100"/>
            <a:ext cx="6624637" cy="4032250"/>
          </a:xfrm>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）虚实变化</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）虚实错杂：</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虚中夹实</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即以正虚为主，又兼有实邪为患的病理状态。如脾虚湿滞病变，临床上既有脾气虚弱的神疲肢倦、食少、食后腹胀、大便稀等症状，又兼见湿滞的口黏、舌苔厚腻等。</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DE9D9"/>
                </a:solidFill>
                <a:latin typeface="黑体" panose="02010609060101010101" pitchFamily="49" charset="-122"/>
                <a:ea typeface="黑体" panose="02010609060101010101" pitchFamily="49" charset="-122"/>
                <a:cs typeface="+mn-cs"/>
              </a:rPr>
              <a:t>实中夹虚：即以邪实为主，又兼有正气虚损的病理状态。如外感热病发展过程中，由于热邪耗伤津液，临床表现既有高热气粗、心烦不安、面红目赤、尿赤便秘、苔黄脉数等实热，又兼见口渴引饮、舌燥少津等津液不足之症。</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2322" name="内容占位符 2"/>
          <p:cNvSpPr>
            <a:spLocks noGrp="1"/>
          </p:cNvSpPr>
          <p:nvPr>
            <p:ph type="body" sz="quarter" idx="10"/>
          </p:nvPr>
        </p:nvSpPr>
        <p:spPr>
          <a:xfrm>
            <a:off x="395288" y="322263"/>
            <a:ext cx="6991350" cy="4032250"/>
          </a:xfrm>
          <a:noFill/>
          <a:ln>
            <a:noFill/>
          </a:ln>
        </p:spPr>
        <p:txBody>
          <a:bodyPr/>
          <a:p>
            <a:pPr marL="298450" indent="-298450" defTabSz="798830">
              <a:lnSpc>
                <a:spcPts val="35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虚实真假</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FC000"/>
                </a:solidFill>
                <a:latin typeface="黑体" panose="02010609060101010101" pitchFamily="49" charset="-122"/>
                <a:ea typeface="黑体" panose="02010609060101010101" pitchFamily="49" charset="-122"/>
                <a:cs typeface="+mn-cs"/>
              </a:rPr>
              <a:t>真实假虚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指病机</a:t>
            </a:r>
            <a:r>
              <a:rPr lang="zh-CN" altLang="zh-CN" dirty="0">
                <a:solidFill>
                  <a:srgbClr val="FFFF00"/>
                </a:solidFill>
                <a:latin typeface="黑体" panose="02010609060101010101" pitchFamily="49" charset="-122"/>
                <a:ea typeface="黑体" panose="02010609060101010101" pitchFamily="49" charset="-122"/>
                <a:cs typeface="+mn-cs"/>
              </a:rPr>
              <a:t>本质</a:t>
            </a:r>
            <a:r>
              <a:rPr lang="zh-CN" altLang="zh-CN" dirty="0">
                <a:solidFill>
                  <a:srgbClr val="FDE9D9"/>
                </a:solidFill>
                <a:latin typeface="黑体" panose="02010609060101010101" pitchFamily="49" charset="-122"/>
                <a:ea typeface="黑体" panose="02010609060101010101" pitchFamily="49" charset="-122"/>
                <a:cs typeface="+mn-cs"/>
              </a:rPr>
              <a:t>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实</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但表现出“</a:t>
            </a:r>
            <a:r>
              <a:rPr lang="zh-CN" altLang="zh-CN" dirty="0">
                <a:solidFill>
                  <a:srgbClr val="FFFF00"/>
                </a:solidFill>
                <a:latin typeface="黑体" panose="02010609060101010101" pitchFamily="49" charset="-122"/>
                <a:ea typeface="黑体" panose="02010609060101010101" pitchFamily="49" charset="-122"/>
                <a:cs typeface="+mn-cs"/>
              </a:rPr>
              <a:t>虚</a:t>
            </a:r>
            <a:r>
              <a:rPr lang="zh-CN" altLang="zh-CN"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假象</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大</a:t>
            </a:r>
            <a:r>
              <a:rPr lang="zh-CN" altLang="zh-CN" dirty="0">
                <a:solidFill>
                  <a:srgbClr val="FDE9D9"/>
                </a:solidFill>
                <a:latin typeface="黑体" panose="02010609060101010101" pitchFamily="49" charset="-122"/>
                <a:ea typeface="黑体" panose="02010609060101010101" pitchFamily="49" charset="-122"/>
                <a:cs typeface="+mn-cs"/>
              </a:rPr>
              <a:t>多因邪气亢盛阻滞经络，气血不能畅达于外。 故真实假虚又称为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大实有羸状</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C000"/>
                </a:solidFill>
                <a:latin typeface="黑体" panose="02010609060101010101" pitchFamily="49" charset="-122"/>
                <a:ea typeface="黑体" panose="02010609060101010101" pitchFamily="49" charset="-122"/>
                <a:cs typeface="+mn-cs"/>
              </a:rPr>
              <a:t>真虚假实</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指病机</a:t>
            </a:r>
            <a:r>
              <a:rPr lang="zh-CN" altLang="zh-CN" dirty="0">
                <a:solidFill>
                  <a:srgbClr val="FFFF00"/>
                </a:solidFill>
                <a:latin typeface="黑体" panose="02010609060101010101" pitchFamily="49" charset="-122"/>
                <a:ea typeface="黑体" panose="02010609060101010101" pitchFamily="49" charset="-122"/>
                <a:cs typeface="+mn-cs"/>
              </a:rPr>
              <a:t>本质</a:t>
            </a:r>
            <a:r>
              <a:rPr lang="zh-CN" altLang="zh-CN" dirty="0">
                <a:solidFill>
                  <a:srgbClr val="FDE9D9"/>
                </a:solidFill>
                <a:latin typeface="黑体" panose="02010609060101010101" pitchFamily="49" charset="-122"/>
                <a:ea typeface="黑体" panose="02010609060101010101" pitchFamily="49" charset="-122"/>
                <a:cs typeface="+mn-cs"/>
              </a:rPr>
              <a:t>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，但表现出“</a:t>
            </a:r>
            <a:r>
              <a:rPr lang="zh-CN" altLang="zh-CN" dirty="0">
                <a:solidFill>
                  <a:srgbClr val="FFFF00"/>
                </a:solidFill>
                <a:latin typeface="黑体" panose="02010609060101010101" pitchFamily="49" charset="-122"/>
                <a:ea typeface="黑体" panose="02010609060101010101" pitchFamily="49" charset="-122"/>
                <a:cs typeface="+mn-cs"/>
              </a:rPr>
              <a:t>实</a:t>
            </a:r>
            <a:r>
              <a:rPr lang="zh-CN" altLang="zh-CN"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假象</a:t>
            </a:r>
            <a:r>
              <a:rPr lang="zh-CN" altLang="zh-CN" dirty="0">
                <a:solidFill>
                  <a:srgbClr val="FDE9D9"/>
                </a:solidFill>
                <a:latin typeface="黑体" panose="02010609060101010101" pitchFamily="49" charset="-122"/>
                <a:ea typeface="黑体" panose="02010609060101010101" pitchFamily="49" charset="-122"/>
                <a:cs typeface="+mn-cs"/>
              </a:rPr>
              <a:t>。大多因正虚推动无力所致，故真虚假实证又称为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至虚有盛候</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。如</a:t>
            </a:r>
            <a:r>
              <a:rPr lang="zh-CN" altLang="zh-CN" dirty="0">
                <a:solidFill>
                  <a:srgbClr val="FFFF00"/>
                </a:solidFill>
                <a:latin typeface="黑体" panose="02010609060101010101" pitchFamily="49" charset="-122"/>
                <a:ea typeface="黑体" panose="02010609060101010101" pitchFamily="49" charset="-122"/>
                <a:cs typeface="+mn-cs"/>
              </a:rPr>
              <a:t>脾气虚弱</a:t>
            </a:r>
            <a:r>
              <a:rPr lang="zh-CN" altLang="zh-CN" dirty="0">
                <a:solidFill>
                  <a:srgbClr val="FDE9D9"/>
                </a:solidFill>
                <a:latin typeface="黑体" panose="02010609060101010101" pitchFamily="49" charset="-122"/>
                <a:ea typeface="黑体" panose="02010609060101010101" pitchFamily="49" charset="-122"/>
                <a:cs typeface="+mn-cs"/>
              </a:rPr>
              <a:t>，运化无力指食少脘</a:t>
            </a:r>
            <a:r>
              <a:rPr lang="zh-CN" altLang="zh-CN" dirty="0">
                <a:solidFill>
                  <a:srgbClr val="FFFF00"/>
                </a:solidFill>
                <a:latin typeface="黑体" panose="02010609060101010101" pitchFamily="49" charset="-122"/>
                <a:ea typeface="黑体" panose="02010609060101010101" pitchFamily="49" charset="-122"/>
                <a:cs typeface="+mn-cs"/>
              </a:rPr>
              <a:t>腹胀</a:t>
            </a:r>
            <a:r>
              <a:rPr lang="zh-CN" altLang="zh-CN" dirty="0">
                <a:solidFill>
                  <a:srgbClr val="FDE9D9"/>
                </a:solidFill>
                <a:latin typeface="黑体" panose="02010609060101010101" pitchFamily="49" charset="-122"/>
                <a:ea typeface="黑体" panose="02010609060101010101" pitchFamily="49" charset="-122"/>
                <a:cs typeface="+mn-cs"/>
              </a:rPr>
              <a:t>满；</a:t>
            </a:r>
            <a:r>
              <a:rPr lang="zh-CN" altLang="zh-CN" dirty="0">
                <a:solidFill>
                  <a:srgbClr val="FFC000"/>
                </a:solidFill>
                <a:latin typeface="黑体" panose="02010609060101010101" pitchFamily="49" charset="-122"/>
                <a:ea typeface="黑体" panose="02010609060101010101" pitchFamily="49" charset="-122"/>
                <a:cs typeface="+mn-cs"/>
              </a:rPr>
              <a:t>气血亏损，血海空虚之女子经闭等</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3346"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邪盛正衰与疾病转归的关系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正</a:t>
            </a:r>
            <a:r>
              <a:rPr lang="zh-CN" altLang="en-US" dirty="0">
                <a:solidFill>
                  <a:srgbClr val="FFC000"/>
                </a:solidFill>
                <a:latin typeface="黑体" panose="02010609060101010101" pitchFamily="49" charset="-122"/>
                <a:ea typeface="黑体" panose="02010609060101010101" pitchFamily="49" charset="-122"/>
                <a:cs typeface="+mn-cs"/>
              </a:rPr>
              <a:t>胜</a:t>
            </a:r>
            <a:r>
              <a:rPr lang="zh-CN" altLang="zh-CN" dirty="0">
                <a:solidFill>
                  <a:srgbClr val="FFC000"/>
                </a:solidFill>
                <a:latin typeface="黑体" panose="02010609060101010101" pitchFamily="49" charset="-122"/>
                <a:ea typeface="黑体" panose="02010609060101010101" pitchFamily="49" charset="-122"/>
                <a:cs typeface="+mn-cs"/>
              </a:rPr>
              <a:t>邪退</a:t>
            </a:r>
            <a:r>
              <a:rPr lang="en-US"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FC000"/>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好转和痊愈</a:t>
            </a:r>
            <a:r>
              <a:rPr lang="en-US" altLang="zh-CN" dirty="0">
                <a:solidFill>
                  <a:srgbClr val="FFC000"/>
                </a:solidFill>
                <a:latin typeface="黑体" panose="02010609060101010101" pitchFamily="49" charset="-122"/>
                <a:ea typeface="黑体" panose="02010609060101010101" pitchFamily="49" charset="-122"/>
                <a:cs typeface="+mn-cs"/>
              </a:rPr>
              <a:t> </a:t>
            </a:r>
            <a:endParaRPr lang="en-US"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邪去正虚</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多见于重病的恢复期，其最终的转归一般仍然是趋向好转、痊愈</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4370" name="内容占位符 2"/>
          <p:cNvSpPr>
            <a:spLocks noGrp="1"/>
          </p:cNvSpPr>
          <p:nvPr>
            <p:ph type="body" sz="quarter" idx="10"/>
          </p:nvPr>
        </p:nvSpPr>
        <p:spPr>
          <a:noFill/>
          <a:ln>
            <a:noFill/>
          </a:ln>
        </p:spPr>
        <p:txBody>
          <a:bodyPr/>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邪胜正衰</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恶化、危重、甚至向死亡转归</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邪正相持</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邪正双方势均力敌，相持不下，</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病势迁延</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正虚邪恋</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疾病处于缠绵难愈的病理变化</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急性转为慢性</a:t>
            </a:r>
            <a:r>
              <a:rPr lang="zh-CN" altLang="zh-CN" dirty="0">
                <a:solidFill>
                  <a:srgbClr val="FDE9D9"/>
                </a:solidFill>
                <a:latin typeface="黑体" panose="02010609060101010101" pitchFamily="49" charset="-122"/>
                <a:ea typeface="黑体" panose="02010609060101010101" pitchFamily="49" charset="-122"/>
                <a:cs typeface="+mn-cs"/>
              </a:rPr>
              <a:t>，或</a:t>
            </a:r>
            <a:r>
              <a:rPr lang="zh-CN" altLang="zh-CN" dirty="0">
                <a:solidFill>
                  <a:srgbClr val="FFFF00"/>
                </a:solidFill>
                <a:latin typeface="黑体" panose="02010609060101010101" pitchFamily="49" charset="-122"/>
                <a:ea typeface="黑体" panose="02010609060101010101" pitchFamily="49" charset="-122"/>
                <a:cs typeface="+mn-cs"/>
              </a:rPr>
              <a:t>慢性病久治不愈</a:t>
            </a:r>
            <a:r>
              <a:rPr lang="zh-CN" altLang="zh-CN" dirty="0">
                <a:solidFill>
                  <a:srgbClr val="FDE9D9"/>
                </a:solidFill>
                <a:latin typeface="黑体" panose="02010609060101010101" pitchFamily="49" charset="-122"/>
                <a:ea typeface="黑体" panose="02010609060101010101" pitchFamily="49" charset="-122"/>
                <a:cs typeface="+mn-cs"/>
              </a:rPr>
              <a:t>，或</a:t>
            </a:r>
            <a:r>
              <a:rPr lang="zh-CN" altLang="zh-CN" dirty="0">
                <a:solidFill>
                  <a:srgbClr val="FFC000"/>
                </a:solidFill>
                <a:latin typeface="黑体" panose="02010609060101010101" pitchFamily="49" charset="-122"/>
                <a:ea typeface="黑体" panose="02010609060101010101" pitchFamily="49" charset="-122"/>
                <a:cs typeface="+mn-cs"/>
              </a:rPr>
              <a:t>遗留某些后遗症</a:t>
            </a:r>
            <a:r>
              <a:rPr lang="zh-CN" altLang="zh-CN" dirty="0">
                <a:solidFill>
                  <a:srgbClr val="FDE9D9"/>
                </a:solidFill>
                <a:latin typeface="黑体" panose="02010609060101010101" pitchFamily="49" charset="-122"/>
                <a:ea typeface="黑体" panose="02010609060101010101" pitchFamily="49" charset="-122"/>
                <a:cs typeface="+mn-cs"/>
              </a:rPr>
              <a:t>的主因</a:t>
            </a:r>
            <a:r>
              <a:rPr lang="zh-CN" altLang="en-US"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9"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B1</a:t>
            </a:r>
            <a:r>
              <a:rPr lang="zh-CN" altLang="en-US" dirty="0">
                <a:solidFill>
                  <a:srgbClr val="FDE9D9"/>
                </a:solidFill>
                <a:latin typeface="黑体" panose="02010609060101010101" pitchFamily="49" charset="-122"/>
                <a:ea typeface="黑体" panose="02010609060101010101" pitchFamily="49" charset="-122"/>
                <a:cs typeface="+mn-cs"/>
              </a:rPr>
              <a:t>型题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正胜邪退</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邪去正虚</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邪盛正衰</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邪正相持</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正虚邪恋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疾病治疗及时，趋于好转痊愈的病机是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疾病后期遗留某些后遗症的主要病机是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315395"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1379">
                                            <p:txEl>
                                              <p:charRg st="69" end="77"/>
                                            </p:txEl>
                                          </p:spTgt>
                                        </p:tgtEl>
                                        <p:attrNameLst>
                                          <p:attrName>style.visibility</p:attrName>
                                        </p:attrNameLst>
                                      </p:cBhvr>
                                      <p:to>
                                        <p:strVal val="visible"/>
                                      </p:to>
                                    </p:set>
                                    <p:animEffect transition="in" filter="box(in)">
                                      <p:cBhvr>
                                        <p:cTn id="7" dur="500"/>
                                        <p:tgtEl>
                                          <p:spTgt spid="101379">
                                            <p:txEl>
                                              <p:charRg st="69" end="7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1379">
                                            <p:txEl>
                                              <p:charRg st="97" end="105"/>
                                            </p:txEl>
                                          </p:spTgt>
                                        </p:tgtEl>
                                        <p:attrNameLst>
                                          <p:attrName>style.visibility</p:attrName>
                                        </p:attrNameLst>
                                      </p:cBhvr>
                                      <p:to>
                                        <p:strVal val="visible"/>
                                      </p:to>
                                    </p:set>
                                    <p:animEffect transition="in" filter="box(in)">
                                      <p:cBhvr>
                                        <p:cTn id="12" dur="500"/>
                                        <p:tgtEl>
                                          <p:spTgt spid="101379">
                                            <p:txEl>
                                              <p:charRg st="97" end="10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type="body" sz="quarter" idx="10"/>
          </p:nvPr>
        </p:nvSpPr>
        <p:spPr>
          <a:noFill/>
          <a:ln>
            <a:noFill/>
          </a:ln>
        </p:spPr>
        <p:txBody>
          <a:bodyPr/>
          <a:p>
            <a:pPr marL="298450" indent="-298450" algn="ctr"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algn="ctr"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（包括：</a:t>
            </a:r>
            <a:r>
              <a:rPr lang="zh-CN" altLang="en-US" dirty="0">
                <a:solidFill>
                  <a:srgbClr val="FFC000"/>
                </a:solidFill>
                <a:latin typeface="黑体" panose="02010609060101010101" pitchFamily="49" charset="-122"/>
                <a:ea typeface="黑体" panose="02010609060101010101" pitchFamily="49" charset="-122"/>
                <a:cs typeface="+mn-cs"/>
              </a:rPr>
              <a:t>整体观念 </a:t>
            </a:r>
            <a:r>
              <a:rPr lang="zh-CN" altLang="en-US" dirty="0">
                <a:solidFill>
                  <a:srgbClr val="FDE9D9"/>
                </a:solidFill>
                <a:latin typeface="黑体" panose="02010609060101010101" pitchFamily="49" charset="-122"/>
                <a:ea typeface="黑体" panose="02010609060101010101" pitchFamily="49" charset="-122"/>
                <a:cs typeface="+mn-cs"/>
              </a:rPr>
              <a:t>和 </a:t>
            </a:r>
            <a:r>
              <a:rPr lang="zh-CN" altLang="en-US" dirty="0">
                <a:solidFill>
                  <a:srgbClr val="FFC000"/>
                </a:solidFill>
                <a:latin typeface="黑体" panose="02010609060101010101" pitchFamily="49" charset="-122"/>
                <a:ea typeface="黑体" panose="02010609060101010101" pitchFamily="49" charset="-122"/>
                <a:cs typeface="+mn-cs"/>
              </a:rPr>
              <a:t>辨证论治</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algn="ctr" defTabSz="798830">
              <a:spcBef>
                <a:spcPct val="0"/>
              </a:spcBef>
              <a:buClrTx/>
              <a:buSzTx/>
              <a:buFontTx/>
            </a:pPr>
            <a:r>
              <a:rPr lang="zh-CN" altLang="en-US" sz="2300" dirty="0">
                <a:solidFill>
                  <a:srgbClr val="FDE9D9"/>
                </a:solidFill>
                <a:latin typeface="黑体" panose="02010609060101010101" pitchFamily="49" charset="-122"/>
                <a:ea typeface="黑体" panose="02010609060101010101" pitchFamily="49" charset="-122"/>
                <a:cs typeface="+mn-cs"/>
              </a:rPr>
              <a:t>细目一</a:t>
            </a:r>
            <a:r>
              <a:rPr lang="en-US" altLang="zh-CN" sz="2300" dirty="0">
                <a:solidFill>
                  <a:srgbClr val="FDE9D9"/>
                </a:solidFill>
                <a:latin typeface="黑体" panose="02010609060101010101" pitchFamily="49" charset="-122"/>
                <a:ea typeface="黑体" panose="02010609060101010101" pitchFamily="49" charset="-122"/>
                <a:cs typeface="+mn-cs"/>
              </a:rPr>
              <a:t>   </a:t>
            </a:r>
            <a:r>
              <a:rPr lang="zh-CN" altLang="zh-CN" sz="2300" dirty="0">
                <a:solidFill>
                  <a:srgbClr val="FDE9D9"/>
                </a:solidFill>
                <a:latin typeface="黑体" panose="02010609060101010101" pitchFamily="49" charset="-122"/>
                <a:ea typeface="黑体" panose="02010609060101010101" pitchFamily="49" charset="-122"/>
                <a:cs typeface="+mn-cs"/>
              </a:rPr>
              <a:t>整体观念</a:t>
            </a:r>
            <a:endParaRPr lang="zh-CN" altLang="zh-CN" sz="2300"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整体观念的概念</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整体观念的内容</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必会</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6146" name="Rectangle 2"/>
          <p:cNvSpPr>
            <a:spLocks noGrp="1" noChangeArrowheads="1"/>
          </p:cNvSpPr>
          <p:nvPr>
            <p:ph type="title" idx="4294967295"/>
          </p:nvPr>
        </p:nvSpPr>
        <p:spPr>
          <a:xfrm>
            <a:off x="0" y="390525"/>
            <a:ext cx="6362700" cy="102552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mj-ea"/>
                <a:cs typeface="+mj-cs"/>
              </a:rPr>
              <a:t>第一</a:t>
            </a:r>
            <a:r>
              <a:rPr kumimoji="0" lang="zh-CN" altLang="en-US" sz="2400" b="0" i="0" u="none" strike="noStrike" kern="0" cap="none" spc="0" normalizeH="0" baseline="0" noProof="0" dirty="0">
                <a:ln>
                  <a:noFill/>
                </a:ln>
                <a:solidFill>
                  <a:srgbClr val="FFFF00"/>
                </a:solidFill>
                <a:effectLst/>
                <a:uLnTx/>
                <a:uFillTx/>
                <a:latin typeface="+mj-ea"/>
                <a:ea typeface="+mj-ea"/>
                <a:cs typeface="+mj-cs"/>
              </a:rPr>
              <a:t>单元</a:t>
            </a:r>
            <a:r>
              <a:rPr kumimoji="0" lang="en-US" altLang="zh-CN" sz="2400" b="0" i="0" u="none" strike="noStrike" kern="0" cap="none" spc="0" normalizeH="0" baseline="0" noProof="0" dirty="0">
                <a:ln>
                  <a:noFill/>
                </a:ln>
                <a:solidFill>
                  <a:srgbClr val="FFFF00"/>
                </a:solidFill>
                <a:effectLst/>
                <a:uLnTx/>
                <a:uFillTx/>
                <a:latin typeface="+mj-ea"/>
                <a:ea typeface="+mj-ea"/>
                <a:cs typeface="+mj-cs"/>
              </a:rPr>
              <a:t>  </a:t>
            </a:r>
            <a:r>
              <a:rPr kumimoji="0" lang="zh-CN" altLang="zh-CN" sz="2400" b="0" i="0" u="none" strike="noStrike" kern="0" cap="none" spc="0" normalizeH="0" baseline="0" noProof="0" dirty="0">
                <a:ln>
                  <a:noFill/>
                </a:ln>
                <a:solidFill>
                  <a:srgbClr val="FFFF00"/>
                </a:solidFill>
                <a:effectLst/>
                <a:uLnTx/>
                <a:uFillTx/>
                <a:latin typeface="+mj-ea"/>
                <a:ea typeface="+mj-ea"/>
                <a:cs typeface="+mj-cs"/>
              </a:rPr>
              <a:t>中医学理论体系的主要特点</a:t>
            </a:r>
            <a:br>
              <a:rPr kumimoji="0" lang="zh-CN" altLang="zh-CN" sz="4400" b="0" i="0" u="none" strike="noStrike" kern="0" cap="none" spc="0" normalizeH="0" baseline="0" noProof="0" dirty="0">
                <a:ln>
                  <a:noFill/>
                </a:ln>
                <a:solidFill>
                  <a:schemeClr val="tx2"/>
                </a:solidFill>
                <a:effectLst/>
                <a:uLnTx/>
                <a:uFillTx/>
                <a:latin typeface="+mj-ea"/>
                <a:ea typeface="+mj-ea"/>
                <a:cs typeface="+mj-cs"/>
              </a:rPr>
            </a:b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内容占位符 2"/>
          <p:cNvSpPr>
            <a:spLocks noGrp="1"/>
          </p:cNvSpPr>
          <p:nvPr>
            <p:ph type="body" sz="quarter" idx="10"/>
          </p:nvPr>
        </p:nvSpPr>
        <p:spPr>
          <a:xfrm>
            <a:off x="344488" y="419100"/>
            <a:ext cx="6919912" cy="4032250"/>
          </a:xfrm>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阴阳交感互藏</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a:t>
            </a:r>
            <a:r>
              <a:rPr lang="zh-CN" altLang="zh-CN" dirty="0">
                <a:solidFill>
                  <a:srgbClr val="FFFF00"/>
                </a:solidFill>
                <a:latin typeface="黑体" panose="02010609060101010101" pitchFamily="49" charset="-122"/>
                <a:ea typeface="黑体" panose="02010609060101010101" pitchFamily="49" charset="-122"/>
                <a:cs typeface="+mn-cs"/>
              </a:rPr>
              <a:t>交感</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zh-CN" dirty="0">
                <a:solidFill>
                  <a:srgbClr val="FFFF00"/>
                </a:solidFill>
                <a:latin typeface="黑体" panose="02010609060101010101" pitchFamily="49" charset="-122"/>
                <a:ea typeface="黑体" panose="02010609060101010101" pitchFamily="49" charset="-122"/>
                <a:cs typeface="+mn-cs"/>
              </a:rPr>
              <a:t>指阴阳二气在运动中处于相互感应</a:t>
            </a:r>
            <a:r>
              <a:rPr lang="zh-CN" altLang="en-US" dirty="0">
                <a:solidFill>
                  <a:srgbClr val="FFFF00"/>
                </a:solidFill>
                <a:latin typeface="黑体" panose="02010609060101010101" pitchFamily="49" charset="-122"/>
                <a:ea typeface="黑体" panose="02010609060101010101" pitchFamily="49" charset="-122"/>
                <a:cs typeface="+mn-cs"/>
              </a:rPr>
              <a:t>而交合</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天气下降，地气上升，阴阳二气交感合和产生宇宙万物。</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C000"/>
                </a:solidFill>
                <a:latin typeface="黑体" panose="02010609060101010101" pitchFamily="49" charset="-122"/>
                <a:ea typeface="黑体" panose="02010609060101010101" pitchFamily="49" charset="-122"/>
                <a:cs typeface="+mn-cs"/>
              </a:rPr>
              <a:t>天地氤氲，万物化醇</a:t>
            </a:r>
            <a:r>
              <a:rPr lang="zh-CN" altLang="en-US" dirty="0">
                <a:solidFill>
                  <a:srgbClr val="FFFF00"/>
                </a:solidFill>
                <a:latin typeface="黑体" panose="02010609060101010101" pitchFamily="49" charset="-122"/>
                <a:ea typeface="黑体" panose="02010609060101010101" pitchFamily="49" charset="-122"/>
                <a:cs typeface="+mn-cs"/>
              </a:rPr>
              <a:t>；男女构精，万物化生</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a:t>
            </a:r>
            <a:r>
              <a:rPr lang="zh-CN" altLang="zh-CN" dirty="0">
                <a:solidFill>
                  <a:srgbClr val="FFFF00"/>
                </a:solidFill>
                <a:latin typeface="黑体" panose="02010609060101010101" pitchFamily="49" charset="-122"/>
                <a:ea typeface="黑体" panose="02010609060101010101" pitchFamily="49" charset="-122"/>
                <a:cs typeface="+mn-cs"/>
              </a:rPr>
              <a:t>互藏</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是指相互对立的</a:t>
            </a:r>
            <a:r>
              <a:rPr lang="zh-CN" altLang="en-US" dirty="0">
                <a:solidFill>
                  <a:srgbClr val="FFC000"/>
                </a:solidFill>
                <a:latin typeface="黑体" panose="02010609060101010101" pitchFamily="49" charset="-122"/>
                <a:ea typeface="黑体" panose="02010609060101010101" pitchFamily="49" charset="-122"/>
                <a:cs typeface="+mn-cs"/>
              </a:rPr>
              <a:t>阴</a:t>
            </a:r>
            <a:r>
              <a:rPr lang="zh-CN" altLang="zh-CN" dirty="0">
                <a:solidFill>
                  <a:srgbClr val="FFC000"/>
                </a:solidFill>
                <a:latin typeface="黑体" panose="02010609060101010101" pitchFamily="49" charset="-122"/>
                <a:ea typeface="黑体" panose="02010609060101010101" pitchFamily="49" charset="-122"/>
                <a:cs typeface="+mn-cs"/>
              </a:rPr>
              <a:t>阳双方中的任何一方都</a:t>
            </a:r>
            <a:r>
              <a:rPr lang="zh-CN" altLang="en-US" dirty="0">
                <a:solidFill>
                  <a:srgbClr val="FFC000"/>
                </a:solidFill>
                <a:latin typeface="黑体" panose="02010609060101010101" pitchFamily="49" charset="-122"/>
                <a:ea typeface="黑体" panose="02010609060101010101" pitchFamily="49" charset="-122"/>
                <a:cs typeface="+mn-cs"/>
              </a:rPr>
              <a:t>包</a:t>
            </a:r>
            <a:r>
              <a:rPr lang="zh-CN" altLang="zh-CN" dirty="0">
                <a:solidFill>
                  <a:srgbClr val="FFC000"/>
                </a:solidFill>
                <a:latin typeface="黑体" panose="02010609060101010101" pitchFamily="49" charset="-122"/>
                <a:ea typeface="黑体" panose="02010609060101010101" pitchFamily="49" charset="-122"/>
                <a:cs typeface="+mn-cs"/>
              </a:rPr>
              <a:t>含另一方</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阴中</a:t>
            </a:r>
            <a:r>
              <a:rPr lang="zh-CN" altLang="en-US" dirty="0">
                <a:solidFill>
                  <a:srgbClr val="FFFF00"/>
                </a:solidFill>
                <a:latin typeface="黑体" panose="02010609060101010101" pitchFamily="49" charset="-122"/>
                <a:ea typeface="黑体" panose="02010609060101010101" pitchFamily="49" charset="-122"/>
                <a:cs typeface="+mn-cs"/>
              </a:rPr>
              <a:t>有</a:t>
            </a:r>
            <a:r>
              <a:rPr lang="zh-CN" altLang="zh-CN" dirty="0">
                <a:solidFill>
                  <a:srgbClr val="FFFF00"/>
                </a:solidFill>
                <a:latin typeface="黑体" panose="02010609060101010101" pitchFamily="49" charset="-122"/>
                <a:ea typeface="黑体" panose="02010609060101010101" pitchFamily="49" charset="-122"/>
                <a:cs typeface="+mn-cs"/>
              </a:rPr>
              <a:t>阳，阳中</a:t>
            </a:r>
            <a:r>
              <a:rPr lang="zh-CN" altLang="en-US" dirty="0">
                <a:solidFill>
                  <a:srgbClr val="FFFF00"/>
                </a:solidFill>
                <a:latin typeface="黑体" panose="02010609060101010101" pitchFamily="49" charset="-122"/>
                <a:ea typeface="黑体" panose="02010609060101010101" pitchFamily="49" charset="-122"/>
                <a:cs typeface="+mn-cs"/>
              </a:rPr>
              <a:t>有</a:t>
            </a:r>
            <a:r>
              <a:rPr lang="zh-CN" altLang="zh-CN" dirty="0">
                <a:solidFill>
                  <a:srgbClr val="FFFF00"/>
                </a:solidFill>
                <a:latin typeface="黑体" panose="02010609060101010101" pitchFamily="49" charset="-122"/>
                <a:ea typeface="黑体" panose="02010609060101010101" pitchFamily="49" charset="-122"/>
                <a:cs typeface="+mn-cs"/>
              </a:rPr>
              <a:t>阴</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阴阳互藏是</a:t>
            </a:r>
            <a:r>
              <a:rPr lang="zh-CN" altLang="en-US" dirty="0">
                <a:solidFill>
                  <a:srgbClr val="FFFF00"/>
                </a:solidFill>
                <a:latin typeface="黑体" panose="02010609060101010101" pitchFamily="49" charset="-122"/>
                <a:ea typeface="黑体" panose="02010609060101010101" pitchFamily="49" charset="-122"/>
                <a:cs typeface="+mn-cs"/>
              </a:rPr>
              <a:t>阴阳双方交感合和的动力根源</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阴阳互藏是</a:t>
            </a:r>
            <a:r>
              <a:rPr lang="zh-CN" altLang="en-US" dirty="0">
                <a:solidFill>
                  <a:srgbClr val="FFFF00"/>
                </a:solidFill>
                <a:latin typeface="黑体" panose="02010609060101010101" pitchFamily="49" charset="-122"/>
                <a:ea typeface="黑体" panose="02010609060101010101" pitchFamily="49" charset="-122"/>
                <a:cs typeface="+mn-cs"/>
              </a:rPr>
              <a:t>阴阳消长与转化的内在根据</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pic>
        <p:nvPicPr>
          <p:cNvPr id="39939" name="Picture 4" descr="06"/>
          <p:cNvPicPr>
            <a:picLocks noChangeAspect="1"/>
          </p:cNvPicPr>
          <p:nvPr/>
        </p:nvPicPr>
        <p:blipFill>
          <a:blip r:embed="rId1"/>
          <a:stretch>
            <a:fillRect/>
          </a:stretch>
        </p:blipFill>
        <p:spPr>
          <a:xfrm>
            <a:off x="7805738" y="-30162"/>
            <a:ext cx="1296987" cy="1314450"/>
          </a:xfrm>
          <a:prstGeom prst="rect">
            <a:avLst/>
          </a:prstGeom>
          <a:noFill/>
          <a:ln w="9525">
            <a:noFill/>
          </a:ln>
        </p:spPr>
      </p:pic>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决定病证虚实变化的主要病机是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脏腑功能活动的盛衰</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阴精阳气的盛衰</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气血的盛衰</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正邪的盛衰</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以上均非</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65125"/>
            <a:ext cx="8231188" cy="5429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Effect transition="in" filter="box(in)">
                                      <p:cBhvr>
                                        <p:cTn id="7" dur="500"/>
                                        <p:tgtEl>
                                          <p:spTgt spid="3">
                                            <p:txEl>
                                              <p:charRg st="62"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正气不足，邪气亢盛的病证是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实证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虚实夹杂证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真虚假实证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真</a:t>
            </a:r>
            <a:r>
              <a:rPr lang="zh-CN" altLang="en-US" dirty="0">
                <a:solidFill>
                  <a:srgbClr val="FDE9D9"/>
                </a:solidFill>
                <a:latin typeface="黑体" panose="02010609060101010101" pitchFamily="49" charset="-122"/>
                <a:ea typeface="黑体" panose="02010609060101010101" pitchFamily="49" charset="-122"/>
                <a:cs typeface="+mn-cs"/>
              </a:rPr>
              <a:t>实假</a:t>
            </a:r>
            <a:r>
              <a:rPr lang="zh-CN" altLang="zh-CN" dirty="0">
                <a:solidFill>
                  <a:srgbClr val="FDE9D9"/>
                </a:solidFill>
                <a:latin typeface="黑体" panose="02010609060101010101" pitchFamily="49" charset="-122"/>
                <a:ea typeface="黑体" panose="02010609060101010101" pitchFamily="49" charset="-122"/>
                <a:cs typeface="+mn-cs"/>
              </a:rPr>
              <a:t>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5" end="63"/>
                                            </p:txEl>
                                          </p:spTgt>
                                        </p:tgtEl>
                                        <p:attrNameLst>
                                          <p:attrName>style.visibility</p:attrName>
                                        </p:attrNameLst>
                                      </p:cBhvr>
                                      <p:to>
                                        <p:strVal val="visible"/>
                                      </p:to>
                                    </p:set>
                                    <p:animEffect transition="in" filter="box(in)">
                                      <p:cBhvr>
                                        <p:cTn id="7" dur="500"/>
                                        <p:tgtEl>
                                          <p:spTgt spid="3">
                                            <p:txEl>
                                              <p:charRg st="55" end="6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内容占位符 2"/>
          <p:cNvSpPr>
            <a:spLocks noGrp="1" noChangeArrowheads="1"/>
          </p:cNvSpPr>
          <p:nvPr>
            <p:ph type="body" sz="quarter" idx="10"/>
          </p:nvPr>
        </p:nvSpPr>
        <p:spPr bwMode="auto">
          <a:xfrm>
            <a:off x="1558925"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阴阳失调</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阴阳偏盛</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阴阳偏衰</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阴阳互损</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阴阳格拒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阴阳亡失</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5943600" cy="5842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7067550"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一、阴阳偏</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盛</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、阳胜则热</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实热</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阳偏盛必然会耗阴，导致阴不足——阳盛则阴病</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、阴胜则寒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实寒。</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阴偏盛必然会损阳，导致阳气虚损—阴盛则阳病</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二、阴阳偏衰</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阳偏</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衰</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：阳虚则寒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虚寒</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、阴偏衰：阴虚则热</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虚热</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98463"/>
            <a:ext cx="8229600" cy="398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0514" name="内容占位符 2"/>
          <p:cNvSpPr>
            <a:spLocks noGrp="1"/>
          </p:cNvSpPr>
          <p:nvPr>
            <p:ph type="body" sz="quarter" idx="10"/>
          </p:nvPr>
        </p:nvSpPr>
        <p:spPr>
          <a:noFill/>
          <a:ln>
            <a:noFill/>
          </a:ln>
        </p:spPr>
        <p:txBody>
          <a:bodyPr/>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三、阴阳互损</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）阴损及阳</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是指阴液亏损，致使阳气的生化不足，形成以阴虚为主的阴阳两虚病变。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）阳损及阴</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是指阳气亏损，致使阴液的生成减少，形成以阳虚为主的阴阳两虚病变。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95275"/>
            <a:ext cx="6262688" cy="3063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1538"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四、阴阳格拒</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阴盛格阳</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是指阴寒偏胜至极，壅闭于内，迫阳浮越于外的一种病理</a:t>
            </a:r>
            <a:r>
              <a:rPr lang="zh-CN" altLang="en-US" dirty="0">
                <a:solidFill>
                  <a:srgbClr val="FDE9D9"/>
                </a:solidFill>
                <a:latin typeface="黑体" panose="02010609060101010101" pitchFamily="49" charset="-122"/>
                <a:ea typeface="黑体" panose="02010609060101010101" pitchFamily="49" charset="-122"/>
                <a:cs typeface="+mn-cs"/>
              </a:rPr>
              <a:t>变化</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阴寒内盛是疾病本质。因格阳于外，现</a:t>
            </a:r>
            <a:r>
              <a:rPr lang="zh-CN" altLang="zh-CN" dirty="0">
                <a:solidFill>
                  <a:srgbClr val="FFC000"/>
                </a:solidFill>
                <a:latin typeface="黑体" panose="02010609060101010101" pitchFamily="49" charset="-122"/>
                <a:ea typeface="黑体" panose="02010609060101010101" pitchFamily="49" charset="-122"/>
                <a:cs typeface="+mn-cs"/>
              </a:rPr>
              <a:t>真寒假热</a:t>
            </a:r>
            <a:r>
              <a:rPr lang="zh-CN" altLang="zh-CN" dirty="0">
                <a:solidFill>
                  <a:srgbClr val="FDE9D9"/>
                </a:solidFill>
                <a:latin typeface="黑体" panose="02010609060101010101" pitchFamily="49" charset="-122"/>
                <a:ea typeface="黑体" panose="02010609060101010101" pitchFamily="49" charset="-122"/>
                <a:cs typeface="+mn-cs"/>
              </a:rPr>
              <a:t>证（严重的</a:t>
            </a:r>
            <a:r>
              <a:rPr lang="zh-CN" altLang="en-US" dirty="0">
                <a:solidFill>
                  <a:srgbClr val="FDE9D9"/>
                </a:solidFill>
                <a:latin typeface="黑体" panose="02010609060101010101" pitchFamily="49" charset="-122"/>
                <a:ea typeface="黑体" panose="02010609060101010101" pitchFamily="49" charset="-122"/>
                <a:cs typeface="+mn-cs"/>
              </a:rPr>
              <a:t>实</a:t>
            </a:r>
            <a:r>
              <a:rPr lang="zh-CN" altLang="zh-CN" dirty="0">
                <a:solidFill>
                  <a:srgbClr val="FDE9D9"/>
                </a:solidFill>
                <a:latin typeface="黑体" panose="02010609060101010101" pitchFamily="49" charset="-122"/>
                <a:ea typeface="黑体" panose="02010609060101010101" pitchFamily="49" charset="-122"/>
                <a:cs typeface="+mn-cs"/>
              </a:rPr>
              <a:t>寒证）。</a:t>
            </a:r>
            <a:r>
              <a:rPr lang="zh-CN" altLang="zh-CN" dirty="0">
                <a:solidFill>
                  <a:srgbClr val="FFFF00"/>
                </a:solidFill>
                <a:latin typeface="黑体" panose="02010609060101010101" pitchFamily="49" charset="-122"/>
                <a:ea typeface="黑体" panose="02010609060101010101" pitchFamily="49" charset="-122"/>
                <a:cs typeface="+mn-cs"/>
              </a:rPr>
              <a:t>可在原有面色苍白、四肢逆冷、精神萎靡、畏寒蜷卧、脉微欲绝等寒盛于内表现的基础上，又出</a:t>
            </a:r>
            <a:r>
              <a:rPr lang="zh-CN" altLang="en-US" dirty="0">
                <a:solidFill>
                  <a:srgbClr val="FFFF00"/>
                </a:solidFill>
                <a:latin typeface="黑体" panose="02010609060101010101" pitchFamily="49" charset="-122"/>
                <a:ea typeface="黑体" panose="02010609060101010101" pitchFamily="49" charset="-122"/>
                <a:cs typeface="+mn-cs"/>
              </a:rPr>
              <a:t>身热反不恶寒（但欲盖衣被）</a:t>
            </a:r>
            <a:r>
              <a:rPr lang="zh-CN" altLang="zh-CN" dirty="0">
                <a:solidFill>
                  <a:srgbClr val="FFFF00"/>
                </a:solidFill>
                <a:latin typeface="黑体" panose="02010609060101010101" pitchFamily="49" charset="-122"/>
                <a:ea typeface="黑体" panose="02010609060101010101" pitchFamily="49" charset="-122"/>
                <a:cs typeface="+mn-cs"/>
              </a:rPr>
              <a:t>面红、烦热、口渴、脉大无根</a:t>
            </a:r>
            <a:r>
              <a:rPr lang="zh-CN" altLang="zh-CN" dirty="0">
                <a:solidFill>
                  <a:srgbClr val="FDE9D9"/>
                </a:solidFill>
                <a:latin typeface="黑体" panose="02010609060101010101" pitchFamily="49" charset="-122"/>
                <a:ea typeface="黑体" panose="02010609060101010101" pitchFamily="49" charset="-122"/>
                <a:cs typeface="+mn-cs"/>
              </a:rPr>
              <a:t>等假热之象。</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96863"/>
            <a:ext cx="6262688" cy="4064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2562"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阳盛格阴</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是指阳气偏盛至极，深伏于里，热盛于内，格阴于外的一种病理变化。热盛于内是疾病的本质，但由于格阴于外，故现</a:t>
            </a:r>
            <a:r>
              <a:rPr lang="zh-CN" altLang="zh-CN" dirty="0">
                <a:solidFill>
                  <a:srgbClr val="FFFF00"/>
                </a:solidFill>
                <a:latin typeface="黑体" panose="02010609060101010101" pitchFamily="49" charset="-122"/>
                <a:ea typeface="黑体" panose="02010609060101010101" pitchFamily="49" charset="-122"/>
                <a:cs typeface="+mn-cs"/>
              </a:rPr>
              <a:t>真热假寒</a:t>
            </a:r>
            <a:r>
              <a:rPr lang="zh-CN" altLang="zh-CN" dirty="0">
                <a:solidFill>
                  <a:srgbClr val="FDE9D9"/>
                </a:solidFill>
                <a:latin typeface="黑体" panose="02010609060101010101" pitchFamily="49" charset="-122"/>
                <a:ea typeface="黑体" panose="02010609060101010101" pitchFamily="49" charset="-122"/>
                <a:cs typeface="+mn-cs"/>
              </a:rPr>
              <a:t>证（很重的实热证）。</a:t>
            </a:r>
            <a:r>
              <a:rPr lang="zh-CN" altLang="zh-CN" dirty="0">
                <a:solidFill>
                  <a:srgbClr val="FFFF00"/>
                </a:solidFill>
                <a:latin typeface="黑体" panose="02010609060101010101" pitchFamily="49" charset="-122"/>
                <a:ea typeface="黑体" panose="02010609060101010101" pitchFamily="49" charset="-122"/>
                <a:cs typeface="+mn-cs"/>
              </a:rPr>
              <a:t>可在原有</a:t>
            </a:r>
            <a:r>
              <a:rPr lang="zh-CN" altLang="en-US" dirty="0">
                <a:solidFill>
                  <a:srgbClr val="FFFF00"/>
                </a:solidFill>
                <a:latin typeface="黑体" panose="02010609060101010101" pitchFamily="49" charset="-122"/>
                <a:ea typeface="黑体" panose="02010609060101010101" pitchFamily="49" charset="-122"/>
                <a:cs typeface="+mn-cs"/>
              </a:rPr>
              <a:t>身</a:t>
            </a:r>
            <a:r>
              <a:rPr lang="zh-CN" altLang="zh-CN" dirty="0">
                <a:solidFill>
                  <a:srgbClr val="FFFF00"/>
                </a:solidFill>
                <a:latin typeface="黑体" panose="02010609060101010101" pitchFamily="49" charset="-122"/>
                <a:ea typeface="黑体" panose="02010609060101010101" pitchFamily="49" charset="-122"/>
                <a:cs typeface="+mn-cs"/>
              </a:rPr>
              <a:t>热、面红、气粗、烦躁、舌红、脉数大有力等热盛于内表现的基础上，又现四肢厥冷</a:t>
            </a:r>
            <a:r>
              <a:rPr lang="zh-CN" altLang="en-US" dirty="0">
                <a:solidFill>
                  <a:srgbClr val="FFFF00"/>
                </a:solidFill>
                <a:latin typeface="黑体" panose="02010609060101010101" pitchFamily="49" charset="-122"/>
                <a:ea typeface="黑体" panose="02010609060101010101" pitchFamily="49" charset="-122"/>
                <a:cs typeface="+mn-cs"/>
              </a:rPr>
              <a:t>（但身热不恶寒）</a:t>
            </a:r>
            <a:r>
              <a:rPr lang="zh-CN" altLang="zh-CN" dirty="0">
                <a:solidFill>
                  <a:srgbClr val="FFFF00"/>
                </a:solidFill>
                <a:latin typeface="黑体" panose="02010609060101010101" pitchFamily="49" charset="-122"/>
                <a:ea typeface="黑体" panose="02010609060101010101" pitchFamily="49" charset="-122"/>
                <a:cs typeface="+mn-cs"/>
              </a:rPr>
              <a:t>、脉象沉伏</a:t>
            </a:r>
            <a:r>
              <a:rPr lang="zh-CN" altLang="en-US" dirty="0">
                <a:solidFill>
                  <a:srgbClr val="FFFF00"/>
                </a:solidFill>
                <a:latin typeface="黑体" panose="02010609060101010101" pitchFamily="49" charset="-122"/>
                <a:ea typeface="黑体" panose="02010609060101010101" pitchFamily="49" charset="-122"/>
                <a:cs typeface="+mn-cs"/>
              </a:rPr>
              <a:t>（但沉数而有力）</a:t>
            </a:r>
            <a:r>
              <a:rPr lang="zh-CN" altLang="zh-CN" dirty="0">
                <a:solidFill>
                  <a:srgbClr val="FDE9D9"/>
                </a:solidFill>
                <a:latin typeface="黑体" panose="02010609060101010101" pitchFamily="49" charset="-122"/>
                <a:ea typeface="黑体" panose="02010609060101010101" pitchFamily="49" charset="-122"/>
                <a:cs typeface="+mn-cs"/>
              </a:rPr>
              <a:t>等假寒之象，故称为真热假寒。</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3586" name="内容占位符 2"/>
          <p:cNvSpPr>
            <a:spLocks noGrp="1"/>
          </p:cNvSpPr>
          <p:nvPr>
            <p:ph type="body" sz="quarter" idx="10"/>
          </p:nvPr>
        </p:nvSpPr>
        <p:spPr>
          <a:noFill/>
          <a:ln>
            <a:noFill/>
          </a:ln>
        </p:spPr>
        <p:txBody>
          <a:bodyPr/>
          <a:p>
            <a:pPr marL="298450" indent="-298450" defTabSz="798830">
              <a:lnSpc>
                <a:spcPts val="28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五、阴阳亡失</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亡阳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指机体阳气发生大量脱失，致全身机能严重衰竭的一种病理状态。</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临床多见</a:t>
            </a:r>
            <a:r>
              <a:rPr lang="zh-CN" altLang="en-US" dirty="0">
                <a:solidFill>
                  <a:srgbClr val="FFFF00"/>
                </a:solidFill>
                <a:latin typeface="黑体" panose="02010609060101010101" pitchFamily="49" charset="-122"/>
                <a:ea typeface="黑体" panose="02010609060101010101" pitchFamily="49" charset="-122"/>
                <a:cs typeface="+mn-cs"/>
              </a:rPr>
              <a:t>冷汗淋漓、</a:t>
            </a:r>
            <a:r>
              <a:rPr lang="zh-CN" altLang="zh-CN" dirty="0">
                <a:solidFill>
                  <a:srgbClr val="FFFF00"/>
                </a:solidFill>
                <a:latin typeface="黑体" panose="02010609060101010101" pitchFamily="49" charset="-122"/>
                <a:ea typeface="黑体" panose="02010609060101010101" pitchFamily="49" charset="-122"/>
                <a:cs typeface="+mn-cs"/>
              </a:rPr>
              <a:t>面色苍白、四肢逆冷、精神</a:t>
            </a:r>
            <a:r>
              <a:rPr lang="zh-CN" altLang="en-US" dirty="0">
                <a:solidFill>
                  <a:srgbClr val="FFFF00"/>
                </a:solidFill>
                <a:latin typeface="黑体" panose="02010609060101010101" pitchFamily="49" charset="-122"/>
                <a:ea typeface="黑体" panose="02010609060101010101" pitchFamily="49" charset="-122"/>
                <a:cs typeface="+mn-cs"/>
              </a:rPr>
              <a:t>萎靡</a:t>
            </a:r>
            <a:r>
              <a:rPr lang="zh-CN" altLang="zh-CN" dirty="0">
                <a:solidFill>
                  <a:srgbClr val="FFFF00"/>
                </a:solidFill>
                <a:latin typeface="黑体" panose="02010609060101010101" pitchFamily="49" charset="-122"/>
                <a:ea typeface="黑体" panose="02010609060101010101" pitchFamily="49" charset="-122"/>
                <a:cs typeface="+mn-cs"/>
              </a:rPr>
              <a:t>、脉微欲绝等危重征象</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FFF00"/>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亡阴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机体阴液突然丢失或大量消耗， 致全身机能严重衰竭的一种病理状态。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临证多见</a:t>
            </a:r>
            <a:r>
              <a:rPr lang="zh-CN" altLang="en-US" dirty="0">
                <a:solidFill>
                  <a:srgbClr val="FFFF00"/>
                </a:solidFill>
                <a:latin typeface="黑体" panose="02010609060101010101" pitchFamily="49" charset="-122"/>
                <a:ea typeface="黑体" panose="02010609060101010101" pitchFamily="49" charset="-122"/>
                <a:cs typeface="+mn-cs"/>
              </a:rPr>
              <a:t>大汗不止、汗热而黏、手足温</a:t>
            </a: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喘渴</a:t>
            </a:r>
            <a:r>
              <a:rPr lang="zh-CN" altLang="zh-CN" dirty="0">
                <a:solidFill>
                  <a:srgbClr val="FFFF00"/>
                </a:solidFill>
                <a:latin typeface="黑体" panose="02010609060101010101" pitchFamily="49" charset="-122"/>
                <a:ea typeface="黑体" panose="02010609060101010101" pitchFamily="49" charset="-122"/>
                <a:cs typeface="+mn-cs"/>
              </a:rPr>
              <a:t>烦躁</a:t>
            </a:r>
            <a:r>
              <a:rPr lang="zh-CN" altLang="en-US" dirty="0">
                <a:solidFill>
                  <a:srgbClr val="FFFF00"/>
                </a:solidFill>
                <a:latin typeface="黑体" panose="02010609060101010101" pitchFamily="49" charset="-122"/>
                <a:ea typeface="黑体" panose="02010609060101010101" pitchFamily="49" charset="-122"/>
                <a:cs typeface="+mn-cs"/>
              </a:rPr>
              <a:t>、或昏迷谵妄、身体干瘪、皮肤皱折</a:t>
            </a: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目眶深陷、脉疾无力</a:t>
            </a:r>
            <a:r>
              <a:rPr lang="zh-CN" altLang="en-US" dirty="0">
                <a:solidFill>
                  <a:srgbClr val="FDE9D9"/>
                </a:solidFill>
                <a:latin typeface="黑体" panose="02010609060101010101" pitchFamily="49" charset="-122"/>
                <a:ea typeface="黑体" panose="02010609060101010101" pitchFamily="49" charset="-122"/>
                <a:cs typeface="+mn-cs"/>
              </a:rPr>
              <a:t>等症。</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疾病的发生归结到一点，就是人体</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en-US" dirty="0">
                <a:solidFill>
                  <a:srgbClr val="FDE9D9"/>
                </a:solidFill>
                <a:latin typeface="黑体" panose="02010609060101010101" pitchFamily="49" charset="-122"/>
                <a:ea typeface="黑体" panose="02010609060101010101" pitchFamily="49" charset="-122"/>
                <a:cs typeface="+mn-cs"/>
              </a:rPr>
              <a:t>感受了外邪</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en-US" dirty="0">
                <a:solidFill>
                  <a:srgbClr val="FDE9D9"/>
                </a:solidFill>
                <a:latin typeface="黑体" panose="02010609060101010101" pitchFamily="49" charset="-122"/>
                <a:ea typeface="黑体" panose="02010609060101010101" pitchFamily="49" charset="-122"/>
                <a:cs typeface="+mn-cs"/>
              </a:rPr>
              <a:t>阴阳失调</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en-US" dirty="0">
                <a:solidFill>
                  <a:srgbClr val="FDE9D9"/>
                </a:solidFill>
                <a:latin typeface="黑体" panose="02010609060101010101" pitchFamily="49" charset="-122"/>
                <a:ea typeface="黑体" panose="02010609060101010101" pitchFamily="49" charset="-122"/>
                <a:cs typeface="+mn-cs"/>
              </a:rPr>
              <a:t>先天禀赋不足</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en-US" dirty="0">
                <a:solidFill>
                  <a:srgbClr val="FDE9D9"/>
                </a:solidFill>
                <a:latin typeface="黑体" panose="02010609060101010101" pitchFamily="49" charset="-122"/>
                <a:ea typeface="黑体" panose="02010609060101010101" pitchFamily="49" charset="-122"/>
                <a:cs typeface="+mn-cs"/>
              </a:rPr>
              <a:t>正气虚衰</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en-US" dirty="0">
                <a:solidFill>
                  <a:srgbClr val="FDE9D9"/>
                </a:solidFill>
                <a:latin typeface="黑体" panose="02010609060101010101" pitchFamily="49" charset="-122"/>
                <a:ea typeface="黑体" panose="02010609060101010101" pitchFamily="49" charset="-122"/>
                <a:cs typeface="+mn-cs"/>
              </a:rPr>
              <a:t>生理功能衰减</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82" end="90"/>
                                            </p:txEl>
                                          </p:spTgt>
                                        </p:tgtEl>
                                        <p:attrNameLst>
                                          <p:attrName>style.visibility</p:attrName>
                                        </p:attrNameLst>
                                      </p:cBhvr>
                                      <p:to>
                                        <p:strVal val="visible"/>
                                      </p:to>
                                    </p:set>
                                    <p:anim calcmode="lin" valueType="num">
                                      <p:cBhvr additive="base">
                                        <p:cTn id="7" dur="500" fill="hold"/>
                                        <p:tgtEl>
                                          <p:spTgt spid="3">
                                            <p:txEl>
                                              <p:charRg st="82" end="9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82" end="9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阴盛格阳证属于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真寒假热证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真热假寒证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虚寒证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虚热证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阴阳两虚证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58788"/>
            <a:ext cx="8229600" cy="4492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1" end="59"/>
                                            </p:txEl>
                                          </p:spTgt>
                                        </p:tgtEl>
                                        <p:attrNameLst>
                                          <p:attrName>style.visibility</p:attrName>
                                        </p:attrNameLst>
                                      </p:cBhvr>
                                      <p:to>
                                        <p:strVal val="visible"/>
                                      </p:to>
                                    </p:set>
                                    <p:animEffect transition="in" filter="box(in)">
                                      <p:cBhvr>
                                        <p:cTn id="7" dur="500"/>
                                        <p:tgtEl>
                                          <p:spTgt spid="3">
                                            <p:txEl>
                                              <p:charRg st="5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内容占位符 2"/>
          <p:cNvSpPr>
            <a:spLocks noGrp="1"/>
          </p:cNvSpPr>
          <p:nvPr>
            <p:ph type="body" sz="quarter" idx="10"/>
          </p:nvPr>
        </p:nvSpPr>
        <p:spPr>
          <a:xfrm>
            <a:off x="395288" y="627063"/>
            <a:ext cx="7077075" cy="4032250"/>
          </a:xfrm>
          <a:noFill/>
          <a:ln>
            <a:noFill/>
          </a:ln>
        </p:spPr>
        <p:txBody>
          <a:bodyPr/>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五、</a:t>
            </a:r>
            <a:r>
              <a:rPr lang="zh-CN" altLang="zh-CN" dirty="0">
                <a:solidFill>
                  <a:srgbClr val="FDE9D9"/>
                </a:solidFill>
                <a:latin typeface="黑体" panose="02010609060101010101" pitchFamily="49" charset="-122"/>
                <a:ea typeface="黑体" panose="02010609060101010101" pitchFamily="49" charset="-122"/>
                <a:cs typeface="+mn-cs"/>
              </a:rPr>
              <a:t>阴阳的消长</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导致消长变化的根本</a:t>
            </a:r>
            <a:r>
              <a:rPr lang="zh-CN" altLang="en-US" dirty="0">
                <a:solidFill>
                  <a:srgbClr val="FFFF00"/>
                </a:solidFill>
                <a:latin typeface="黑体" panose="02010609060101010101" pitchFamily="49" charset="-122"/>
                <a:ea typeface="黑体" panose="02010609060101010101" pitchFamily="49" charset="-122"/>
                <a:cs typeface="+mn-cs"/>
              </a:rPr>
              <a:t>原因</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阴阳对立制约和互根互用</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阴阳消长多指数量上的变化</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阳虚则寒出现</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实寒证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虚寒证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虚热证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实热证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寒热错杂证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6" end="54"/>
                                            </p:txEl>
                                          </p:spTgt>
                                        </p:tgtEl>
                                        <p:attrNameLst>
                                          <p:attrName>style.visibility</p:attrName>
                                        </p:attrNameLst>
                                      </p:cBhvr>
                                      <p:to>
                                        <p:strVal val="visible"/>
                                      </p:to>
                                    </p:set>
                                    <p:animEffect transition="in" filter="box(in)">
                                      <p:cBhvr>
                                        <p:cTn id="7" dur="500"/>
                                        <p:tgtEl>
                                          <p:spTgt spid="3">
                                            <p:txEl>
                                              <p:charRg st="46"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阳</a:t>
            </a:r>
            <a:r>
              <a:rPr lang="zh-CN" altLang="en-US" dirty="0">
                <a:solidFill>
                  <a:srgbClr val="FDE9D9"/>
                </a:solidFill>
                <a:latin typeface="黑体" panose="02010609060101010101" pitchFamily="49" charset="-122"/>
                <a:ea typeface="黑体" panose="02010609060101010101" pitchFamily="49" charset="-122"/>
                <a:cs typeface="+mn-cs"/>
              </a:rPr>
              <a:t>盛</a:t>
            </a:r>
            <a:r>
              <a:rPr lang="zh-CN" altLang="zh-CN" dirty="0">
                <a:solidFill>
                  <a:srgbClr val="FDE9D9"/>
                </a:solidFill>
                <a:latin typeface="黑体" panose="02010609060101010101" pitchFamily="49" charset="-122"/>
                <a:ea typeface="黑体" panose="02010609060101010101" pitchFamily="49" charset="-122"/>
                <a:cs typeface="+mn-cs"/>
              </a:rPr>
              <a:t>则热出现</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实寒证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虚寒证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虚热证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实热证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寒热错杂证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6" end="54"/>
                                            </p:txEl>
                                          </p:spTgt>
                                        </p:tgtEl>
                                        <p:attrNameLst>
                                          <p:attrName>style.visibility</p:attrName>
                                        </p:attrNameLst>
                                      </p:cBhvr>
                                      <p:to>
                                        <p:strVal val="visible"/>
                                      </p:to>
                                    </p:set>
                                    <p:animEffect transition="in" filter="box(in)">
                                      <p:cBhvr>
                                        <p:cTn id="7" dur="500"/>
                                        <p:tgtEl>
                                          <p:spTgt spid="3">
                                            <p:txEl>
                                              <p:charRg st="46"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“大实有羸状”所反映的病证是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实证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虚证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虚实夹杂证</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真虚假实证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真实假虚证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“至虚有盛候”病机的主要特点是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邪气亢盛，正气衰败</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脏腑气血极虚，外现实象</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邪气太盛，气血内闭，不能外达</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邪气太盛，煎熬津液，阴精大伤</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疾病初期，正邪交争过于激烈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63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8" end="67"/>
                                            </p:txEl>
                                          </p:spTgt>
                                        </p:tgtEl>
                                        <p:attrNameLst>
                                          <p:attrName>style.visibility</p:attrName>
                                        </p:attrNameLst>
                                      </p:cBhvr>
                                      <p:to>
                                        <p:strVal val="visible"/>
                                      </p:to>
                                    </p:set>
                                    <p:animEffect transition="in" filter="box(in)">
                                      <p:cBhvr>
                                        <p:cTn id="7" dur="500"/>
                                        <p:tgtEl>
                                          <p:spTgt spid="3">
                                            <p:txEl>
                                              <p:charRg st="58" end="67"/>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66" end="174"/>
                                            </p:txEl>
                                          </p:spTgt>
                                        </p:tgtEl>
                                        <p:attrNameLst>
                                          <p:attrName>style.visibility</p:attrName>
                                        </p:attrNameLst>
                                      </p:cBhvr>
                                      <p:to>
                                        <p:strVal val="visible"/>
                                      </p:to>
                                    </p:set>
                                    <p:animEffect transition="in" filter="box(in)">
                                      <p:cBhvr>
                                        <p:cTn id="12" dur="500"/>
                                        <p:tgtEl>
                                          <p:spTgt spid="3">
                                            <p:txEl>
                                              <p:charRg st="166" end="1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型题】</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实热证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虚寒证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实寒证</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虚热证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阴阳两虚证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阴</a:t>
            </a:r>
            <a:r>
              <a:rPr lang="zh-CN" altLang="zh-CN" dirty="0">
                <a:solidFill>
                  <a:srgbClr val="FDE9D9"/>
                </a:solidFill>
                <a:latin typeface="黑体" panose="02010609060101010101" pitchFamily="49" charset="-122"/>
                <a:ea typeface="黑体" panose="02010609060101010101" pitchFamily="49" charset="-122"/>
                <a:cs typeface="+mn-cs"/>
              </a:rPr>
              <a:t>气偏</a:t>
            </a:r>
            <a:r>
              <a:rPr lang="zh-CN" altLang="en-US" dirty="0">
                <a:solidFill>
                  <a:srgbClr val="FDE9D9"/>
                </a:solidFill>
                <a:latin typeface="黑体" panose="02010609060101010101" pitchFamily="49" charset="-122"/>
                <a:ea typeface="黑体" panose="02010609060101010101" pitchFamily="49" charset="-122"/>
                <a:cs typeface="+mn-cs"/>
              </a:rPr>
              <a:t>盛</a:t>
            </a:r>
            <a:r>
              <a:rPr lang="zh-CN" altLang="zh-CN" dirty="0">
                <a:solidFill>
                  <a:srgbClr val="FDE9D9"/>
                </a:solidFill>
                <a:latin typeface="黑体" panose="02010609060101010101" pitchFamily="49" charset="-122"/>
                <a:ea typeface="黑体" panose="02010609060101010101" pitchFamily="49" charset="-122"/>
                <a:cs typeface="+mn-cs"/>
              </a:rPr>
              <a:t>反映于临床上的证候是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阴阳互损反映于临床上的证候是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63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5" end="63"/>
                                            </p:txEl>
                                          </p:spTgt>
                                        </p:tgtEl>
                                        <p:attrNameLst>
                                          <p:attrName>style.visibility</p:attrName>
                                        </p:attrNameLst>
                                      </p:cBhvr>
                                      <p:to>
                                        <p:strVal val="visible"/>
                                      </p:to>
                                    </p:set>
                                    <p:animEffect transition="in" filter="box(in)">
                                      <p:cBhvr>
                                        <p:cTn id="7" dur="500"/>
                                        <p:tgtEl>
                                          <p:spTgt spid="3">
                                            <p:txEl>
                                              <p:charRg st="55" end="6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80" end="88"/>
                                            </p:txEl>
                                          </p:spTgt>
                                        </p:tgtEl>
                                        <p:attrNameLst>
                                          <p:attrName>style.visibility</p:attrName>
                                        </p:attrNameLst>
                                      </p:cBhvr>
                                      <p:to>
                                        <p:strVal val="visible"/>
                                      </p:to>
                                    </p:set>
                                    <p:animEffect transition="in" filter="box(in)">
                                      <p:cBhvr>
                                        <p:cTn id="12" dur="500"/>
                                        <p:tgtEl>
                                          <p:spTgt spid="3">
                                            <p:txEl>
                                              <p:charRg st="80" end="8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气血失常</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气的失常</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血的</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失</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常</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气血关系失调</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1778"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、气的失常</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FFF00"/>
                </a:solidFill>
                <a:latin typeface="黑体" panose="02010609060101010101" pitchFamily="49" charset="-122"/>
                <a:ea typeface="黑体" panose="02010609060101010101" pitchFamily="49" charset="-122"/>
                <a:cs typeface="+mn-cs"/>
              </a:rPr>
              <a:t>气</a:t>
            </a:r>
            <a:r>
              <a:rPr lang="zh-CN" altLang="en-US" dirty="0">
                <a:solidFill>
                  <a:srgbClr val="FFFF00"/>
                </a:solidFill>
                <a:latin typeface="黑体" panose="02010609060101010101" pitchFamily="49" charset="-122"/>
                <a:ea typeface="黑体" panose="02010609060101010101" pitchFamily="49" charset="-122"/>
                <a:cs typeface="+mn-cs"/>
              </a:rPr>
              <a:t>不足</a:t>
            </a:r>
            <a:r>
              <a:rPr lang="zh-CN" altLang="en-US" dirty="0">
                <a:solidFill>
                  <a:srgbClr val="FDE9D9"/>
                </a:solidFill>
                <a:latin typeface="黑体" panose="02010609060101010101" pitchFamily="49" charset="-122"/>
                <a:ea typeface="黑体" panose="02010609060101010101" pitchFamily="49" charset="-122"/>
                <a:cs typeface="+mn-cs"/>
              </a:rPr>
              <a:t>：又称为气虚，指一身之气不足及其功能低下的病理变化</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临床</a:t>
            </a:r>
            <a:r>
              <a:rPr lang="zh-CN" altLang="zh-CN" dirty="0">
                <a:solidFill>
                  <a:srgbClr val="FDE9D9"/>
                </a:solidFill>
                <a:latin typeface="黑体" panose="02010609060101010101" pitchFamily="49" charset="-122"/>
                <a:ea typeface="黑体" panose="02010609060101010101" pitchFamily="49" charset="-122"/>
                <a:cs typeface="+mn-cs"/>
              </a:rPr>
              <a:t>表现</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常见</a:t>
            </a:r>
            <a:r>
              <a:rPr lang="zh-CN" altLang="zh-CN" dirty="0">
                <a:solidFill>
                  <a:srgbClr val="FFFF00"/>
                </a:solidFill>
                <a:latin typeface="黑体" panose="02010609060101010101" pitchFamily="49" charset="-122"/>
                <a:ea typeface="黑体" panose="02010609060101010101" pitchFamily="49" charset="-122"/>
                <a:cs typeface="+mn-cs"/>
              </a:rPr>
              <a:t>神</a:t>
            </a:r>
            <a:r>
              <a:rPr lang="zh-CN" altLang="en-US" dirty="0">
                <a:solidFill>
                  <a:srgbClr val="FFFF00"/>
                </a:solidFill>
                <a:latin typeface="黑体" panose="02010609060101010101" pitchFamily="49" charset="-122"/>
                <a:ea typeface="黑体" panose="02010609060101010101" pitchFamily="49" charset="-122"/>
                <a:cs typeface="+mn-cs"/>
              </a:rPr>
              <a:t>疲、</a:t>
            </a:r>
            <a:r>
              <a:rPr lang="zh-CN" altLang="zh-CN" dirty="0">
                <a:solidFill>
                  <a:srgbClr val="FFFF00"/>
                </a:solidFill>
                <a:latin typeface="黑体" panose="02010609060101010101" pitchFamily="49" charset="-122"/>
                <a:ea typeface="黑体" panose="02010609060101010101" pitchFamily="49" charset="-122"/>
                <a:cs typeface="+mn-cs"/>
              </a:rPr>
              <a:t>乏力、</a:t>
            </a:r>
            <a:r>
              <a:rPr lang="zh-CN" altLang="en-US" dirty="0">
                <a:solidFill>
                  <a:srgbClr val="FFFF00"/>
                </a:solidFill>
                <a:latin typeface="黑体" panose="02010609060101010101" pitchFamily="49" charset="-122"/>
                <a:ea typeface="黑体" panose="02010609060101010101" pitchFamily="49" charset="-122"/>
                <a:cs typeface="+mn-cs"/>
              </a:rPr>
              <a:t>眩晕、</a:t>
            </a:r>
            <a:r>
              <a:rPr lang="zh-CN" altLang="zh-CN" dirty="0">
                <a:solidFill>
                  <a:srgbClr val="FFFF00"/>
                </a:solidFill>
                <a:latin typeface="黑体" panose="02010609060101010101" pitchFamily="49" charset="-122"/>
                <a:ea typeface="黑体" panose="02010609060101010101" pitchFamily="49" charset="-122"/>
                <a:cs typeface="+mn-cs"/>
              </a:rPr>
              <a:t>自汗、易感冒、面白、舌淡、脉虚</a:t>
            </a:r>
            <a:r>
              <a:rPr lang="zh-CN" altLang="zh-CN" dirty="0">
                <a:solidFill>
                  <a:srgbClr val="FDE9D9"/>
                </a:solidFill>
                <a:latin typeface="黑体" panose="02010609060101010101" pitchFamily="49" charset="-122"/>
                <a:ea typeface="黑体" panose="02010609060101010101" pitchFamily="49" charset="-122"/>
                <a:cs typeface="+mn-cs"/>
              </a:rPr>
              <a:t>等症状。</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气</a:t>
            </a:r>
            <a:r>
              <a:rPr lang="zh-CN" altLang="en-US" dirty="0">
                <a:solidFill>
                  <a:srgbClr val="FFFF00"/>
                </a:solidFill>
                <a:latin typeface="黑体" panose="02010609060101010101" pitchFamily="49" charset="-122"/>
                <a:ea typeface="黑体" panose="02010609060101010101" pitchFamily="49" charset="-122"/>
                <a:cs typeface="+mn-cs"/>
              </a:rPr>
              <a:t>行失常</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指气的升降出入失常而引起的</a:t>
            </a:r>
            <a:r>
              <a:rPr lang="zh-CN" altLang="zh-CN" dirty="0">
                <a:solidFill>
                  <a:srgbClr val="FFFF00"/>
                </a:solidFill>
                <a:latin typeface="黑体" panose="02010609060101010101" pitchFamily="49" charset="-122"/>
                <a:ea typeface="黑体" panose="02010609060101010101" pitchFamily="49" charset="-122"/>
                <a:cs typeface="+mn-cs"/>
              </a:rPr>
              <a:t>气滞、气逆、气陷、气闭</a:t>
            </a:r>
            <a:r>
              <a:rPr lang="zh-CN" altLang="zh-CN"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气脱</a:t>
            </a:r>
            <a:r>
              <a:rPr lang="zh-CN" altLang="zh-CN" dirty="0">
                <a:solidFill>
                  <a:srgbClr val="FDE9D9"/>
                </a:solidFill>
                <a:latin typeface="黑体" panose="02010609060101010101" pitchFamily="49" charset="-122"/>
                <a:ea typeface="黑体" panose="02010609060101010101" pitchFamily="49" charset="-122"/>
                <a:cs typeface="+mn-cs"/>
              </a:rPr>
              <a:t>等病理变化。</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2802"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气滞</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是指气的流通不畅，郁滞不通的病理状态。</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闷</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得矢气嗳气则舒</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）气逆</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肺气上逆</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咳逆上气</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胃气上逆</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恶心、呕吐、呃逆、嗳气</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肝气逆上</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头胀痛、面红、目赤、易怒</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气陷</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又称为“脾气下陷”</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气虚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小腹坠胀，便意频频</a:t>
            </a: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以及</a:t>
            </a:r>
            <a:r>
              <a:rPr lang="zh-CN" altLang="zh-CN" dirty="0">
                <a:solidFill>
                  <a:srgbClr val="FFFF00"/>
                </a:solidFill>
                <a:latin typeface="黑体" panose="02010609060101010101" pitchFamily="49" charset="-122"/>
                <a:ea typeface="黑体" panose="02010609060101010101" pitchFamily="49" charset="-122"/>
                <a:cs typeface="+mn-cs"/>
              </a:rPr>
              <a:t>胃下垂、子宫脱垂、脱肛</a:t>
            </a:r>
            <a:r>
              <a:rPr lang="zh-CN" altLang="zh-CN" dirty="0">
                <a:solidFill>
                  <a:srgbClr val="FDE9D9"/>
                </a:solidFill>
                <a:latin typeface="黑体" panose="02010609060101010101" pitchFamily="49" charset="-122"/>
                <a:ea typeface="黑体" panose="02010609060101010101" pitchFamily="49" charset="-122"/>
                <a:cs typeface="+mn-cs"/>
              </a:rPr>
              <a:t>等病变。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3826" name="内容占位符 2"/>
          <p:cNvSpPr>
            <a:spLocks noGrp="1"/>
          </p:cNvSpPr>
          <p:nvPr>
            <p:ph type="body" sz="quarter" idx="10"/>
          </p:nvPr>
        </p:nvSpPr>
        <p:spPr>
          <a:xfrm>
            <a:off x="395288" y="373063"/>
            <a:ext cx="6624637" cy="4032250"/>
          </a:xfrm>
          <a:noFill/>
          <a:ln>
            <a:noFill/>
          </a:ln>
        </p:spPr>
        <p:txBody>
          <a:bodyPr/>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气闭</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即气机闭阻，</a:t>
            </a:r>
            <a:r>
              <a:rPr lang="zh-CN" altLang="en-US" dirty="0">
                <a:solidFill>
                  <a:srgbClr val="FDE9D9"/>
                </a:solidFill>
                <a:latin typeface="黑体" panose="02010609060101010101" pitchFamily="49" charset="-122"/>
                <a:ea typeface="黑体" panose="02010609060101010101" pitchFamily="49" charset="-122"/>
                <a:cs typeface="+mn-cs"/>
              </a:rPr>
              <a:t>失于外达</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甚至</a:t>
            </a:r>
            <a:r>
              <a:rPr lang="zh-CN" altLang="zh-CN" dirty="0">
                <a:solidFill>
                  <a:srgbClr val="FDE9D9"/>
                </a:solidFill>
                <a:latin typeface="黑体" panose="02010609060101010101" pitchFamily="49" charset="-122"/>
                <a:ea typeface="黑体" panose="02010609060101010101" pitchFamily="49" charset="-122"/>
                <a:cs typeface="+mn-cs"/>
              </a:rPr>
              <a:t>清窍闭塞，出现昏厥的一种病理状态。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临床</a:t>
            </a:r>
            <a:r>
              <a:rPr lang="zh-CN" altLang="en-US" dirty="0">
                <a:solidFill>
                  <a:srgbClr val="FDE9D9"/>
                </a:solidFill>
                <a:latin typeface="黑体" panose="02010609060101010101" pitchFamily="49" charset="-122"/>
                <a:ea typeface="黑体" panose="02010609060101010101" pitchFamily="49" charset="-122"/>
                <a:cs typeface="+mn-cs"/>
              </a:rPr>
              <a:t>表现</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以突然昏厥，不省人事为特点。</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FFF00"/>
                </a:solidFill>
                <a:latin typeface="黑体" panose="02010609060101010101" pitchFamily="49" charset="-122"/>
                <a:ea typeface="黑体" panose="02010609060101010101" pitchFamily="49" charset="-122"/>
                <a:cs typeface="+mn-cs"/>
              </a:rPr>
              <a:t>气脱</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面色苍白、汗出不止、目闭口开、全身瘫软、手撒、二便失禁、脉微欲绝或虚大无根</a:t>
            </a:r>
            <a:r>
              <a:rPr lang="zh-CN" altLang="zh-CN" dirty="0">
                <a:solidFill>
                  <a:srgbClr val="FDE9D9"/>
                </a:solidFill>
                <a:latin typeface="黑体" panose="02010609060101010101" pitchFamily="49" charset="-122"/>
                <a:ea typeface="黑体" panose="02010609060101010101" pitchFamily="49" charset="-122"/>
                <a:cs typeface="+mn-cs"/>
              </a:rPr>
              <a:t>等症状。</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485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、血的失常</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）血</a:t>
            </a:r>
            <a:r>
              <a:rPr lang="zh-CN" altLang="en-US" dirty="0">
                <a:solidFill>
                  <a:srgbClr val="FDE9D9"/>
                </a:solidFill>
                <a:latin typeface="黑体" panose="02010609060101010101" pitchFamily="49" charset="-122"/>
                <a:ea typeface="黑体" panose="02010609060101010101" pitchFamily="49" charset="-122"/>
                <a:cs typeface="+mn-cs"/>
              </a:rPr>
              <a:t>不足</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血虚</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出血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血瘀</a:t>
            </a:r>
            <a:r>
              <a:rPr lang="zh-CN" altLang="en-US"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11150"/>
            <a:ext cx="6262688" cy="398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5874"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、气血关系失调</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气滞血瘀</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FFF00"/>
                </a:solidFill>
                <a:latin typeface="黑体" panose="02010609060101010101" pitchFamily="49" charset="-122"/>
                <a:ea typeface="黑体" panose="02010609060101010101" pitchFamily="49" charset="-122"/>
                <a:cs typeface="+mn-cs"/>
              </a:rPr>
              <a:t>气虚血瘀</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气不摄血</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4.</a:t>
            </a:r>
            <a:r>
              <a:rPr lang="zh-CN" altLang="zh-CN" dirty="0">
                <a:solidFill>
                  <a:srgbClr val="FFFF00"/>
                </a:solidFill>
                <a:latin typeface="黑体" panose="02010609060101010101" pitchFamily="49" charset="-122"/>
                <a:ea typeface="黑体" panose="02010609060101010101" pitchFamily="49" charset="-122"/>
                <a:cs typeface="+mn-cs"/>
              </a:rPr>
              <a:t>气随血脱</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FFF00"/>
                </a:solidFill>
                <a:latin typeface="黑体" panose="02010609060101010101" pitchFamily="49" charset="-122"/>
                <a:ea typeface="黑体" panose="02010609060101010101" pitchFamily="49" charset="-122"/>
                <a:cs typeface="+mn-cs"/>
              </a:rPr>
              <a:t>气血两虚</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en-US" dirty="0">
                <a:solidFill>
                  <a:srgbClr val="FFFF00"/>
                </a:solidFill>
                <a:latin typeface="黑体" panose="02010609060101010101" pitchFamily="49" charset="-122"/>
                <a:ea typeface="黑体" panose="02010609060101010101" pitchFamily="49" charset="-122"/>
                <a:cs typeface="+mn-cs"/>
              </a:rPr>
              <a:t>气血失和，不荣经脉</a:t>
            </a:r>
            <a:r>
              <a:rPr lang="zh-CN" altLang="en-US" dirty="0">
                <a:solidFill>
                  <a:srgbClr val="FDE9D9"/>
                </a:solidFill>
                <a:latin typeface="黑体" panose="02010609060101010101" pitchFamily="49" charset="-122"/>
                <a:ea typeface="黑体" panose="02010609060101010101" pitchFamily="49" charset="-122"/>
                <a:cs typeface="+mn-cs"/>
              </a:rPr>
              <a:t>：指因为气血两虚，导致气血之间相互为用的功能失于和调，影响经脉、筋肉和肌肤的濡养，从而产生肢体筋肉等运动失常或者感觉异常的病理状态。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34950"/>
            <a:ext cx="6262688" cy="5524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内容占位符 2"/>
          <p:cNvSpPr>
            <a:spLocks noGrp="1"/>
          </p:cNvSpPr>
          <p:nvPr>
            <p:ph type="body" sz="quarter" idx="10"/>
          </p:nvPr>
        </p:nvSpPr>
        <p:spPr>
          <a:xfrm>
            <a:off x="395288" y="627063"/>
            <a:ext cx="7097712" cy="4032250"/>
          </a:xfrm>
          <a:noFill/>
          <a:ln>
            <a:noFill/>
          </a:ln>
        </p:spPr>
        <p:txBody>
          <a:bodyPr/>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六</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阴阳的转化</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在一定的</a:t>
            </a:r>
            <a:r>
              <a:rPr lang="zh-CN" altLang="zh-CN" dirty="0">
                <a:solidFill>
                  <a:srgbClr val="FFFF00"/>
                </a:solidFill>
                <a:latin typeface="黑体" panose="02010609060101010101" pitchFamily="49" charset="-122"/>
                <a:ea typeface="黑体" panose="02010609060101010101" pitchFamily="49" charset="-122"/>
                <a:cs typeface="+mn-cs"/>
              </a:rPr>
              <a:t>条件下</a:t>
            </a:r>
            <a:r>
              <a:rPr lang="zh-CN" altLang="zh-CN" dirty="0">
                <a:solidFill>
                  <a:srgbClr val="FDE9D9"/>
                </a:solidFill>
                <a:latin typeface="黑体" panose="02010609060101010101" pitchFamily="49" charset="-122"/>
                <a:ea typeface="黑体" panose="02010609060101010101" pitchFamily="49" charset="-122"/>
                <a:cs typeface="+mn-cs"/>
              </a:rPr>
              <a:t>可以向其</a:t>
            </a:r>
            <a:r>
              <a:rPr lang="zh-CN" altLang="en-US" dirty="0">
                <a:solidFill>
                  <a:srgbClr val="FDE9D9"/>
                </a:solidFill>
                <a:latin typeface="黑体" panose="02010609060101010101" pitchFamily="49" charset="-122"/>
                <a:ea typeface="黑体" panose="02010609060101010101" pitchFamily="49" charset="-122"/>
                <a:cs typeface="+mn-cs"/>
              </a:rPr>
              <a:t>相反的方向</a:t>
            </a:r>
            <a:r>
              <a:rPr lang="zh-CN" altLang="zh-CN" dirty="0">
                <a:solidFill>
                  <a:srgbClr val="FDE9D9"/>
                </a:solidFill>
                <a:latin typeface="黑体" panose="02010609060101010101" pitchFamily="49" charset="-122"/>
                <a:ea typeface="黑体" panose="02010609060101010101" pitchFamily="49" charset="-122"/>
                <a:cs typeface="+mn-cs"/>
              </a:rPr>
              <a:t>转化。</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多产生于事物发展变化的</a:t>
            </a:r>
            <a:r>
              <a:rPr lang="zh-CN" altLang="en-US" dirty="0">
                <a:solidFill>
                  <a:srgbClr val="FFFF00"/>
                </a:solidFill>
                <a:latin typeface="黑体" panose="02010609060101010101" pitchFamily="49" charset="-122"/>
                <a:ea typeface="黑体" panose="02010609060101010101" pitchFamily="49" charset="-122"/>
                <a:cs typeface="+mn-cs"/>
              </a:rPr>
              <a:t>“物极”</a:t>
            </a:r>
            <a:r>
              <a:rPr lang="zh-CN" altLang="en-US" dirty="0">
                <a:solidFill>
                  <a:srgbClr val="FDE9D9"/>
                </a:solidFill>
                <a:latin typeface="黑体" panose="02010609060101010101" pitchFamily="49" charset="-122"/>
                <a:ea typeface="黑体" panose="02010609060101010101" pitchFamily="49" charset="-122"/>
                <a:cs typeface="+mn-cs"/>
              </a:rPr>
              <a:t>阶段，即</a:t>
            </a:r>
            <a:r>
              <a:rPr lang="zh-CN" altLang="en-US" dirty="0">
                <a:solidFill>
                  <a:srgbClr val="FFFF00"/>
                </a:solidFill>
                <a:latin typeface="黑体" panose="02010609060101010101" pitchFamily="49" charset="-122"/>
                <a:ea typeface="黑体" panose="02010609060101010101" pitchFamily="49" charset="-122"/>
                <a:cs typeface="+mn-cs"/>
              </a:rPr>
              <a:t>“物极必反”</a:t>
            </a:r>
            <a:r>
              <a:rPr lang="zh-CN" altLang="en-US"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如：</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寒极生热，热极生寒</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寒甚生热，热甚生寒</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重阴必阳，重阳必阴</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阴阳消长是转化的前提，阴阳转化是消长的结果。</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阴阳消长</a:t>
            </a:r>
            <a:r>
              <a:rPr lang="zh-CN" altLang="en-US" dirty="0">
                <a:solidFill>
                  <a:srgbClr val="FDE9D9"/>
                </a:solidFill>
                <a:latin typeface="黑体" panose="02010609060101010101" pitchFamily="49" charset="-122"/>
                <a:ea typeface="黑体" panose="02010609060101010101" pitchFamily="49" charset="-122"/>
                <a:cs typeface="+mn-cs"/>
              </a:rPr>
              <a:t>是</a:t>
            </a:r>
            <a:r>
              <a:rPr lang="zh-CN" altLang="en-US" dirty="0">
                <a:solidFill>
                  <a:srgbClr val="FFFF00"/>
                </a:solidFill>
                <a:latin typeface="黑体" panose="02010609060101010101" pitchFamily="49" charset="-122"/>
                <a:ea typeface="黑体" panose="02010609060101010101" pitchFamily="49" charset="-122"/>
                <a:cs typeface="+mn-cs"/>
              </a:rPr>
              <a:t>量变</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阴阳转化</a:t>
            </a:r>
            <a:r>
              <a:rPr lang="zh-CN" altLang="en-US" dirty="0">
                <a:solidFill>
                  <a:srgbClr val="FDE9D9"/>
                </a:solidFill>
                <a:latin typeface="黑体" panose="02010609060101010101" pitchFamily="49" charset="-122"/>
                <a:ea typeface="黑体" panose="02010609060101010101" pitchFamily="49" charset="-122"/>
                <a:cs typeface="+mn-cs"/>
              </a:rPr>
              <a:t>是在量变基础上的</a:t>
            </a:r>
            <a:r>
              <a:rPr lang="zh-CN" altLang="en-US" dirty="0">
                <a:solidFill>
                  <a:srgbClr val="FFFF00"/>
                </a:solidFill>
                <a:latin typeface="黑体" panose="02010609060101010101" pitchFamily="49" charset="-122"/>
                <a:ea typeface="黑体" panose="02010609060101010101" pitchFamily="49" charset="-122"/>
                <a:cs typeface="+mn-cs"/>
              </a:rPr>
              <a:t>质变</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41325" y="784225"/>
            <a:ext cx="6624638"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恶心呕吐，呃逆嗳气频作，其病机是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痰浊上壅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肺气上逆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肝气上逆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胃气上逆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奔豚气逆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4" name="标题 3"/>
          <p:cNvSpPr>
            <a:spLocks noGrp="1"/>
          </p:cNvSpPr>
          <p:nvPr>
            <p:ph type="title" idx="4294967295"/>
          </p:nvPr>
        </p:nvSpPr>
        <p:spPr>
          <a:xfrm>
            <a:off x="0" y="433388"/>
            <a:ext cx="8229600" cy="4746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 </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4" end="62"/>
                                            </p:txEl>
                                          </p:spTgt>
                                        </p:tgtEl>
                                        <p:attrNameLst>
                                          <p:attrName>style.visibility</p:attrName>
                                        </p:attrNameLst>
                                      </p:cBhvr>
                                      <p:to>
                                        <p:strVal val="visible"/>
                                      </p:to>
                                    </p:set>
                                    <p:animEffect transition="in" filter="box(in)">
                                      <p:cBhvr>
                                        <p:cTn id="7" dur="500"/>
                                        <p:tgtEl>
                                          <p:spTgt spid="3">
                                            <p:txEl>
                                              <p:charRg st="54" end="6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气闭或气脱的病机，主要是指</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元气耗损，脏腑功能衰退，抗病力下降</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气机不畅，流通受阻，脏腑功能障碍</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气机升降失常，脏腑之气逆上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气虚无力升举，脏腑位置下垂</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气的出入异常，或闭阻，或外散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4" name="标题 1"/>
          <p:cNvSpPr txBox="1"/>
          <p:nvPr/>
        </p:nvSpPr>
        <p:spPr bwMode="auto">
          <a:xfrm>
            <a:off x="457200" y="374650"/>
            <a:ext cx="8229600" cy="449263"/>
          </a:xfrm>
          <a:prstGeom prst="rect">
            <a:avLst/>
          </a:prstGeom>
          <a:noFill/>
          <a:ln w="9525">
            <a:noFill/>
            <a:miter lim="800000"/>
          </a:ln>
        </p:spPr>
        <p:txBody>
          <a:bodyPr lIns="79939" tIns="39969" rIns="79939" bIns="39969" anchor="ctr"/>
          <a:lstStyle/>
          <a:p>
            <a:pPr marR="0" defTabSz="798830">
              <a:buClrTx/>
              <a:buSzTx/>
              <a:buFontTx/>
              <a:buNone/>
              <a:defRPr/>
            </a:pPr>
            <a:r>
              <a:rPr kumimoji="0" lang="zh-CN" altLang="en-US" sz="2000" kern="0" cap="none" spc="0" normalizeH="0" baseline="0" noProof="0" dirty="0">
                <a:solidFill>
                  <a:srgbClr val="FFFF00"/>
                </a:solidFill>
                <a:latin typeface="+mj-ea"/>
                <a:ea typeface="+mj-ea"/>
                <a:cs typeface="+mj-cs"/>
              </a:rPr>
              <a:t>（练习题） </a:t>
            </a:r>
            <a:endParaRPr kumimoji="0" lang="zh-CN" altLang="en-US" sz="2000" kern="0" cap="none" spc="0" normalizeH="0" baseline="0" noProof="0" dirty="0">
              <a:solidFill>
                <a:srgbClr val="FFFF00"/>
              </a:solidFill>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109" end="117"/>
                                            </p:txEl>
                                          </p:spTgt>
                                        </p:tgtEl>
                                        <p:attrNameLst>
                                          <p:attrName>style.visibility</p:attrName>
                                        </p:attrNameLst>
                                      </p:cBhvr>
                                      <p:to>
                                        <p:strVal val="visible"/>
                                      </p:to>
                                    </p:set>
                                    <p:animEffect transition="in" filter="box(in)">
                                      <p:cBhvr>
                                        <p:cTn id="7" dur="500"/>
                                        <p:tgtEl>
                                          <p:spTgt spid="3">
                                            <p:txEl>
                                              <p:charRg st="109" end="1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正不敌邪或正气持续衰弱以致气不能内守，可导致的是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气陷</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气脱</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气郁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气结</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气闭</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63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8" end="66"/>
                                            </p:txEl>
                                          </p:spTgt>
                                        </p:tgtEl>
                                        <p:attrNameLst>
                                          <p:attrName>style.visibility</p:attrName>
                                        </p:attrNameLst>
                                      </p:cBhvr>
                                      <p:to>
                                        <p:strVal val="visible"/>
                                      </p:to>
                                    </p:set>
                                    <p:animEffect transition="in" filter="box(in)">
                                      <p:cBhvr>
                                        <p:cTn id="7" dur="500"/>
                                        <p:tgtEl>
                                          <p:spTgt spid="3">
                                            <p:txEl>
                                              <p:charRg st="58" end="6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型题】</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少气懒言，倦怠乏力，头目眩晕</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二便失禁，骨瘦痿厥，遗精</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头痛眩晕，昏厥，呕血</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少气懒言，大便溏泄，腹部坠胀感，脱肛</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纳呆，脘腹胀满，大便涩滞不畅</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气陷证常见的临床表现是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气逆证常见临床表现是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63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105" end="113"/>
                                            </p:txEl>
                                          </p:spTgt>
                                        </p:tgtEl>
                                        <p:attrNameLst>
                                          <p:attrName>style.visibility</p:attrName>
                                        </p:attrNameLst>
                                      </p:cBhvr>
                                      <p:to>
                                        <p:strVal val="visible"/>
                                      </p:to>
                                    </p:set>
                                    <p:animEffect transition="in" filter="box(in)">
                                      <p:cBhvr>
                                        <p:cTn id="7" dur="500"/>
                                        <p:tgtEl>
                                          <p:spTgt spid="3">
                                            <p:txEl>
                                              <p:charRg st="105" end="11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26" end="134"/>
                                            </p:txEl>
                                          </p:spTgt>
                                        </p:tgtEl>
                                        <p:attrNameLst>
                                          <p:attrName>style.visibility</p:attrName>
                                        </p:attrNameLst>
                                      </p:cBhvr>
                                      <p:to>
                                        <p:strVal val="visible"/>
                                      </p:to>
                                    </p:set>
                                    <p:animEffect transition="in" filter="box(in)">
                                      <p:cBhvr>
                                        <p:cTn id="12" dur="500"/>
                                        <p:tgtEl>
                                          <p:spTgt spid="3">
                                            <p:txEl>
                                              <p:charRg st="126" end="1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细目四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津液代谢失常</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津液不足</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津液输布、排泄障碍</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津液与气血关系失调</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内容占位符 2"/>
          <p:cNvSpPr>
            <a:spLocks noGrp="1" noChangeArrowheads="1"/>
          </p:cNvSpPr>
          <p:nvPr>
            <p:ph type="body" sz="quarter" idx="10"/>
          </p:nvPr>
        </p:nvSpPr>
        <p:spPr bwMode="auto">
          <a:xfrm>
            <a:off x="395288" y="627063"/>
            <a:ext cx="6869113"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一、津液不足</a:t>
            </a:r>
            <a:r>
              <a:rPr kumimoji="0" lang="en-US" altLang="zh-CN"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内燥证</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ct val="0"/>
              </a:spcBef>
              <a:spcAft>
                <a:spcPct val="0"/>
              </a:spcAft>
              <a:buClrTx/>
              <a:buSzTx/>
              <a:buFont typeface="+mj-lt"/>
              <a:buAutoNum type="arabicPeriod"/>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原因：</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热邪</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吐泻、大汗、多尿或久病耗津</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生成不足</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ct val="150000"/>
              </a:lnSpc>
              <a:spcBef>
                <a:spcPct val="0"/>
              </a:spcBef>
              <a:spcAft>
                <a:spcPct val="0"/>
              </a:spcAft>
              <a:buClrTx/>
              <a:buSzTx/>
              <a:buFont typeface="+mj-lt"/>
              <a:buAutoNum type="arabicPeriod"/>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表现：</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轻者，常见</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口渴引饮、大便燥结、小便短少色黄及口、鼻、皮肤干燥</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等。重则可出现</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目眶深陷、小便全无、精神萎顿</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。甚至大肉尽脱，手足震颤、舌光红无苔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或少苔</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等。</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11150"/>
            <a:ext cx="6262688" cy="398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3042"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二、津液输布、排泄障碍</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津液</a:t>
            </a:r>
            <a:r>
              <a:rPr lang="zh-CN" altLang="en-US" dirty="0">
                <a:solidFill>
                  <a:srgbClr val="FDE9D9"/>
                </a:solidFill>
                <a:latin typeface="黑体" panose="02010609060101010101" pitchFamily="49" charset="-122"/>
                <a:ea typeface="黑体" panose="02010609060101010101" pitchFamily="49" charset="-122"/>
                <a:cs typeface="+mn-cs"/>
              </a:rPr>
              <a:t>得不到正常的输布，导致津液在体内环流迟缓，或在体内某一局部发生滞留，因之产生的</a:t>
            </a:r>
            <a:r>
              <a:rPr lang="zh-CN" altLang="en-US" dirty="0">
                <a:solidFill>
                  <a:srgbClr val="FFFF00"/>
                </a:solidFill>
                <a:latin typeface="黑体" panose="02010609060101010101" pitchFamily="49" charset="-122"/>
                <a:ea typeface="黑体" panose="02010609060101010101" pitchFamily="49" charset="-122"/>
                <a:cs typeface="+mn-cs"/>
              </a:rPr>
              <a:t>津液不化、水湿内生、酿痰成饮</a:t>
            </a:r>
            <a:r>
              <a:rPr lang="zh-CN" altLang="en-US" dirty="0">
                <a:solidFill>
                  <a:srgbClr val="FDE9D9"/>
                </a:solidFill>
                <a:latin typeface="黑体" panose="02010609060101010101" pitchFamily="49" charset="-122"/>
                <a:ea typeface="黑体" panose="02010609060101010101" pitchFamily="49" charset="-122"/>
                <a:cs typeface="+mn-cs"/>
              </a:rPr>
              <a:t>的一系列病理状态。</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49250"/>
            <a:ext cx="6262688" cy="3730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4066"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三、津液与气血关系失调</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水停气阻</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水停气阻，是指津液代谢障碍，水湿痰饮停留导致气机阻滞的病理状态。</a:t>
            </a:r>
            <a:r>
              <a:rPr lang="zh-CN" altLang="en-US" dirty="0">
                <a:solidFill>
                  <a:srgbClr val="FDE9D9"/>
                </a:solidFill>
                <a:latin typeface="黑体" panose="02010609060101010101" pitchFamily="49" charset="-122"/>
                <a:ea typeface="黑体" panose="02010609060101010101" pitchFamily="49" charset="-122"/>
                <a:cs typeface="+mn-cs"/>
              </a:rPr>
              <a:t>如水饮阻肺、水饮停滞中焦、水饮停于四肢。</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气随津脱</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是指津液大量流失，气失其依附而出现暴脱亡失的病理状态。多由</a:t>
            </a:r>
            <a:r>
              <a:rPr lang="zh-CN" altLang="zh-CN" dirty="0">
                <a:solidFill>
                  <a:srgbClr val="FFFF00"/>
                </a:solidFill>
                <a:latin typeface="黑体" panose="02010609060101010101" pitchFamily="49" charset="-122"/>
                <a:ea typeface="黑体" panose="02010609060101010101" pitchFamily="49" charset="-122"/>
                <a:cs typeface="+mn-cs"/>
              </a:rPr>
              <a:t>高热伤津，或大汗伤津，或严重吐泻耗伤津液</a:t>
            </a:r>
            <a:r>
              <a:rPr lang="zh-CN" altLang="zh-CN" dirty="0">
                <a:solidFill>
                  <a:srgbClr val="FDE9D9"/>
                </a:solidFill>
                <a:latin typeface="黑体" panose="02010609060101010101" pitchFamily="49" charset="-122"/>
                <a:ea typeface="黑体" panose="02010609060101010101" pitchFamily="49" charset="-122"/>
                <a:cs typeface="+mn-cs"/>
              </a:rPr>
              <a:t>等所致。</a:t>
            </a:r>
            <a:br>
              <a:rPr lang="en-US" altLang="zh-CN" dirty="0">
                <a:solidFill>
                  <a:srgbClr val="FDE9D9"/>
                </a:solidFill>
                <a:latin typeface="黑体" panose="02010609060101010101" pitchFamily="49" charset="-122"/>
                <a:ea typeface="黑体" panose="02010609060101010101" pitchFamily="49" charset="-122"/>
                <a:cs typeface="+mn-cs"/>
              </a:rPr>
            </a:b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3556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5090" name="内容占位符 2"/>
          <p:cNvSpPr>
            <a:spLocks noGrp="1"/>
          </p:cNvSpPr>
          <p:nvPr>
            <p:ph type="body" sz="quarter" idx="10"/>
          </p:nvPr>
        </p:nvSpPr>
        <p:spPr>
          <a:noFill/>
          <a:ln>
            <a:noFill/>
          </a:ln>
        </p:spPr>
        <p:txBody>
          <a:bodyPr/>
          <a:p>
            <a:pPr marL="298450" indent="-298450" defTabSz="798830">
              <a:lnSpc>
                <a:spcPts val="34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津枯血燥</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是指津液亏</a:t>
            </a:r>
            <a:r>
              <a:rPr lang="zh-CN" altLang="en-US" dirty="0">
                <a:solidFill>
                  <a:srgbClr val="FDE9D9"/>
                </a:solidFill>
                <a:latin typeface="黑体" panose="02010609060101010101" pitchFamily="49" charset="-122"/>
                <a:ea typeface="黑体" panose="02010609060101010101" pitchFamily="49" charset="-122"/>
                <a:cs typeface="+mn-cs"/>
              </a:rPr>
              <a:t>乏</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甚至枯竭，从而导致血燥虚热内生，或血燥生风的病理状态。常见</a:t>
            </a:r>
            <a:r>
              <a:rPr lang="zh-CN" altLang="en-US" dirty="0">
                <a:solidFill>
                  <a:srgbClr val="FFFF00"/>
                </a:solidFill>
                <a:latin typeface="黑体" panose="02010609060101010101" pitchFamily="49" charset="-122"/>
                <a:ea typeface="黑体" panose="02010609060101010101" pitchFamily="49" charset="-122"/>
                <a:cs typeface="+mn-cs"/>
              </a:rPr>
              <a:t>心烦，鼻咽干燥，或五心烦热，口渴喜饮，肌肉消瘦，小便短小，舌红少津，脉细数</a:t>
            </a:r>
            <a:r>
              <a:rPr lang="zh-CN" altLang="en-US" dirty="0">
                <a:solidFill>
                  <a:srgbClr val="FDE9D9"/>
                </a:solidFill>
                <a:latin typeface="黑体" panose="02010609060101010101" pitchFamily="49" charset="-122"/>
                <a:ea typeface="黑体" panose="02010609060101010101" pitchFamily="49" charset="-122"/>
                <a:cs typeface="+mn-cs"/>
              </a:rPr>
              <a:t>等症。</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津亏血瘀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指津液损</a:t>
            </a:r>
            <a:r>
              <a:rPr lang="zh-CN" altLang="en-US" dirty="0">
                <a:solidFill>
                  <a:srgbClr val="FDE9D9"/>
                </a:solidFill>
                <a:latin typeface="黑体" panose="02010609060101010101" pitchFamily="49" charset="-122"/>
                <a:ea typeface="黑体" panose="02010609060101010101" pitchFamily="49" charset="-122"/>
                <a:cs typeface="+mn-cs"/>
              </a:rPr>
              <a:t>，血液循行瘀滞不畅的病理状态。常见在原有</a:t>
            </a:r>
            <a:r>
              <a:rPr lang="zh-CN" altLang="en-US" dirty="0">
                <a:solidFill>
                  <a:srgbClr val="FFFF00"/>
                </a:solidFill>
                <a:latin typeface="黑体" panose="02010609060101010101" pitchFamily="49" charset="-122"/>
                <a:ea typeface="黑体" panose="02010609060101010101" pitchFamily="49" charset="-122"/>
                <a:cs typeface="+mn-cs"/>
              </a:rPr>
              <a:t>津液不足基础上</a:t>
            </a:r>
            <a:r>
              <a:rPr lang="zh-CN" altLang="en-US" dirty="0">
                <a:solidFill>
                  <a:srgbClr val="FDE9D9"/>
                </a:solidFill>
                <a:latin typeface="黑体" panose="02010609060101010101" pitchFamily="49" charset="-122"/>
                <a:ea typeface="黑体" panose="02010609060101010101" pitchFamily="49" charset="-122"/>
                <a:cs typeface="+mn-cs"/>
              </a:rPr>
              <a:t>，出现</a:t>
            </a:r>
            <a:r>
              <a:rPr lang="zh-CN" altLang="en-US" dirty="0">
                <a:solidFill>
                  <a:srgbClr val="FFFF00"/>
                </a:solidFill>
                <a:latin typeface="黑体" panose="02010609060101010101" pitchFamily="49" charset="-122"/>
                <a:ea typeface="黑体" panose="02010609060101010101" pitchFamily="49" charset="-122"/>
                <a:cs typeface="+mn-cs"/>
              </a:rPr>
              <a:t>舌质紫绛，或见瘀点、瘀斑</a:t>
            </a:r>
            <a:r>
              <a:rPr lang="zh-CN" altLang="en-US"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血瘀水停</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是指因血脉瘀阻，血行不畅导致津液输布障碍而水液停聚的病理状态。</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练习题</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津液不足引起的是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内寒</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内风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内湿</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内燥</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内火</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5" end="53"/>
                                            </p:txEl>
                                          </p:spTgt>
                                        </p:tgtEl>
                                        <p:attrNameLst>
                                          <p:attrName>style.visibility</p:attrName>
                                        </p:attrNameLst>
                                      </p:cBhvr>
                                      <p:to>
                                        <p:strVal val="visible"/>
                                      </p:to>
                                    </p:set>
                                    <p:animEffect transition="in" filter="box(in)">
                                      <p:cBhvr>
                                        <p:cTn id="7" dur="500"/>
                                        <p:tgtEl>
                                          <p:spTgt spid="3">
                                            <p:txEl>
                                              <p:charRg st="45" end="5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七</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阴阳的自和与平衡</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FFF00"/>
                </a:solidFill>
                <a:latin typeface="黑体" panose="02010609060101010101" pitchFamily="49" charset="-122"/>
                <a:ea typeface="黑体" panose="02010609060101010101" pitchFamily="49" charset="-122"/>
                <a:cs typeface="+mn-cs"/>
              </a:rPr>
              <a:t>自和</a:t>
            </a:r>
            <a:r>
              <a:rPr lang="zh-CN" altLang="en-US" dirty="0">
                <a:solidFill>
                  <a:srgbClr val="FDE9D9"/>
                </a:solidFill>
                <a:latin typeface="黑体" panose="02010609060101010101" pitchFamily="49" charset="-122"/>
                <a:ea typeface="黑体" panose="02010609060101010101" pitchFamily="49" charset="-122"/>
                <a:cs typeface="+mn-cs"/>
              </a:rPr>
              <a:t>：指阴阳双方自动维持和自动恢复其协调平衡状态的能力和趋势。</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阴阳</a:t>
            </a:r>
            <a:r>
              <a:rPr lang="zh-CN" altLang="en-US" dirty="0">
                <a:solidFill>
                  <a:srgbClr val="FFFF00"/>
                </a:solidFill>
                <a:latin typeface="黑体" panose="02010609060101010101" pitchFamily="49" charset="-122"/>
                <a:ea typeface="黑体" panose="02010609060101010101" pitchFamily="49" charset="-122"/>
                <a:cs typeface="+mn-cs"/>
              </a:rPr>
              <a:t>平衡</a:t>
            </a:r>
            <a:r>
              <a:rPr lang="zh-CN" altLang="en-US" dirty="0">
                <a:solidFill>
                  <a:srgbClr val="FDE9D9"/>
                </a:solidFill>
                <a:latin typeface="黑体" panose="02010609060101010101" pitchFamily="49" charset="-122"/>
                <a:ea typeface="黑体" panose="02010609060101010101" pitchFamily="49" charset="-122"/>
                <a:cs typeface="+mn-cs"/>
              </a:rPr>
              <a:t>：指阴阳双方在相互斗争、相互作用中处于大体均势的状态，即阴阳协调和相对稳定状态。</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细目五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内生“五邪”</a:t>
            </a:r>
            <a:endParaRPr kumimoji="0" lang="zh-CN" altLang="en-US" sz="11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内生“五邪”的概念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风气内动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寒从中生</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湿浊内生</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津伤化燥</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6.</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火热内生</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62" name="内容占位符 2"/>
          <p:cNvSpPr>
            <a:spLocks noGrp="1"/>
          </p:cNvSpPr>
          <p:nvPr>
            <p:ph type="body" sz="quarter" idx="10"/>
          </p:nvPr>
        </p:nvSpPr>
        <p:spPr>
          <a:xfrm>
            <a:off x="395288" y="317500"/>
            <a:ext cx="7092950" cy="4032250"/>
          </a:xfrm>
          <a:noFill/>
          <a:ln>
            <a:noFill/>
          </a:ln>
        </p:spPr>
        <p:txBody>
          <a:bodyPr/>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一、内生“五邪”的概念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在疾病过程中，机体自身</a:t>
            </a:r>
            <a:r>
              <a:rPr lang="zh-CN" altLang="zh-CN" dirty="0">
                <a:solidFill>
                  <a:srgbClr val="FFFF00"/>
                </a:solidFill>
                <a:latin typeface="黑体" panose="02010609060101010101" pitchFamily="49" charset="-122"/>
                <a:ea typeface="黑体" panose="02010609060101010101" pitchFamily="49" charset="-122"/>
                <a:cs typeface="+mn-cs"/>
              </a:rPr>
              <a:t>由于脏腑功能异常而导致化风、化火、化寒、化燥、化湿的病理变化</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二、风气内动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热极生风</a:t>
            </a:r>
            <a:r>
              <a:rPr lang="zh-CN" altLang="en-US" dirty="0">
                <a:solidFill>
                  <a:srgbClr val="FDE9D9"/>
                </a:solidFill>
                <a:latin typeface="黑体" panose="02010609060101010101" pitchFamily="49" charset="-122"/>
                <a:ea typeface="黑体" panose="02010609060101010101" pitchFamily="49" charset="-122"/>
                <a:cs typeface="+mn-cs"/>
              </a:rPr>
              <a:t>：高热</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痉厥、抽搐、</a:t>
            </a:r>
            <a:r>
              <a:rPr lang="zh-CN" altLang="en-US" dirty="0">
                <a:solidFill>
                  <a:srgbClr val="FFFF00"/>
                </a:solidFill>
                <a:latin typeface="黑体" panose="02010609060101010101" pitchFamily="49" charset="-122"/>
                <a:ea typeface="黑体" panose="02010609060101010101" pitchFamily="49" charset="-122"/>
                <a:cs typeface="+mn-cs"/>
              </a:rPr>
              <a:t>鼻翼煽动、角弓反张</a:t>
            </a:r>
            <a:r>
              <a:rPr lang="en-US" altLang="zh-CN" dirty="0">
                <a:solidFill>
                  <a:srgbClr val="FFFF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肝阳化风</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筋惕肉膶</a:t>
            </a:r>
            <a:r>
              <a:rPr lang="zh-CN" altLang="en-US" dirty="0">
                <a:solidFill>
                  <a:srgbClr val="FDE9D9"/>
                </a:solidFill>
                <a:latin typeface="黑体" panose="02010609060101010101" pitchFamily="49" charset="-122"/>
                <a:ea typeface="黑体" panose="02010609060101010101" pitchFamily="49" charset="-122"/>
                <a:cs typeface="+mn-cs"/>
              </a:rPr>
              <a:t>、肢麻震颤、</a:t>
            </a:r>
            <a:r>
              <a:rPr lang="zh-CN" altLang="en-US" dirty="0">
                <a:solidFill>
                  <a:srgbClr val="FFFF00"/>
                </a:solidFill>
                <a:latin typeface="黑体" panose="02010609060101010101" pitchFamily="49" charset="-122"/>
                <a:ea typeface="黑体" panose="02010609060101010101" pitchFamily="49" charset="-122"/>
                <a:cs typeface="+mn-cs"/>
              </a:rPr>
              <a:t>眩晕欲仆</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或见口眼歪斜、半身不遂</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阴虚风动</a:t>
            </a:r>
            <a:r>
              <a:rPr lang="zh-CN" altLang="en-US" dirty="0">
                <a:solidFill>
                  <a:srgbClr val="FDE9D9"/>
                </a:solidFill>
                <a:latin typeface="黑体" panose="02010609060101010101" pitchFamily="49" charset="-122"/>
                <a:ea typeface="黑体" panose="02010609060101010101" pitchFamily="49" charset="-122"/>
                <a:cs typeface="+mn-cs"/>
              </a:rPr>
              <a:t>：低热阴虚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筋挛肉瞤、手足蠕动</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血虚生风</a:t>
            </a:r>
            <a:r>
              <a:rPr lang="zh-CN" altLang="en-US" dirty="0">
                <a:solidFill>
                  <a:srgbClr val="FDE9D9"/>
                </a:solidFill>
                <a:latin typeface="黑体" panose="02010609060101010101" pitchFamily="49" charset="-122"/>
                <a:ea typeface="黑体" panose="02010609060101010101" pitchFamily="49" charset="-122"/>
                <a:cs typeface="+mn-cs"/>
              </a:rPr>
              <a:t>：血虚</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肢体麻木不仁、筋肉跳动、甚则手足拘挛不伸等证。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DE9D9"/>
                </a:solidFill>
                <a:latin typeface="黑体" panose="02010609060101010101" pitchFamily="49" charset="-122"/>
                <a:ea typeface="黑体" panose="02010609060101010101" pitchFamily="49" charset="-122"/>
                <a:cs typeface="+mn-cs"/>
              </a:rPr>
              <a:t>血燥生风：临床可见</a:t>
            </a:r>
            <a:r>
              <a:rPr lang="zh-CN" altLang="en-US" dirty="0">
                <a:solidFill>
                  <a:srgbClr val="FFFF00"/>
                </a:solidFill>
                <a:latin typeface="黑体" panose="02010609060101010101" pitchFamily="49" charset="-122"/>
                <a:ea typeface="黑体" panose="02010609060101010101" pitchFamily="49" charset="-122"/>
                <a:cs typeface="+mn-cs"/>
              </a:rPr>
              <a:t>皮肤干燥或肌肤甲错</a:t>
            </a:r>
            <a:r>
              <a:rPr lang="zh-CN" altLang="en-US" dirty="0">
                <a:solidFill>
                  <a:srgbClr val="FDE9D9"/>
                </a:solidFill>
                <a:latin typeface="黑体" panose="02010609060101010101" pitchFamily="49" charset="-122"/>
                <a:ea typeface="黑体" panose="02010609060101010101" pitchFamily="49" charset="-122"/>
                <a:cs typeface="+mn-cs"/>
              </a:rPr>
              <a:t>，并有</a:t>
            </a:r>
            <a:r>
              <a:rPr lang="zh-CN" altLang="en-US" dirty="0">
                <a:solidFill>
                  <a:srgbClr val="FFFF00"/>
                </a:solidFill>
                <a:latin typeface="黑体" panose="02010609060101010101" pitchFamily="49" charset="-122"/>
                <a:ea typeface="黑体" panose="02010609060101010101" pitchFamily="49" charset="-122"/>
                <a:cs typeface="+mn-cs"/>
              </a:rPr>
              <a:t>皮肤瘙痒或落皮屑</a:t>
            </a:r>
            <a:r>
              <a:rPr lang="zh-CN" altLang="en-US" dirty="0">
                <a:solidFill>
                  <a:srgbClr val="FDE9D9"/>
                </a:solidFill>
                <a:latin typeface="黑体" panose="02010609060101010101" pitchFamily="49" charset="-122"/>
                <a:ea typeface="黑体" panose="02010609060101010101" pitchFamily="49" charset="-122"/>
                <a:cs typeface="+mn-cs"/>
              </a:rPr>
              <a:t>等病理表现。</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9186"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三、寒从中生</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C000"/>
                </a:solidFill>
                <a:latin typeface="黑体" panose="02010609060101010101" pitchFamily="49" charset="-122"/>
                <a:ea typeface="黑体" panose="02010609060101010101" pitchFamily="49" charset="-122"/>
                <a:cs typeface="+mn-cs"/>
              </a:rPr>
              <a:t>脾肾</a:t>
            </a:r>
            <a:r>
              <a:rPr lang="zh-CN" altLang="en-US" dirty="0">
                <a:solidFill>
                  <a:srgbClr val="FDE9D9"/>
                </a:solidFill>
                <a:latin typeface="黑体" panose="02010609060101010101" pitchFamily="49" charset="-122"/>
                <a:ea typeface="黑体" panose="02010609060101010101" pitchFamily="49" charset="-122"/>
                <a:cs typeface="+mn-cs"/>
              </a:rPr>
              <a:t>阳虚</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四、湿浊内生</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主要</a:t>
            </a:r>
            <a:r>
              <a:rPr lang="zh-CN" altLang="en-US" dirty="0">
                <a:solidFill>
                  <a:srgbClr val="FFFF00"/>
                </a:solidFill>
                <a:latin typeface="黑体" panose="02010609060101010101" pitchFamily="49" charset="-122"/>
                <a:ea typeface="黑体" panose="02010609060101010101" pitchFamily="49" charset="-122"/>
                <a:cs typeface="+mn-cs"/>
              </a:rPr>
              <a:t>是</a:t>
            </a:r>
            <a:r>
              <a:rPr lang="zh-CN" altLang="zh-CN" dirty="0">
                <a:solidFill>
                  <a:srgbClr val="FFFF00"/>
                </a:solidFill>
                <a:latin typeface="黑体" panose="02010609060101010101" pitchFamily="49" charset="-122"/>
                <a:ea typeface="黑体" panose="02010609060101010101" pitchFamily="49" charset="-122"/>
                <a:cs typeface="+mn-cs"/>
              </a:rPr>
              <a:t>脾运失</a:t>
            </a:r>
            <a:r>
              <a:rPr lang="zh-CN" altLang="en-US" dirty="0">
                <a:solidFill>
                  <a:srgbClr val="FFFF00"/>
                </a:solidFill>
                <a:latin typeface="黑体" panose="02010609060101010101" pitchFamily="49" charset="-122"/>
                <a:ea typeface="黑体" panose="02010609060101010101" pitchFamily="49" charset="-122"/>
                <a:cs typeface="+mn-cs"/>
              </a:rPr>
              <a:t>司</a:t>
            </a:r>
            <a:r>
              <a:rPr lang="zh-CN" altLang="zh-CN" dirty="0">
                <a:solidFill>
                  <a:srgbClr val="FDE9D9"/>
                </a:solidFill>
                <a:latin typeface="黑体" panose="02010609060101010101" pitchFamily="49" charset="-122"/>
                <a:ea typeface="黑体" panose="02010609060101010101" pitchFamily="49" charset="-122"/>
                <a:cs typeface="+mn-cs"/>
              </a:rPr>
              <a:t>．此外，</a:t>
            </a:r>
            <a:r>
              <a:rPr lang="zh-CN" altLang="zh-CN" dirty="0">
                <a:solidFill>
                  <a:srgbClr val="FFFF00"/>
                </a:solidFill>
                <a:latin typeface="黑体" panose="02010609060101010101" pitchFamily="49" charset="-122"/>
                <a:ea typeface="黑体" panose="02010609060101010101" pitchFamily="49" charset="-122"/>
                <a:cs typeface="+mn-cs"/>
              </a:rPr>
              <a:t>与肾</a:t>
            </a:r>
            <a:r>
              <a:rPr lang="zh-CN" altLang="zh-CN" dirty="0">
                <a:solidFill>
                  <a:srgbClr val="FDE9D9"/>
                </a:solidFill>
                <a:latin typeface="黑体" panose="02010609060101010101" pitchFamily="49" charset="-122"/>
                <a:ea typeface="黑体" panose="02010609060101010101" pitchFamily="49" charset="-122"/>
                <a:cs typeface="+mn-cs"/>
              </a:rPr>
              <a:t>阳虚衰</a:t>
            </a:r>
            <a:r>
              <a:rPr lang="zh-CN" altLang="zh-CN" dirty="0">
                <a:solidFill>
                  <a:srgbClr val="FFFF00"/>
                </a:solidFill>
                <a:latin typeface="黑体" panose="02010609060101010101" pitchFamily="49" charset="-122"/>
                <a:ea typeface="黑体" panose="02010609060101010101" pitchFamily="49" charset="-122"/>
                <a:cs typeface="+mn-cs"/>
              </a:rPr>
              <a:t>亦有关</a:t>
            </a:r>
            <a:r>
              <a:rPr lang="zh-CN" altLang="zh-CN" dirty="0">
                <a:solidFill>
                  <a:srgbClr val="FDE9D9"/>
                </a:solidFill>
                <a:latin typeface="黑体" panose="02010609060101010101" pitchFamily="49" charset="-122"/>
                <a:ea typeface="黑体" panose="02010609060101010101" pitchFamily="49" charset="-122"/>
                <a:cs typeface="+mn-cs"/>
              </a:rPr>
              <a:t>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五、津伤化燥</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形成原</a:t>
            </a:r>
            <a:r>
              <a:rPr lang="zh-CN" altLang="en-US" dirty="0">
                <a:solidFill>
                  <a:srgbClr val="FDE9D9"/>
                </a:solidFill>
                <a:latin typeface="黑体" panose="02010609060101010101" pitchFamily="49" charset="-122"/>
                <a:ea typeface="黑体" panose="02010609060101010101" pitchFamily="49" charset="-122"/>
                <a:cs typeface="+mn-cs"/>
              </a:rPr>
              <a:t>因：</a:t>
            </a:r>
            <a:r>
              <a:rPr lang="zh-CN" altLang="zh-CN" dirty="0">
                <a:solidFill>
                  <a:srgbClr val="FFFF00"/>
                </a:solidFill>
                <a:latin typeface="黑体" panose="02010609060101010101" pitchFamily="49" charset="-122"/>
                <a:ea typeface="黑体" panose="02010609060101010101" pitchFamily="49" charset="-122"/>
                <a:cs typeface="+mn-cs"/>
              </a:rPr>
              <a:t>久病伤津</a:t>
            </a:r>
            <a:r>
              <a:rPr lang="zh-CN" altLang="en-US" dirty="0">
                <a:solidFill>
                  <a:srgbClr val="FFFF00"/>
                </a:solidFill>
                <a:latin typeface="黑体" panose="02010609060101010101" pitchFamily="49" charset="-122"/>
                <a:ea typeface="黑体" panose="02010609060101010101" pitchFamily="49" charset="-122"/>
                <a:cs typeface="+mn-cs"/>
              </a:rPr>
              <a:t>液</a:t>
            </a:r>
            <a:r>
              <a:rPr lang="zh-CN" altLang="zh-CN" dirty="0">
                <a:solidFill>
                  <a:srgbClr val="FFFF00"/>
                </a:solidFill>
                <a:latin typeface="黑体" panose="02010609060101010101" pitchFamily="49" charset="-122"/>
                <a:ea typeface="黑体" panose="02010609060101010101" pitchFamily="49" charset="-122"/>
                <a:cs typeface="+mn-cs"/>
              </a:rPr>
              <a:t>耗，大汗、大吐、大下或亡血、失精，热</a:t>
            </a:r>
            <a:r>
              <a:rPr lang="zh-CN" altLang="en-US" dirty="0">
                <a:solidFill>
                  <a:srgbClr val="FFFF00"/>
                </a:solidFill>
                <a:latin typeface="黑体" panose="02010609060101010101" pitchFamily="49" charset="-122"/>
                <a:ea typeface="黑体" panose="02010609060101010101" pitchFamily="49" charset="-122"/>
                <a:cs typeface="+mn-cs"/>
              </a:rPr>
              <a:t>盛</a:t>
            </a:r>
            <a:r>
              <a:rPr lang="zh-CN" altLang="zh-CN" dirty="0">
                <a:solidFill>
                  <a:srgbClr val="FFFF00"/>
                </a:solidFill>
                <a:latin typeface="黑体" panose="02010609060101010101" pitchFamily="49" charset="-122"/>
                <a:ea typeface="黑体" panose="02010609060101010101" pitchFamily="49" charset="-122"/>
                <a:cs typeface="+mn-cs"/>
              </a:rPr>
              <a:t>伤津</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5667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0210"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六、火热内生</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火热内生病机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阳气过盛化火</a:t>
            </a:r>
            <a:r>
              <a:rPr lang="zh-CN" altLang="en-US" dirty="0">
                <a:solidFill>
                  <a:srgbClr val="FFFF00"/>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壮火</a:t>
            </a:r>
            <a:r>
              <a:rPr lang="zh-CN" altLang="en-US" dirty="0">
                <a:solidFill>
                  <a:srgbClr val="FDE9D9"/>
                </a:solidFill>
                <a:latin typeface="黑体" panose="02010609060101010101" pitchFamily="49" charset="-122"/>
                <a:ea typeface="黑体" panose="02010609060101010101" pitchFamily="49" charset="-122"/>
                <a:cs typeface="+mn-cs"/>
              </a:rPr>
              <a:t>（气有余便是火）</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FFF00"/>
                </a:solidFill>
                <a:latin typeface="黑体" panose="02010609060101010101" pitchFamily="49" charset="-122"/>
                <a:ea typeface="黑体" panose="02010609060101010101" pitchFamily="49" charset="-122"/>
                <a:cs typeface="+mn-cs"/>
              </a:rPr>
              <a:t>邪郁化火：</a:t>
            </a:r>
            <a:r>
              <a:rPr lang="zh-CN" altLang="zh-CN" dirty="0">
                <a:solidFill>
                  <a:srgbClr val="FDE9D9"/>
                </a:solidFill>
                <a:latin typeface="黑体" panose="02010609060101010101" pitchFamily="49" charset="-122"/>
                <a:ea typeface="黑体" panose="02010609060101010101" pitchFamily="49" charset="-122"/>
                <a:cs typeface="+mn-cs"/>
              </a:rPr>
              <a:t>六淫</a:t>
            </a:r>
            <a:r>
              <a:rPr lang="zh-CN" altLang="en-US" dirty="0">
                <a:solidFill>
                  <a:srgbClr val="FDE9D9"/>
                </a:solidFill>
                <a:latin typeface="黑体" panose="02010609060101010101" pitchFamily="49" charset="-122"/>
                <a:ea typeface="黑体" panose="02010609060101010101" pitchFamily="49" charset="-122"/>
                <a:cs typeface="+mn-cs"/>
              </a:rPr>
              <a:t>、痰湿、瘀血、食积等。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FFF00"/>
                </a:solidFill>
                <a:latin typeface="黑体" panose="02010609060101010101" pitchFamily="49" charset="-122"/>
                <a:ea typeface="黑体" panose="02010609060101010101" pitchFamily="49" charset="-122"/>
                <a:cs typeface="+mn-cs"/>
              </a:rPr>
              <a:t>五志过极化火</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如气郁化火。</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阴虚火旺</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阴虚内热多见全身性的虚热征象。</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6673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练习题</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内风与哪脏功能失常关系密切</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7" end="55"/>
                                            </p:txEl>
                                          </p:spTgt>
                                        </p:tgtEl>
                                        <p:attrNameLst>
                                          <p:attrName>style.visibility</p:attrName>
                                        </p:attrNameLst>
                                      </p:cBhvr>
                                      <p:to>
                                        <p:strVal val="visible"/>
                                      </p:to>
                                    </p:set>
                                    <p:animEffect transition="in" filter="box(in)">
                                      <p:cBhvr>
                                        <p:cTn id="7" dur="500"/>
                                        <p:tgtEl>
                                          <p:spTgt spid="3">
                                            <p:txEl>
                                              <p:charRg st="47"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内湿与哪脏功能失常关系密切</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1" end="49"/>
                                            </p:txEl>
                                          </p:spTgt>
                                        </p:tgtEl>
                                        <p:attrNameLst>
                                          <p:attrName>style.visibility</p:attrName>
                                        </p:attrNameLst>
                                      </p:cBhvr>
                                      <p:to>
                                        <p:strVal val="visible"/>
                                      </p:to>
                                    </p:set>
                                    <p:animEffect transition="in" filter="box(in)">
                                      <p:cBhvr>
                                        <p:cTn id="7" dur="500"/>
                                        <p:tgtEl>
                                          <p:spTgt spid="3">
                                            <p:txEl>
                                              <p:charRg st="41"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热极生风可见</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眩晕欲仆</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目睛上吊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手足蠕动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手足拘挛不伸</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皮肤瘙痒</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1" end="59"/>
                                            </p:txEl>
                                          </p:spTgt>
                                        </p:tgtEl>
                                        <p:attrNameLst>
                                          <p:attrName>style.visibility</p:attrName>
                                        </p:attrNameLst>
                                      </p:cBhvr>
                                      <p:to>
                                        <p:strVal val="visible"/>
                                      </p:to>
                                    </p:set>
                                    <p:animEffect transition="in" filter="box(in)">
                                      <p:cBhvr>
                                        <p:cTn id="7" dur="500"/>
                                        <p:tgtEl>
                                          <p:spTgt spid="3">
                                            <p:txEl>
                                              <p:charRg st="5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津液不足引起的是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内寒</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内风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内湿</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内燥</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内火</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1" end="49"/>
                                            </p:txEl>
                                          </p:spTgt>
                                        </p:tgtEl>
                                        <p:attrNameLst>
                                          <p:attrName>style.visibility</p:attrName>
                                        </p:attrNameLst>
                                      </p:cBhvr>
                                      <p:to>
                                        <p:strVal val="visible"/>
                                      </p:to>
                                    </p:set>
                                    <p:animEffect transition="in" filter="box(in)">
                                      <p:cBhvr>
                                        <p:cTn id="7" dur="500"/>
                                        <p:tgtEl>
                                          <p:spTgt spid="3">
                                            <p:txEl>
                                              <p:charRg st="41" end="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Rectangle 3"/>
          <p:cNvSpPr>
            <a:spLocks noGrp="1" noChangeArrowheads="1"/>
          </p:cNvSpPr>
          <p:nvPr>
            <p:ph type="body" sz="quarter" idx="10"/>
          </p:nvPr>
        </p:nvSpPr>
        <p:spPr bwMode="auto">
          <a:xfrm>
            <a:off x="395288" y="1069975"/>
            <a:ext cx="6624638" cy="30035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细目六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疾病传变</a:t>
            </a:r>
            <a:endPar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疾病传变的形成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影响疾病传变的因素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50178" name="Rectangle 2"/>
          <p:cNvSpPr>
            <a:spLocks noGrp="1" noChangeArrowheads="1"/>
          </p:cNvSpPr>
          <p:nvPr>
            <p:ph type="title" idx="4294967295"/>
          </p:nvPr>
        </p:nvSpPr>
        <p:spPr>
          <a:xfrm>
            <a:off x="0" y="454025"/>
            <a:ext cx="5915025" cy="317500"/>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endParaRPr kumimoji="0" lang="zh-CN" altLang="zh-CN"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6354" name="内容占位符 2"/>
          <p:cNvSpPr>
            <a:spLocks noGrp="1"/>
          </p:cNvSpPr>
          <p:nvPr>
            <p:ph type="body" sz="quarter" idx="10"/>
          </p:nvPr>
        </p:nvSpPr>
        <p:spPr>
          <a:xfrm>
            <a:off x="395288" y="271463"/>
            <a:ext cx="7158037" cy="4032250"/>
          </a:xfrm>
          <a:noFill/>
          <a:ln>
            <a:noFill/>
          </a:ln>
        </p:spPr>
        <p:txBody>
          <a:bodyPr/>
          <a:p>
            <a:pPr marL="298450" indent="-298450" defTabSz="798830">
              <a:lnSpc>
                <a:spcPts val="28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一、疾病传变的形式</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（一）病位传变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表里出入</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表病入里，里病出表。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C000"/>
                </a:solidFill>
                <a:latin typeface="黑体" panose="02010609060101010101" pitchFamily="49" charset="-122"/>
                <a:ea typeface="黑体" panose="02010609060101010101" pitchFamily="49" charset="-122"/>
                <a:cs typeface="+mn-cs"/>
              </a:rPr>
              <a:t>外感病传变</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六经传变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先太阳、阳明、少阳；后太阴、少阴、厥阴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三焦传变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上焦肺卫、中焦脾胃、下焦肝肾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卫气营血传变</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卫分、气分、营分、血分。</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顺传、逆传、卫气同病、气营两燔、气血两燔</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内伤病传变</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脏与脏传变、脏与腑传变、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腑与腑传变、形脏内外传变。</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3270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71488" y="5508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细目三 </a:t>
            </a: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阴阳学说在中医学中的应用</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在组织结构和生理功能方面的应用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在病理方面的应用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掌握</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在疾病诊断方面的应用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在疾病的预防和治疗方面的应用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7378" name="内容占位符 2"/>
          <p:cNvSpPr>
            <a:spLocks noGrp="1"/>
          </p:cNvSpPr>
          <p:nvPr>
            <p:ph type="body" sz="quarter" idx="10"/>
          </p:nvPr>
        </p:nvSpPr>
        <p:spPr>
          <a:noFill/>
          <a:ln>
            <a:noFill/>
          </a:ln>
        </p:spPr>
        <p:txBody>
          <a:bodyPr/>
          <a:p>
            <a:pPr marL="298450" indent="-298450" defTabSz="798830">
              <a:lnSpc>
                <a:spcPts val="28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病性转化</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寒热转化</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en-US" dirty="0">
                <a:solidFill>
                  <a:srgbClr val="FFFF00"/>
                </a:solidFill>
                <a:latin typeface="黑体" panose="02010609060101010101" pitchFamily="49" charset="-122"/>
                <a:ea typeface="黑体" panose="02010609060101010101" pitchFamily="49" charset="-122"/>
                <a:cs typeface="+mn-cs"/>
              </a:rPr>
              <a:t>实寒转化实热</a:t>
            </a:r>
            <a:r>
              <a:rPr lang="zh-CN" altLang="en-US" dirty="0">
                <a:solidFill>
                  <a:srgbClr val="FDE9D9"/>
                </a:solidFill>
                <a:latin typeface="黑体" panose="02010609060101010101" pitchFamily="49" charset="-122"/>
                <a:ea typeface="黑体" panose="02010609060101010101" pitchFamily="49" charset="-122"/>
                <a:cs typeface="+mn-cs"/>
              </a:rPr>
              <a:t>，如太阳表寒转化为阳明里热。</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en-US" dirty="0">
                <a:solidFill>
                  <a:srgbClr val="FFFF00"/>
                </a:solidFill>
                <a:latin typeface="黑体" panose="02010609060101010101" pitchFamily="49" charset="-122"/>
                <a:ea typeface="黑体" panose="02010609060101010101" pitchFamily="49" charset="-122"/>
                <a:cs typeface="+mn-cs"/>
              </a:rPr>
              <a:t>虚寒转化为虚热</a:t>
            </a:r>
            <a:r>
              <a:rPr lang="zh-CN" altLang="en-US" dirty="0">
                <a:solidFill>
                  <a:srgbClr val="FDE9D9"/>
                </a:solidFill>
                <a:latin typeface="黑体" panose="02010609060101010101" pitchFamily="49" charset="-122"/>
                <a:ea typeface="黑体" panose="02010609060101010101" pitchFamily="49" charset="-122"/>
                <a:cs typeface="+mn-cs"/>
              </a:rPr>
              <a:t>，即阳损及阴。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由热转寒三种形式：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en-US" dirty="0">
                <a:solidFill>
                  <a:srgbClr val="FFFF00"/>
                </a:solidFill>
                <a:latin typeface="黑体" panose="02010609060101010101" pitchFamily="49" charset="-122"/>
                <a:ea typeface="黑体" panose="02010609060101010101" pitchFamily="49" charset="-122"/>
                <a:cs typeface="+mn-cs"/>
              </a:rPr>
              <a:t>实热转化为虚寒</a:t>
            </a:r>
            <a:r>
              <a:rPr lang="zh-CN" altLang="en-US" dirty="0">
                <a:solidFill>
                  <a:srgbClr val="FDE9D9"/>
                </a:solidFill>
                <a:latin typeface="黑体" panose="02010609060101010101" pitchFamily="49" charset="-122"/>
                <a:ea typeface="黑体" panose="02010609060101010101" pitchFamily="49" charset="-122"/>
                <a:cs typeface="+mn-cs"/>
              </a:rPr>
              <a:t>病变，一般多为“壮火食气”所致，如高热转化为虚寒的亡阳</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en-US" dirty="0">
                <a:solidFill>
                  <a:srgbClr val="FFFF00"/>
                </a:solidFill>
                <a:latin typeface="黑体" panose="02010609060101010101" pitchFamily="49" charset="-122"/>
                <a:ea typeface="黑体" panose="02010609060101010101" pitchFamily="49" charset="-122"/>
                <a:cs typeface="+mn-cs"/>
              </a:rPr>
              <a:t>实热转化为实寒</a:t>
            </a:r>
            <a:r>
              <a:rPr lang="zh-CN" altLang="en-US" dirty="0">
                <a:solidFill>
                  <a:srgbClr val="FDE9D9"/>
                </a:solidFill>
                <a:latin typeface="黑体" panose="02010609060101010101" pitchFamily="49" charset="-122"/>
                <a:ea typeface="黑体" panose="02010609060101010101" pitchFamily="49" charset="-122"/>
                <a:cs typeface="+mn-cs"/>
              </a:rPr>
              <a:t>，如热痹转化成寒痹。</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③</a:t>
            </a:r>
            <a:r>
              <a:rPr lang="zh-CN" altLang="en-US" dirty="0">
                <a:solidFill>
                  <a:srgbClr val="FFFF00"/>
                </a:solidFill>
                <a:latin typeface="黑体" panose="02010609060101010101" pitchFamily="49" charset="-122"/>
                <a:ea typeface="黑体" panose="02010609060101010101" pitchFamily="49" charset="-122"/>
                <a:cs typeface="+mn-cs"/>
              </a:rPr>
              <a:t>虚热转化为虚寒</a:t>
            </a:r>
            <a:r>
              <a:rPr lang="zh-CN" altLang="en-US" dirty="0">
                <a:solidFill>
                  <a:srgbClr val="FDE9D9"/>
                </a:solidFill>
                <a:latin typeface="黑体" panose="02010609060101010101" pitchFamily="49" charset="-122"/>
                <a:ea typeface="黑体" panose="02010609060101010101" pitchFamily="49" charset="-122"/>
                <a:cs typeface="+mn-cs"/>
              </a:rPr>
              <a:t>，即阴损及阳。</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虚实转化</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由实转虚，</a:t>
            </a:r>
            <a:r>
              <a:rPr lang="zh-CN" altLang="en-US" dirty="0">
                <a:solidFill>
                  <a:srgbClr val="FDE9D9"/>
                </a:solidFill>
                <a:latin typeface="黑体" panose="02010609060101010101" pitchFamily="49" charset="-122"/>
                <a:ea typeface="黑体" panose="02010609060101010101" pitchFamily="49" charset="-122"/>
                <a:cs typeface="+mn-cs"/>
              </a:rPr>
              <a:t>因</a:t>
            </a:r>
            <a:r>
              <a:rPr lang="zh-CN" altLang="zh-CN" dirty="0">
                <a:solidFill>
                  <a:srgbClr val="FDE9D9"/>
                </a:solidFill>
                <a:latin typeface="黑体" panose="02010609060101010101" pitchFamily="49" charset="-122"/>
                <a:ea typeface="黑体" panose="02010609060101010101" pitchFamily="49" charset="-122"/>
                <a:cs typeface="+mn-cs"/>
              </a:rPr>
              <a:t>虚致实。</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5067300" cy="5222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2194" name="内容占位符 2"/>
          <p:cNvSpPr>
            <a:spLocks noGrp="1" noChangeArrowheads="1"/>
          </p:cNvSpPr>
          <p:nvPr>
            <p:ph type="body" sz="quarter" idx="10"/>
          </p:nvPr>
        </p:nvSpPr>
        <p:spPr bwMode="auto">
          <a:xfrm>
            <a:off x="395288" y="627063"/>
            <a:ext cx="736758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二、影响疾病传传变的因素</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体制因素：阳盛体质邪多从火化，阴盛体质邪多从寒化。</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病邪因素：如六淫阳邪传变较快，阴邪传变较慢，疬气传变急速。</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地域因素和气候因素</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生活因素</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ts val="28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4972050" cy="5222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疾病传变的形式，哪项不是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表病入里</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里病出表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六经传变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三焦传变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寒从中生</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509588"/>
            <a:ext cx="8229600" cy="398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3" end="61"/>
                                            </p:txEl>
                                          </p:spTgt>
                                        </p:tgtEl>
                                        <p:attrNameLst>
                                          <p:attrName>style.visibility</p:attrName>
                                        </p:attrNameLst>
                                      </p:cBhvr>
                                      <p:to>
                                        <p:strVal val="visible"/>
                                      </p:to>
                                    </p:set>
                                    <p:animEffect transition="in" filter="box(in)">
                                      <p:cBhvr>
                                        <p:cTn id="7" dur="500"/>
                                        <p:tgtEl>
                                          <p:spTgt spid="3">
                                            <p:txEl>
                                              <p:charRg st="53"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4242"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第十三单元  </a:t>
            </a:r>
            <a:r>
              <a:rPr kumimoji="0" lang="zh-CN" altLang="zh-CN"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防治原则</a:t>
            </a:r>
            <a:endParaRPr kumimoji="0" lang="zh-CN" altLang="en-US" sz="24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ctr" defTabSz="798830" rtl="0" eaLnBrk="1" fontAlgn="base" latinLnBrk="0" hangingPunct="1">
              <a:lnSpc>
                <a:spcPct val="150000"/>
              </a:lnSpc>
              <a:spcBef>
                <a:spcPct val="0"/>
              </a:spcBef>
              <a:spcAft>
                <a:spcPct val="0"/>
              </a:spcAft>
              <a:buClrTx/>
              <a:buSzTx/>
              <a:buFontTx/>
              <a:buNone/>
              <a:defRPr/>
            </a:pPr>
            <a:r>
              <a:rPr kumimoji="0" lang="zh-CN" altLang="en-US"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细目一 </a:t>
            </a:r>
            <a:r>
              <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预防</a:t>
            </a:r>
            <a:endParaRPr kumimoji="0" lang="zh-CN" altLang="zh-CN" sz="23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预防与治未病的概念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未病先防</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既病防变</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1474"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一、预防与治未病的概念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预防</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就是采取一定的措施，防止疾病的发生与发展</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传统称为“治未病”。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治未病</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包括</a:t>
            </a:r>
            <a:r>
              <a:rPr lang="zh-CN" altLang="zh-CN" dirty="0">
                <a:solidFill>
                  <a:srgbClr val="FFFF00"/>
                </a:solidFill>
                <a:latin typeface="黑体" panose="02010609060101010101" pitchFamily="49" charset="-122"/>
                <a:ea typeface="黑体" panose="02010609060101010101" pitchFamily="49" charset="-122"/>
                <a:cs typeface="+mn-cs"/>
              </a:rPr>
              <a:t>未病先防</a:t>
            </a:r>
            <a:r>
              <a:rPr lang="zh-CN" altLang="zh-CN"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既病防变</a:t>
            </a:r>
            <a:r>
              <a:rPr lang="zh-CN" altLang="zh-CN" dirty="0">
                <a:solidFill>
                  <a:srgbClr val="FDE9D9"/>
                </a:solidFill>
                <a:latin typeface="黑体" panose="02010609060101010101" pitchFamily="49" charset="-122"/>
                <a:ea typeface="黑体" panose="02010609060101010101" pitchFamily="49" charset="-122"/>
                <a:cs typeface="+mn-cs"/>
              </a:rPr>
              <a:t>两个方面</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23863"/>
            <a:ext cx="6262688" cy="4841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2498" name="内容占位符 2"/>
          <p:cNvSpPr>
            <a:spLocks noGrp="1"/>
          </p:cNvSpPr>
          <p:nvPr>
            <p:ph type="body" sz="quarter" idx="10"/>
          </p:nvPr>
        </p:nvSpPr>
        <p:spPr>
          <a:xfrm>
            <a:off x="395288" y="627063"/>
            <a:ext cx="6950075" cy="4032250"/>
          </a:xfrm>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一、预防与治未病的概念</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未病先防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）养生以增强正气。其措施主要有：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顺应自然</a:t>
            </a: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DE9D9"/>
                </a:solidFill>
                <a:latin typeface="黑体" panose="02010609060101010101" pitchFamily="49" charset="-122"/>
                <a:ea typeface="黑体" panose="02010609060101010101" pitchFamily="49" charset="-122"/>
                <a:cs typeface="+mn-cs"/>
              </a:rPr>
              <a:t>养性调神</a:t>
            </a:r>
            <a:r>
              <a:rPr lang="en-US" altLang="zh-CN" dirty="0">
                <a:solidFill>
                  <a:srgbClr val="FDE9D9"/>
                </a:solidFill>
                <a:latin typeface="黑体" panose="02010609060101010101" pitchFamily="49" charset="-122"/>
                <a:ea typeface="黑体" panose="02010609060101010101" pitchFamily="49" charset="-122"/>
                <a:cs typeface="+mn-cs"/>
              </a:rPr>
              <a:t> ③</a:t>
            </a:r>
            <a:r>
              <a:rPr lang="zh-CN" altLang="zh-CN" dirty="0">
                <a:solidFill>
                  <a:srgbClr val="FDE9D9"/>
                </a:solidFill>
                <a:latin typeface="黑体" panose="02010609060101010101" pitchFamily="49" charset="-122"/>
                <a:ea typeface="黑体" panose="02010609060101010101" pitchFamily="49" charset="-122"/>
                <a:cs typeface="+mn-cs"/>
              </a:rPr>
              <a:t>护肾保精</a:t>
            </a:r>
            <a:r>
              <a:rPr lang="en-US" altLang="zh-CN" dirty="0">
                <a:solidFill>
                  <a:srgbClr val="FDE9D9"/>
                </a:solidFill>
                <a:latin typeface="黑体" panose="02010609060101010101" pitchFamily="49" charset="-122"/>
                <a:ea typeface="黑体" panose="02010609060101010101" pitchFamily="49" charset="-122"/>
                <a:cs typeface="+mn-cs"/>
              </a:rPr>
              <a:t> ④</a:t>
            </a:r>
            <a:r>
              <a:rPr lang="zh-CN" altLang="zh-CN" dirty="0">
                <a:solidFill>
                  <a:srgbClr val="FDE9D9"/>
                </a:solidFill>
                <a:latin typeface="黑体" panose="02010609060101010101" pitchFamily="49" charset="-122"/>
                <a:ea typeface="黑体" panose="02010609060101010101" pitchFamily="49" charset="-122"/>
                <a:cs typeface="+mn-cs"/>
              </a:rPr>
              <a:t>形体锻炼</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⑤</a:t>
            </a:r>
            <a:r>
              <a:rPr lang="zh-CN" altLang="zh-CN" dirty="0">
                <a:solidFill>
                  <a:srgbClr val="FDE9D9"/>
                </a:solidFill>
                <a:latin typeface="黑体" panose="02010609060101010101" pitchFamily="49" charset="-122"/>
                <a:ea typeface="黑体" panose="02010609060101010101" pitchFamily="49" charset="-122"/>
                <a:cs typeface="+mn-cs"/>
              </a:rPr>
              <a:t>调理饮食</a:t>
            </a:r>
            <a:r>
              <a:rPr lang="en-US" altLang="zh-CN" dirty="0">
                <a:solidFill>
                  <a:srgbClr val="FDE9D9"/>
                </a:solidFill>
                <a:latin typeface="黑体" panose="02010609060101010101" pitchFamily="49" charset="-122"/>
                <a:ea typeface="黑体" panose="02010609060101010101" pitchFamily="49" charset="-122"/>
                <a:cs typeface="+mn-cs"/>
              </a:rPr>
              <a:t> ⑥</a:t>
            </a:r>
            <a:r>
              <a:rPr lang="zh-CN" altLang="zh-CN" dirty="0">
                <a:solidFill>
                  <a:srgbClr val="FDE9D9"/>
                </a:solidFill>
                <a:latin typeface="黑体" panose="02010609060101010101" pitchFamily="49" charset="-122"/>
                <a:ea typeface="黑体" panose="02010609060101010101" pitchFamily="49" charset="-122"/>
                <a:cs typeface="+mn-cs"/>
              </a:rPr>
              <a:t>针灸、推拿、药物调养等。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防止病邪侵害</a:t>
            </a:r>
            <a:r>
              <a:rPr lang="zh-CN" altLang="zh-CN" dirty="0">
                <a:solidFill>
                  <a:srgbClr val="FDE9D9"/>
                </a:solidFill>
                <a:latin typeface="黑体" panose="02010609060101010101" pitchFamily="49" charset="-122"/>
                <a:ea typeface="黑体" panose="02010609060101010101" pitchFamily="49" charset="-122"/>
                <a:cs typeface="+mn-cs"/>
              </a:rPr>
              <a:t>。其措施主要有：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DE9D9"/>
                </a:solidFill>
                <a:latin typeface="黑体" panose="02010609060101010101" pitchFamily="49" charset="-122"/>
                <a:ea typeface="黑体" panose="02010609060101010101" pitchFamily="49" charset="-122"/>
                <a:cs typeface="+mn-cs"/>
              </a:rPr>
              <a:t>避其邪气，《素问</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上古天真论》曰：</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虚邪贼风，避之有时</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②</a:t>
            </a:r>
            <a:r>
              <a:rPr lang="zh-CN" altLang="zh-CN" dirty="0">
                <a:solidFill>
                  <a:srgbClr val="FFC000"/>
                </a:solidFill>
                <a:latin typeface="黑体" panose="02010609060101010101" pitchFamily="49" charset="-122"/>
                <a:ea typeface="黑体" panose="02010609060101010101" pitchFamily="49" charset="-122"/>
                <a:cs typeface="+mn-cs"/>
              </a:rPr>
              <a:t>药物预防</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46063"/>
            <a:ext cx="6262688" cy="4413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3522"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既病防变</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早期诊治 </a:t>
            </a:r>
            <a:r>
              <a:rPr lang="zh-CN" altLang="zh-CN" dirty="0">
                <a:solidFill>
                  <a:srgbClr val="FDE9D9"/>
                </a:solidFill>
                <a:latin typeface="黑体" panose="02010609060101010101" pitchFamily="49" charset="-122"/>
                <a:ea typeface="黑体" panose="02010609060101010101" pitchFamily="49" charset="-122"/>
                <a:cs typeface="+mn-cs"/>
              </a:rPr>
              <a:t>《素问</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阴阳应象大论》说：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故邪风之至，疾如风雨，故善治者治皮毛，其次治肌肤，其次治筋脉，其次治六腑，其次治五脏。治五脏者，半死半生也。</a:t>
            </a:r>
            <a:r>
              <a:rPr lang="en-US"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防止疾病的传变</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①</a:t>
            </a:r>
            <a:r>
              <a:rPr lang="zh-CN" altLang="zh-CN" dirty="0">
                <a:solidFill>
                  <a:srgbClr val="FFFF00"/>
                </a:solidFill>
                <a:latin typeface="黑体" panose="02010609060101010101" pitchFamily="49" charset="-122"/>
                <a:ea typeface="黑体" panose="02010609060101010101" pitchFamily="49" charset="-122"/>
                <a:cs typeface="+mn-cs"/>
              </a:rPr>
              <a:t>阻截病传途径</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先安未受邪之地</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下列各项，除哪项外，均属未病先防的内容</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调摄精神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加强锻炼</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早期诊治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起居有节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药物预防</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98463"/>
            <a:ext cx="8229600" cy="509588"/>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9" end="67"/>
                                            </p:txEl>
                                          </p:spTgt>
                                        </p:tgtEl>
                                        <p:attrNameLst>
                                          <p:attrName>style.visibility</p:attrName>
                                        </p:attrNameLst>
                                      </p:cBhvr>
                                      <p:to>
                                        <p:strVal val="visible"/>
                                      </p:to>
                                    </p:set>
                                    <p:animEffect transition="in" filter="box(in)">
                                      <p:cBhvr>
                                        <p:cTn id="7" dur="500"/>
                                        <p:tgtEl>
                                          <p:spTgt spid="3">
                                            <p:txEl>
                                              <p:charRg st="59" end="6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62" name="内容占位符 2"/>
          <p:cNvSpPr>
            <a:spLocks noGrp="1" noChangeArrowheads="1"/>
          </p:cNvSpPr>
          <p:nvPr>
            <p:ph type="body" sz="quarter" idx="10"/>
          </p:nvPr>
        </p:nvSpPr>
        <p:spPr bwMode="auto">
          <a:xfrm>
            <a:off x="395288" y="627063"/>
            <a:ext cx="66246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细目二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治则</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治病求本、治则、治法的概念</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正治与反治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治标与治本</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扶正与祛邪</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5.</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调整阴阳</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6.</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调理精气血津液</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7.</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三因制宜</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0386" name="内容占位符 2"/>
          <p:cNvSpPr>
            <a:spLocks noGrp="1" noChangeArrowheads="1"/>
          </p:cNvSpPr>
          <p:nvPr>
            <p:ph type="body" sz="quarter" idx="10"/>
          </p:nvPr>
        </p:nvSpPr>
        <p:spPr bwMode="auto">
          <a:xfrm>
            <a:off x="395288" y="627063"/>
            <a:ext cx="7361238" cy="4032250"/>
          </a:xfrm>
          <a:noFill/>
        </p:spPr>
        <p:txBody>
          <a:bodyPr vert="horz" wrap="square" lIns="91440" tIns="45720" rIns="91440" bIns="45720" numCol="1" anchor="t" anchorCtr="0" compatLnSpc="1"/>
          <a:lstStyle/>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、治病求本、治则、治法的概念</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治病求本</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就是指在治疗疾病时，通过辨析其病因病机，抓住疾病的本质，并针对疾病的本质进行治疗。</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治则</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是治疗疾病时必须遵循的基本原则，如扶正祛邪、调整阴阳、正治反治、治标治本、三因制宜等。</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8450" marR="0" lvl="0" indent="-298450" algn="l" defTabSz="798830" rtl="0" eaLnBrk="1" fontAlgn="base" latinLnBrk="0" hangingPunct="1">
              <a:lnSpc>
                <a:spcPct val="150000"/>
              </a:lnSpc>
              <a:spcBef>
                <a:spcPct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治法</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是在一定治则指导下制订的针对疾病与证的具体治疗大法、治疗方法和治疗措施。</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415925"/>
            <a:ext cx="6262688" cy="4921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一</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在组织结构和生理功能方面的应用</a:t>
            </a:r>
            <a:endPar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根据人体的形态部位和功能特点分阴阳：</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graphicFrame>
        <p:nvGraphicFramePr>
          <p:cNvPr id="4" name="表格 3"/>
          <p:cNvGraphicFramePr>
            <a:graphicFrameLocks noGrp="1"/>
          </p:cNvGraphicFramePr>
          <p:nvPr/>
        </p:nvGraphicFramePr>
        <p:xfrm>
          <a:off x="457200" y="2008188"/>
          <a:ext cx="5919788" cy="2132013"/>
        </p:xfrm>
        <a:graphic>
          <a:graphicData uri="http://schemas.openxmlformats.org/drawingml/2006/table">
            <a:tbl>
              <a:tblPr/>
              <a:tblGrid>
                <a:gridCol w="362437"/>
                <a:gridCol w="335183"/>
                <a:gridCol w="375407"/>
                <a:gridCol w="341887"/>
                <a:gridCol w="1094406"/>
                <a:gridCol w="511152"/>
                <a:gridCol w="284904"/>
                <a:gridCol w="301642"/>
                <a:gridCol w="576517"/>
                <a:gridCol w="321777"/>
                <a:gridCol w="1414476"/>
              </a:tblGrid>
              <a:tr h="1066006">
                <a:tc>
                  <a:txBody>
                    <a:bodyPr/>
                    <a:lstStyle/>
                    <a:p>
                      <a:pPr algn="ctr">
                        <a:spcAft>
                          <a:spcPts val="0"/>
                        </a:spcAft>
                      </a:pPr>
                      <a:r>
                        <a:rPr lang="zh-CN" sz="2000" b="1" kern="100" dirty="0">
                          <a:solidFill>
                            <a:srgbClr val="FFFF00"/>
                          </a:solidFill>
                          <a:latin typeface="+mj-ea"/>
                          <a:ea typeface="+mj-ea"/>
                          <a:cs typeface="宋体" panose="02010600030101010101" pitchFamily="2" charset="-122"/>
                        </a:rPr>
                        <a:t>阳</a:t>
                      </a:r>
                      <a:endParaRPr lang="zh-CN" sz="2000" b="1"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zh-CN" sz="2000" b="0" kern="100" dirty="0">
                          <a:solidFill>
                            <a:schemeClr val="bg1"/>
                          </a:solidFill>
                          <a:latin typeface="+mj-ea"/>
                          <a:ea typeface="+mj-ea"/>
                          <a:cs typeface="宋体" panose="02010600030101010101" pitchFamily="2" charset="-122"/>
                        </a:rPr>
                        <a:t>上</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2000" b="0" kern="100" dirty="0">
                          <a:solidFill>
                            <a:srgbClr val="FFC000"/>
                          </a:solidFill>
                          <a:latin typeface="+mj-ea"/>
                          <a:ea typeface="+mj-ea"/>
                          <a:cs typeface="宋体" panose="02010600030101010101" pitchFamily="2" charset="-122"/>
                        </a:rPr>
                        <a:t>表</a:t>
                      </a:r>
                      <a:endParaRPr lang="zh-CN" altLang="zh-CN" sz="2000" b="0" kern="100" dirty="0">
                        <a:solidFill>
                          <a:srgbClr val="FFC0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左</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四肢</a:t>
                      </a:r>
                      <a:r>
                        <a:rPr lang="zh-CN" sz="2000" b="0" kern="100" dirty="0">
                          <a:solidFill>
                            <a:schemeClr val="bg1"/>
                          </a:solidFill>
                          <a:latin typeface="+mj-ea"/>
                          <a:ea typeface="+mj-ea"/>
                          <a:cs typeface="宋体" panose="02010600030101010101" pitchFamily="2" charset="-122"/>
                        </a:rPr>
                        <a:t>外侧</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腰背</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背</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胸</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六腑</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000" b="0" kern="100" dirty="0">
                          <a:solidFill>
                            <a:srgbClr val="FFFF00"/>
                          </a:solidFill>
                          <a:latin typeface="+mj-ea"/>
                          <a:ea typeface="+mj-ea"/>
                          <a:cs typeface="Times New Roman" panose="02020603050405020304"/>
                        </a:rPr>
                        <a:t>气</a:t>
                      </a:r>
                      <a:endParaRPr lang="zh-CN" alt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手足三阳经</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066006">
                <a:tc>
                  <a:txBody>
                    <a:bodyPr/>
                    <a:lstStyle/>
                    <a:p>
                      <a:pPr algn="ctr">
                        <a:spcAft>
                          <a:spcPts val="0"/>
                        </a:spcAft>
                      </a:pPr>
                      <a:r>
                        <a:rPr lang="zh-CN" sz="2000" b="1" kern="100" dirty="0">
                          <a:solidFill>
                            <a:srgbClr val="FFFF00"/>
                          </a:solidFill>
                          <a:latin typeface="+mj-ea"/>
                          <a:ea typeface="+mj-ea"/>
                          <a:cs typeface="宋体" panose="02010600030101010101" pitchFamily="2" charset="-122"/>
                        </a:rPr>
                        <a:t>阴</a:t>
                      </a:r>
                      <a:endParaRPr lang="zh-CN" sz="2000" b="1"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zh-CN" sz="2000" b="0" kern="100" dirty="0">
                          <a:solidFill>
                            <a:schemeClr val="bg1"/>
                          </a:solidFill>
                          <a:latin typeface="+mj-ea"/>
                          <a:ea typeface="+mj-ea"/>
                          <a:cs typeface="宋体" panose="02010600030101010101" pitchFamily="2" charset="-122"/>
                        </a:rPr>
                        <a:t>下</a:t>
                      </a:r>
                      <a:endParaRPr lang="zh-CN" altLang="zh-CN" sz="2000" b="0" kern="100" dirty="0">
                        <a:solidFill>
                          <a:schemeClr val="bg1"/>
                        </a:solidFill>
                        <a:latin typeface="+mj-ea"/>
                        <a:ea typeface="+mj-ea"/>
                        <a:cs typeface="宋体" panose="02010600030101010101" pitchFamily="2" charset="-122"/>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zh-CN" sz="2000" b="0" kern="100" dirty="0">
                          <a:solidFill>
                            <a:schemeClr val="bg1"/>
                          </a:solidFill>
                          <a:latin typeface="+mj-ea"/>
                          <a:ea typeface="+mj-ea"/>
                          <a:cs typeface="宋体" panose="02010600030101010101" pitchFamily="2" charset="-122"/>
                        </a:rPr>
                        <a:t>内</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右</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四肢</a:t>
                      </a:r>
                      <a:r>
                        <a:rPr lang="zh-CN" sz="2000" b="0" kern="100" dirty="0">
                          <a:solidFill>
                            <a:schemeClr val="bg1"/>
                          </a:solidFill>
                          <a:latin typeface="+mj-ea"/>
                          <a:ea typeface="+mj-ea"/>
                          <a:cs typeface="宋体" panose="02010600030101010101" pitchFamily="2" charset="-122"/>
                        </a:rPr>
                        <a:t>内侧</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胸腹</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腰</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腹</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五脏</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FF00"/>
                          </a:solidFill>
                          <a:latin typeface="+mj-ea"/>
                          <a:ea typeface="+mj-ea"/>
                          <a:cs typeface="Times New Roman" panose="02020603050405020304"/>
                        </a:rPr>
                        <a:t>血</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chemeClr val="bg1"/>
                          </a:solidFill>
                          <a:latin typeface="+mj-ea"/>
                          <a:ea typeface="+mj-ea"/>
                          <a:cs typeface="宋体" panose="02010600030101010101" pitchFamily="2" charset="-122"/>
                        </a:rPr>
                        <a:t>手足三阴经</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7618"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二、正治与反治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正治（</a:t>
            </a:r>
            <a:r>
              <a:rPr lang="zh-CN" altLang="zh-CN" dirty="0">
                <a:solidFill>
                  <a:srgbClr val="FFFF00"/>
                </a:solidFill>
                <a:latin typeface="黑体" panose="02010609060101010101" pitchFamily="49" charset="-122"/>
                <a:ea typeface="黑体" panose="02010609060101010101" pitchFamily="49" charset="-122"/>
                <a:cs typeface="+mn-cs"/>
              </a:rPr>
              <a:t>逆治</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：指采用与疾病症候性质相反的方药以治疗的一种原则</a:t>
            </a:r>
            <a:r>
              <a:rPr lang="zh-CN" altLang="zh-CN" dirty="0">
                <a:solidFill>
                  <a:srgbClr val="FDE9D9"/>
                </a:solidFill>
                <a:latin typeface="黑体" panose="02010609060101010101" pitchFamily="49" charset="-122"/>
                <a:ea typeface="黑体" panose="02010609060101010101" pitchFamily="49" charset="-122"/>
                <a:cs typeface="+mn-cs"/>
              </a:rPr>
              <a:t>，适用于疾病征象与疾病本质一致的病证</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寒者热之</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热者寒之</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虚则补之</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实则泻之</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3365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42" name="内容占位符 2"/>
          <p:cNvSpPr>
            <a:spLocks noGrp="1"/>
          </p:cNvSpPr>
          <p:nvPr>
            <p:ph type="body" sz="quarter" idx="10"/>
          </p:nvPr>
        </p:nvSpPr>
        <p:spPr>
          <a:xfrm>
            <a:off x="395288" y="153988"/>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C000"/>
                </a:solidFill>
                <a:latin typeface="黑体" panose="02010609060101010101" pitchFamily="49" charset="-122"/>
                <a:ea typeface="黑体" panose="02010609060101010101" pitchFamily="49" charset="-122"/>
                <a:cs typeface="+mn-cs"/>
              </a:rPr>
              <a:t>反治</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从治</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指顺从病症的外在假象而治的一种治疗原则</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热因热用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以热治热</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真寒假热</a:t>
            </a:r>
            <a:r>
              <a:rPr lang="zh-CN" altLang="zh-CN" dirty="0">
                <a:solidFill>
                  <a:srgbClr val="FDE9D9"/>
                </a:solidFill>
                <a:latin typeface="黑体" panose="02010609060101010101" pitchFamily="49" charset="-122"/>
                <a:ea typeface="黑体" panose="02010609060101010101" pitchFamily="49" charset="-122"/>
                <a:cs typeface="+mn-cs"/>
              </a:rPr>
              <a:t>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C000"/>
                </a:solidFill>
                <a:latin typeface="黑体" panose="02010609060101010101" pitchFamily="49" charset="-122"/>
                <a:ea typeface="黑体" panose="02010609060101010101" pitchFamily="49" charset="-122"/>
                <a:cs typeface="+mn-cs"/>
              </a:rPr>
              <a:t>寒因寒用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以寒治寒</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真热假寒</a:t>
            </a:r>
            <a:r>
              <a:rPr lang="zh-CN" altLang="zh-CN" dirty="0">
                <a:solidFill>
                  <a:srgbClr val="FDE9D9"/>
                </a:solidFill>
                <a:latin typeface="黑体" panose="02010609060101010101" pitchFamily="49" charset="-122"/>
                <a:ea typeface="黑体" panose="02010609060101010101" pitchFamily="49" charset="-122"/>
                <a:cs typeface="+mn-cs"/>
              </a:rPr>
              <a:t>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塞因塞用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以补开塞</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真虚假实</a:t>
            </a:r>
            <a:r>
              <a:rPr lang="zh-CN" altLang="zh-CN" dirty="0">
                <a:solidFill>
                  <a:srgbClr val="FDE9D9"/>
                </a:solidFill>
                <a:latin typeface="黑体" panose="02010609060101010101" pitchFamily="49" charset="-122"/>
                <a:ea typeface="黑体" panose="02010609060101010101" pitchFamily="49" charset="-122"/>
                <a:cs typeface="+mn-cs"/>
              </a:rPr>
              <a:t>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C000"/>
                </a:solidFill>
                <a:latin typeface="黑体" panose="02010609060101010101" pitchFamily="49" charset="-122"/>
                <a:ea typeface="黑体" panose="02010609060101010101" pitchFamily="49" charset="-122"/>
                <a:cs typeface="+mn-cs"/>
              </a:rPr>
              <a:t>通因通用</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以通治通</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真实假虚</a:t>
            </a:r>
            <a:r>
              <a:rPr lang="zh-CN" altLang="zh-CN" dirty="0">
                <a:solidFill>
                  <a:srgbClr val="FDE9D9"/>
                </a:solidFill>
                <a:latin typeface="黑体" panose="02010609060101010101" pitchFamily="49" charset="-122"/>
                <a:ea typeface="黑体" panose="02010609060101010101" pitchFamily="49" charset="-122"/>
                <a:cs typeface="+mn-cs"/>
              </a:rPr>
              <a:t>证。</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9666" name="内容占位符 2"/>
          <p:cNvSpPr>
            <a:spLocks noGrp="1"/>
          </p:cNvSpPr>
          <p:nvPr>
            <p:ph type="body" sz="quarter" idx="10"/>
          </p:nvPr>
        </p:nvSpPr>
        <p:spPr>
          <a:noFill/>
          <a:ln>
            <a:noFill/>
          </a:ln>
        </p:spPr>
        <p:txBody>
          <a:bodyPr/>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三、治标与治本</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急则治其标</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① </a:t>
            </a:r>
            <a:r>
              <a:rPr lang="zh-CN" altLang="en-US" dirty="0">
                <a:solidFill>
                  <a:srgbClr val="FFFF00"/>
                </a:solidFill>
                <a:latin typeface="黑体" panose="02010609060101010101" pitchFamily="49" charset="-122"/>
                <a:ea typeface="黑体" panose="02010609060101010101" pitchFamily="49" charset="-122"/>
                <a:cs typeface="+mn-cs"/>
              </a:rPr>
              <a:t>剧痛、频繁呕吐、二便不通</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②</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臌胀</a:t>
            </a:r>
            <a:r>
              <a:rPr lang="zh-CN" altLang="zh-CN" dirty="0">
                <a:solidFill>
                  <a:srgbClr val="FDE9D9"/>
                </a:solidFill>
                <a:latin typeface="黑体" panose="02010609060101010101" pitchFamily="49" charset="-122"/>
                <a:ea typeface="黑体" panose="02010609060101010101" pitchFamily="49" charset="-122"/>
                <a:cs typeface="+mn-cs"/>
              </a:rPr>
              <a:t>腹水</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③ </a:t>
            </a:r>
            <a:r>
              <a:rPr lang="zh-CN" altLang="zh-CN" dirty="0">
                <a:solidFill>
                  <a:srgbClr val="FFFF00"/>
                </a:solidFill>
                <a:latin typeface="黑体" panose="02010609060101010101" pitchFamily="49" charset="-122"/>
                <a:ea typeface="黑体" panose="02010609060101010101" pitchFamily="49" charset="-122"/>
                <a:cs typeface="+mn-cs"/>
              </a:rPr>
              <a:t>大出血</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缓</a:t>
            </a:r>
            <a:r>
              <a:rPr lang="zh-CN" altLang="en-US" dirty="0">
                <a:solidFill>
                  <a:srgbClr val="FFFF00"/>
                </a:solidFill>
                <a:latin typeface="黑体" panose="02010609060101010101" pitchFamily="49" charset="-122"/>
                <a:ea typeface="黑体" panose="02010609060101010101" pitchFamily="49" charset="-122"/>
                <a:cs typeface="+mn-cs"/>
              </a:rPr>
              <a:t>则</a:t>
            </a:r>
            <a:r>
              <a:rPr lang="zh-CN" altLang="zh-CN" dirty="0">
                <a:solidFill>
                  <a:srgbClr val="FFFF00"/>
                </a:solidFill>
                <a:latin typeface="黑体" panose="02010609060101010101" pitchFamily="49" charset="-122"/>
                <a:ea typeface="黑体" panose="02010609060101010101" pitchFamily="49" charset="-122"/>
                <a:cs typeface="+mn-cs"/>
              </a:rPr>
              <a:t>治其本</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肺痨咳嗽</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气虚自汗</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标本兼治</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如</a:t>
            </a:r>
            <a:r>
              <a:rPr lang="zh-CN" altLang="zh-CN" dirty="0">
                <a:solidFill>
                  <a:srgbClr val="FFFF00"/>
                </a:solidFill>
                <a:latin typeface="黑体" panose="02010609060101010101" pitchFamily="49" charset="-122"/>
                <a:ea typeface="黑体" panose="02010609060101010101" pitchFamily="49" charset="-122"/>
                <a:cs typeface="+mn-cs"/>
              </a:rPr>
              <a:t>气虚感冒</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4556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0690" name="内容占位符 2"/>
          <p:cNvSpPr>
            <a:spLocks noGrp="1"/>
          </p:cNvSpPr>
          <p:nvPr>
            <p:ph type="body" sz="quarter" idx="10"/>
          </p:nvPr>
        </p:nvSpPr>
        <p:spPr>
          <a:noFill/>
          <a:ln>
            <a:noFill/>
          </a:ln>
        </p:spPr>
        <p:txBody>
          <a:bodyPr/>
          <a:p>
            <a:pPr marL="298450" indent="-298450" defTabSz="798830">
              <a:lnSpc>
                <a:spcPts val="30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四、扶正与祛邪</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扶正祛邪的概念</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扶正</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是指扶助正气，提高机体抗邪能力。</a:t>
            </a:r>
            <a:r>
              <a:rPr lang="zh-CN" altLang="en-US" dirty="0">
                <a:solidFill>
                  <a:srgbClr val="FFFF00"/>
                </a:solidFill>
                <a:latin typeface="黑体" panose="02010609060101010101" pitchFamily="49" charset="-122"/>
                <a:ea typeface="黑体" panose="02010609060101010101" pitchFamily="49" charset="-122"/>
                <a:cs typeface="+mn-cs"/>
              </a:rPr>
              <a:t>适用于</a:t>
            </a:r>
            <a:r>
              <a:rPr lang="zh-CN" altLang="zh-CN" dirty="0">
                <a:solidFill>
                  <a:srgbClr val="FFFF00"/>
                </a:solidFill>
                <a:latin typeface="黑体" panose="02010609060101010101" pitchFamily="49" charset="-122"/>
                <a:ea typeface="黑体" panose="02010609060101010101" pitchFamily="49" charset="-122"/>
                <a:cs typeface="+mn-cs"/>
              </a:rPr>
              <a:t>虚证</a:t>
            </a:r>
            <a:r>
              <a:rPr lang="zh-CN" altLang="en-US" dirty="0">
                <a:solidFill>
                  <a:srgbClr val="FFFF00"/>
                </a:solidFill>
                <a:latin typeface="黑体" panose="02010609060101010101" pitchFamily="49" charset="-122"/>
                <a:ea typeface="黑体" panose="02010609060101010101" pitchFamily="49" charset="-122"/>
                <a:cs typeface="+mn-cs"/>
              </a:rPr>
              <a:t>或真虚假实</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即“虚则补之”</a:t>
            </a:r>
            <a:r>
              <a:rPr lang="zh-CN" altLang="zh-CN" dirty="0">
                <a:solidFill>
                  <a:srgbClr val="FDE9D9"/>
                </a:solidFill>
                <a:latin typeface="黑体" panose="02010609060101010101" pitchFamily="49" charset="-122"/>
                <a:ea typeface="黑体" panose="02010609060101010101" pitchFamily="49" charset="-122"/>
                <a:cs typeface="+mn-cs"/>
              </a:rPr>
              <a:t>益气、养血、滋阴、温阳、填精、补津等，均是扶正治则下确立的具体治疗方法。</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祛邪</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是指祛除病邪，使邪去正安。适用于</a:t>
            </a:r>
            <a:r>
              <a:rPr lang="zh-CN" altLang="zh-CN" dirty="0">
                <a:solidFill>
                  <a:srgbClr val="FFFF00"/>
                </a:solidFill>
                <a:latin typeface="黑体" panose="02010609060101010101" pitchFamily="49" charset="-122"/>
                <a:ea typeface="黑体" panose="02010609060101010101" pitchFamily="49" charset="-122"/>
                <a:cs typeface="+mn-cs"/>
              </a:rPr>
              <a:t>实证或真实假虚证</a:t>
            </a:r>
            <a:r>
              <a:rPr lang="zh-CN" altLang="zh-CN" dirty="0">
                <a:solidFill>
                  <a:srgbClr val="FDE9D9"/>
                </a:solidFill>
                <a:latin typeface="黑体" panose="02010609060101010101" pitchFamily="49" charset="-122"/>
                <a:ea typeface="黑体" panose="02010609060101010101" pitchFamily="49" charset="-122"/>
                <a:cs typeface="+mn-cs"/>
              </a:rPr>
              <a:t>。发汗、涌吐、攻下、消导、化痰、活血、散寒、清热、祛湿等，均是祛邪治则下确立的具体治疗方法。</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1714"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方法与运用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FFF00"/>
                </a:solidFill>
                <a:latin typeface="黑体" panose="02010609060101010101" pitchFamily="49" charset="-122"/>
                <a:ea typeface="黑体" panose="02010609060101010101" pitchFamily="49" charset="-122"/>
                <a:cs typeface="+mn-cs"/>
              </a:rPr>
              <a:t>单纯扶正</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适用于虚性病或真虚假实</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FFF00"/>
                </a:solidFill>
                <a:latin typeface="黑体" panose="02010609060101010101" pitchFamily="49" charset="-122"/>
                <a:ea typeface="黑体" panose="02010609060101010101" pitchFamily="49" charset="-122"/>
                <a:cs typeface="+mn-cs"/>
              </a:rPr>
              <a:t>单纯祛邪</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实性病</a:t>
            </a:r>
            <a:r>
              <a:rPr lang="zh-CN" altLang="zh-CN" dirty="0">
                <a:solidFill>
                  <a:srgbClr val="FDE9D9"/>
                </a:solidFill>
                <a:latin typeface="黑体" panose="02010609060101010101" pitchFamily="49" charset="-122"/>
                <a:ea typeface="黑体" panose="02010609060101010101" pitchFamily="49" charset="-122"/>
                <a:cs typeface="+mn-cs"/>
              </a:rPr>
              <a:t>证</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FFF00"/>
                </a:solidFill>
                <a:latin typeface="黑体" panose="02010609060101010101" pitchFamily="49" charset="-122"/>
                <a:ea typeface="黑体" panose="02010609060101010101" pitchFamily="49" charset="-122"/>
                <a:cs typeface="+mn-cs"/>
              </a:rPr>
              <a:t>扶正祛邪兼用</a:t>
            </a: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虚实夹杂</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先祛邪后扶正</a:t>
            </a:r>
            <a:r>
              <a:rPr lang="zh-CN" altLang="en-US" dirty="0">
                <a:solidFill>
                  <a:srgbClr val="FDE9D9"/>
                </a:solidFill>
                <a:latin typeface="黑体" panose="02010609060101010101" pitchFamily="49" charset="-122"/>
                <a:ea typeface="黑体" panose="02010609060101010101" pitchFamily="49" charset="-122"/>
                <a:cs typeface="+mn-cs"/>
              </a:rPr>
              <a:t>：适用于</a:t>
            </a:r>
            <a:r>
              <a:rPr lang="zh-CN" altLang="zh-CN" dirty="0">
                <a:solidFill>
                  <a:srgbClr val="FDE9D9"/>
                </a:solidFill>
                <a:latin typeface="黑体" panose="02010609060101010101" pitchFamily="49" charset="-122"/>
                <a:ea typeface="黑体" panose="02010609060101010101" pitchFamily="49" charset="-122"/>
                <a:cs typeface="+mn-cs"/>
              </a:rPr>
              <a:t>邪盛</a:t>
            </a:r>
            <a:r>
              <a:rPr lang="zh-CN" altLang="en-US" dirty="0">
                <a:solidFill>
                  <a:srgbClr val="FDE9D9"/>
                </a:solidFill>
                <a:latin typeface="黑体" panose="02010609060101010101" pitchFamily="49" charset="-122"/>
                <a:ea typeface="黑体" panose="02010609060101010101" pitchFamily="49" charset="-122"/>
                <a:cs typeface="+mn-cs"/>
              </a:rPr>
              <a:t>为主</a:t>
            </a:r>
            <a:r>
              <a:rPr lang="zh-CN" altLang="zh-CN" dirty="0">
                <a:solidFill>
                  <a:srgbClr val="FDE9D9"/>
                </a:solidFill>
                <a:latin typeface="黑体" panose="02010609060101010101" pitchFamily="49" charset="-122"/>
                <a:ea typeface="黑体" panose="02010609060101010101" pitchFamily="49" charset="-122"/>
                <a:cs typeface="+mn-cs"/>
              </a:rPr>
              <a:t>，兼扶正反会助邪</a:t>
            </a:r>
            <a:r>
              <a:rPr lang="zh-CN" altLang="en-US" dirty="0">
                <a:solidFill>
                  <a:srgbClr val="FDE9D9"/>
                </a:solidFill>
                <a:latin typeface="黑体" panose="02010609060101010101" pitchFamily="49" charset="-122"/>
                <a:ea typeface="黑体" panose="02010609060101010101" pitchFamily="49" charset="-122"/>
                <a:cs typeface="+mn-cs"/>
              </a:rPr>
              <a:t>，或</a:t>
            </a:r>
            <a:r>
              <a:rPr lang="zh-CN" altLang="zh-CN" dirty="0">
                <a:solidFill>
                  <a:srgbClr val="FDE9D9"/>
                </a:solidFill>
                <a:latin typeface="黑体" panose="02010609060101010101" pitchFamily="49" charset="-122"/>
                <a:ea typeface="黑体" panose="02010609060101010101" pitchFamily="49" charset="-122"/>
                <a:cs typeface="+mn-cs"/>
              </a:rPr>
              <a:t>正气尚能耐攻</a:t>
            </a:r>
            <a:r>
              <a:rPr lang="zh-CN" altLang="en-US" dirty="0">
                <a:solidFill>
                  <a:srgbClr val="FDE9D9"/>
                </a:solidFill>
                <a:latin typeface="黑体" panose="02010609060101010101" pitchFamily="49" charset="-122"/>
                <a:ea typeface="黑体" panose="02010609060101010101" pitchFamily="49" charset="-122"/>
                <a:cs typeface="+mn-cs"/>
              </a:rPr>
              <a:t>者</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FFF00"/>
                </a:solidFill>
                <a:latin typeface="黑体" panose="02010609060101010101" pitchFamily="49" charset="-122"/>
                <a:ea typeface="黑体" panose="02010609060101010101" pitchFamily="49" charset="-122"/>
                <a:cs typeface="+mn-cs"/>
              </a:rPr>
              <a:t>先扶正后祛邪</a:t>
            </a:r>
            <a:r>
              <a:rPr lang="zh-CN" altLang="en-US" dirty="0">
                <a:solidFill>
                  <a:srgbClr val="FDE9D9"/>
                </a:solidFill>
                <a:latin typeface="黑体" panose="02010609060101010101" pitchFamily="49" charset="-122"/>
                <a:ea typeface="黑体" panose="02010609060101010101" pitchFamily="49" charset="-122"/>
                <a:cs typeface="+mn-cs"/>
              </a:rPr>
              <a:t>：适用于正虚为主</a:t>
            </a:r>
            <a:r>
              <a:rPr lang="zh-CN" altLang="zh-CN" dirty="0">
                <a:solidFill>
                  <a:srgbClr val="FDE9D9"/>
                </a:solidFill>
                <a:latin typeface="黑体" panose="02010609060101010101" pitchFamily="49" charset="-122"/>
                <a:ea typeface="黑体" panose="02010609060101010101" pitchFamily="49" charset="-122"/>
                <a:cs typeface="+mn-cs"/>
              </a:rPr>
              <a:t>，兼</a:t>
            </a:r>
            <a:r>
              <a:rPr lang="zh-CN" altLang="en-US" dirty="0">
                <a:solidFill>
                  <a:srgbClr val="FDE9D9"/>
                </a:solidFill>
                <a:latin typeface="黑体" panose="02010609060101010101" pitchFamily="49" charset="-122"/>
                <a:ea typeface="黑体" panose="02010609060101010101" pitchFamily="49" charset="-122"/>
                <a:cs typeface="+mn-cs"/>
              </a:rPr>
              <a:t>祛</a:t>
            </a:r>
            <a:r>
              <a:rPr lang="zh-CN" altLang="zh-CN" dirty="0">
                <a:solidFill>
                  <a:srgbClr val="FDE9D9"/>
                </a:solidFill>
                <a:latin typeface="黑体" panose="02010609060101010101" pitchFamily="49" charset="-122"/>
                <a:ea typeface="黑体" panose="02010609060101010101" pitchFamily="49" charset="-122"/>
                <a:cs typeface="+mn-cs"/>
              </a:rPr>
              <a:t>邪</a:t>
            </a:r>
            <a:r>
              <a:rPr lang="zh-CN" altLang="en-US" dirty="0">
                <a:solidFill>
                  <a:srgbClr val="FDE9D9"/>
                </a:solidFill>
                <a:latin typeface="黑体" panose="02010609060101010101" pitchFamily="49" charset="-122"/>
                <a:ea typeface="黑体" panose="02010609060101010101" pitchFamily="49" charset="-122"/>
                <a:cs typeface="+mn-cs"/>
              </a:rPr>
              <a:t>反更伤正</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或集体不能不能耐受攻伐者</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762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2738"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五、调整阴阳</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调整阴阳为临床治疗的根本法则之一。</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方法</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损其有余</a:t>
            </a:r>
            <a:r>
              <a:rPr lang="zh-CN" altLang="en-US"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实则泻之</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适用于</a:t>
            </a:r>
            <a:r>
              <a:rPr lang="zh-CN" altLang="en-US" dirty="0">
                <a:solidFill>
                  <a:srgbClr val="FFFF00"/>
                </a:solidFill>
                <a:latin typeface="黑体" panose="02010609060101010101" pitchFamily="49" charset="-122"/>
                <a:ea typeface="黑体" panose="02010609060101010101" pitchFamily="49" charset="-122"/>
                <a:cs typeface="+mn-cs"/>
              </a:rPr>
              <a:t>疾病过程中人体阴阳偏盛有余的实性病变</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阳胜则热</a:t>
            </a:r>
            <a:r>
              <a:rPr lang="zh-CN" altLang="zh-CN"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实热证</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热者寒之</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阴胜则寒</a:t>
            </a:r>
            <a:r>
              <a:rPr lang="zh-CN" altLang="zh-CN" dirty="0">
                <a:solidFill>
                  <a:srgbClr val="FDE9D9"/>
                </a:solidFill>
                <a:latin typeface="黑体" panose="02010609060101010101" pitchFamily="49" charset="-122"/>
                <a:ea typeface="黑体" panose="02010609060101010101" pitchFamily="49" charset="-122"/>
                <a:cs typeface="+mn-cs"/>
              </a:rPr>
              <a:t>”的</a:t>
            </a:r>
            <a:r>
              <a:rPr lang="zh-CN" altLang="zh-CN" dirty="0">
                <a:solidFill>
                  <a:srgbClr val="FFFF00"/>
                </a:solidFill>
                <a:latin typeface="黑体" panose="02010609060101010101" pitchFamily="49" charset="-122"/>
                <a:ea typeface="黑体" panose="02010609060101010101" pitchFamily="49" charset="-122"/>
                <a:cs typeface="+mn-cs"/>
              </a:rPr>
              <a:t>实寒证</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寒者热之</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ts val="35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补其不足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：即虚则补之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①</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阴虚则热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虚热证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当“</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壮水之主，以制阳光</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”，也可“</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阳中求阴</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虚则</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寒</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的</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寒</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当“</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益火之源，以消阴翳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”，也可“</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阳中求阴</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阴中求阳</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即补阳时适当佐以补阴药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5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阳中求阴</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
                  <a:solidFill>
                    <a:srgbClr val="FFC000"/>
                  </a:solidFill>
                </a:uFill>
                <a:latin typeface="黑体" panose="02010609060101010101" pitchFamily="49" charset="-122"/>
                <a:ea typeface="黑体" panose="02010609060101010101" pitchFamily="49" charset="-122"/>
                <a:cs typeface="+mn-cs"/>
              </a:rPr>
              <a:t>即补阴时适当佐以补阳药</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4786" name="内容占位符 2"/>
          <p:cNvSpPr>
            <a:spLocks noGrp="1"/>
          </p:cNvSpPr>
          <p:nvPr>
            <p:ph type="body" sz="quarter" idx="10"/>
          </p:nvPr>
        </p:nvSpPr>
        <p:spPr>
          <a:noFill/>
          <a:ln>
            <a:noFill/>
          </a:ln>
        </p:spPr>
        <p:txBody>
          <a:bodyPr/>
          <a:p>
            <a:pPr marL="298450" indent="-298450" defTabSz="798830">
              <a:lnSpc>
                <a:spcPts val="35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阴阳并补</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阴阳互损</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对</a:t>
            </a:r>
            <a:r>
              <a:rPr lang="zh-CN" altLang="zh-CN" dirty="0">
                <a:solidFill>
                  <a:srgbClr val="FFFF00"/>
                </a:solidFill>
                <a:latin typeface="黑体" panose="02010609060101010101" pitchFamily="49" charset="-122"/>
                <a:ea typeface="黑体" panose="02010609060101010101" pitchFamily="49" charset="-122"/>
                <a:cs typeface="+mn-cs"/>
              </a:rPr>
              <a:t>阴阳两虚则可采用阴阳并补</a:t>
            </a:r>
            <a:r>
              <a:rPr lang="zh-CN" altLang="zh-CN" dirty="0">
                <a:solidFill>
                  <a:srgbClr val="FDE9D9"/>
                </a:solidFill>
                <a:latin typeface="黑体" panose="02010609060101010101" pitchFamily="49" charset="-122"/>
                <a:ea typeface="黑体" panose="02010609060101010101" pitchFamily="49" charset="-122"/>
                <a:cs typeface="+mn-cs"/>
              </a:rPr>
              <a:t>之法治疗。但须分清主次而用。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0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4</a:t>
            </a:r>
            <a:r>
              <a:rPr lang="zh-CN" altLang="en-US" dirty="0">
                <a:solidFill>
                  <a:srgbClr val="FDE9D9"/>
                </a:solidFill>
                <a:latin typeface="黑体" panose="02010609060101010101" pitchFamily="49" charset="-122"/>
                <a:ea typeface="黑体" panose="02010609060101010101" pitchFamily="49" charset="-122"/>
                <a:cs typeface="+mn-cs"/>
              </a:rPr>
              <a:t>）回阳救阴：指</a:t>
            </a:r>
            <a:r>
              <a:rPr lang="zh-CN" altLang="en-US" dirty="0">
                <a:solidFill>
                  <a:srgbClr val="FFFF00"/>
                </a:solidFill>
                <a:latin typeface="黑体" panose="02010609060101010101" pitchFamily="49" charset="-122"/>
                <a:ea typeface="黑体" panose="02010609060101010101" pitchFamily="49" charset="-122"/>
                <a:cs typeface="+mn-cs"/>
              </a:rPr>
              <a:t>对阴阳亡失病证的治疗原则</a:t>
            </a:r>
            <a:r>
              <a:rPr lang="zh-CN" altLang="en-US" dirty="0">
                <a:solidFill>
                  <a:srgbClr val="FDE9D9"/>
                </a:solidFill>
                <a:latin typeface="黑体" panose="02010609060101010101" pitchFamily="49" charset="-122"/>
                <a:ea typeface="黑体" panose="02010609060101010101" pitchFamily="49" charset="-122"/>
                <a:cs typeface="+mn-cs"/>
              </a:rPr>
              <a:t>。亡阳者，当回阳以固脱；亡阴者，当救阴以固脱。</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5810" name="内容占位符 2"/>
          <p:cNvSpPr>
            <a:spLocks noGrp="1"/>
          </p:cNvSpPr>
          <p:nvPr>
            <p:ph type="body" sz="quarter" idx="10"/>
          </p:nvPr>
        </p:nvSpPr>
        <p:spPr>
          <a:xfrm>
            <a:off x="395288" y="276225"/>
            <a:ext cx="6929437" cy="4032250"/>
          </a:xfrm>
          <a:noFill/>
          <a:ln>
            <a:noFill/>
          </a:ln>
        </p:spPr>
        <p:txBody>
          <a:bodyPr/>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六、调理气血</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“余者泻之，不足补之”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气病治则</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气虚则补；</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气滞则疏；</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气陷则升；</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en-US" dirty="0">
                <a:solidFill>
                  <a:srgbClr val="FDE9D9"/>
                </a:solidFill>
                <a:latin typeface="黑体" panose="02010609060101010101" pitchFamily="49" charset="-122"/>
                <a:ea typeface="黑体" panose="02010609060101010101" pitchFamily="49" charset="-122"/>
                <a:cs typeface="+mn-cs"/>
              </a:rPr>
              <a:t>气逆则降；</a:t>
            </a: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DE9D9"/>
                </a:solidFill>
                <a:latin typeface="黑体" panose="02010609060101010101" pitchFamily="49" charset="-122"/>
                <a:ea typeface="黑体" panose="02010609060101010101" pitchFamily="49" charset="-122"/>
                <a:cs typeface="+mn-cs"/>
              </a:rPr>
              <a:t>气脱则固；</a:t>
            </a:r>
            <a:r>
              <a:rPr lang="en-US" altLang="zh-CN" dirty="0">
                <a:solidFill>
                  <a:srgbClr val="FDE9D9"/>
                </a:solidFill>
                <a:latin typeface="黑体" panose="02010609060101010101" pitchFamily="49" charset="-122"/>
                <a:ea typeface="黑体" panose="02010609060101010101" pitchFamily="49" charset="-122"/>
                <a:cs typeface="+mn-cs"/>
              </a:rPr>
              <a:t>6.</a:t>
            </a:r>
            <a:r>
              <a:rPr lang="zh-CN" altLang="en-US" dirty="0">
                <a:solidFill>
                  <a:srgbClr val="FDE9D9"/>
                </a:solidFill>
                <a:latin typeface="黑体" panose="02010609060101010101" pitchFamily="49" charset="-122"/>
                <a:ea typeface="黑体" panose="02010609060101010101" pitchFamily="49" charset="-122"/>
                <a:cs typeface="+mn-cs"/>
              </a:rPr>
              <a:t>气闭则开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血病治则</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血虚则补；</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血瘀则行；</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血脱则固</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en-US" dirty="0">
                <a:solidFill>
                  <a:srgbClr val="FDE9D9"/>
                </a:solidFill>
                <a:latin typeface="黑体" panose="02010609060101010101" pitchFamily="49" charset="-122"/>
                <a:ea typeface="黑体" panose="02010609060101010101" pitchFamily="49" charset="-122"/>
                <a:cs typeface="+mn-cs"/>
              </a:rPr>
              <a:t>血寒则温；</a:t>
            </a:r>
            <a:r>
              <a:rPr lang="en-US" altLang="zh-CN" dirty="0">
                <a:solidFill>
                  <a:srgbClr val="FDE9D9"/>
                </a:solidFill>
                <a:latin typeface="黑体" panose="02010609060101010101" pitchFamily="49" charset="-122"/>
                <a:ea typeface="黑体" panose="02010609060101010101" pitchFamily="49" charset="-122"/>
                <a:cs typeface="+mn-cs"/>
              </a:rPr>
              <a:t>5.</a:t>
            </a:r>
            <a:r>
              <a:rPr lang="zh-CN" altLang="en-US" dirty="0">
                <a:solidFill>
                  <a:srgbClr val="FDE9D9"/>
                </a:solidFill>
                <a:latin typeface="黑体" panose="02010609060101010101" pitchFamily="49" charset="-122"/>
                <a:ea typeface="黑体" panose="02010609060101010101" pitchFamily="49" charset="-122"/>
                <a:cs typeface="+mn-cs"/>
              </a:rPr>
              <a:t>血热则凉；</a:t>
            </a:r>
            <a:r>
              <a:rPr lang="en-US" altLang="zh-CN" dirty="0">
                <a:solidFill>
                  <a:srgbClr val="FDE9D9"/>
                </a:solidFill>
                <a:latin typeface="黑体" panose="02010609060101010101" pitchFamily="49" charset="-122"/>
                <a:ea typeface="黑体" panose="02010609060101010101" pitchFamily="49" charset="-122"/>
                <a:cs typeface="+mn-cs"/>
              </a:rPr>
              <a:t>6.</a:t>
            </a:r>
            <a:r>
              <a:rPr lang="zh-CN" altLang="en-US" dirty="0">
                <a:solidFill>
                  <a:srgbClr val="FDE9D9"/>
                </a:solidFill>
                <a:latin typeface="黑体" panose="02010609060101010101" pitchFamily="49" charset="-122"/>
                <a:ea typeface="黑体" panose="02010609060101010101" pitchFamily="49" charset="-122"/>
                <a:cs typeface="+mn-cs"/>
              </a:rPr>
              <a:t>出血则止</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气血同病治则</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3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气病治血；</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血病治气</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6834" name="内容占位符 2"/>
          <p:cNvSpPr>
            <a:spLocks noGrp="1"/>
          </p:cNvSpPr>
          <p:nvPr>
            <p:ph type="body" sz="quarter" idx="10"/>
          </p:nvPr>
        </p:nvSpPr>
        <p:spPr>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七、三因制宜</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）因时制宜</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季节气候</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FC000"/>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用寒远寒</a:t>
            </a:r>
            <a:r>
              <a:rPr lang="zh-CN" altLang="zh-CN" dirty="0">
                <a:solidFill>
                  <a:srgbClr val="FFFF00"/>
                </a:solidFill>
                <a:latin typeface="黑体" panose="02010609060101010101" pitchFamily="49" charset="-122"/>
                <a:ea typeface="黑体" panose="02010609060101010101" pitchFamily="49" charset="-122"/>
                <a:cs typeface="+mn-cs"/>
              </a:rPr>
              <a:t>，用凉远凉，用温远温，</a:t>
            </a:r>
            <a:r>
              <a:rPr lang="zh-CN" altLang="zh-CN" dirty="0">
                <a:solidFill>
                  <a:srgbClr val="FFC000"/>
                </a:solidFill>
                <a:latin typeface="黑体" panose="02010609060101010101" pitchFamily="49" charset="-122"/>
                <a:ea typeface="黑体" panose="02010609060101010101" pitchFamily="49" charset="-122"/>
                <a:cs typeface="+mn-cs"/>
              </a:rPr>
              <a:t>用热远热</a:t>
            </a:r>
            <a:r>
              <a:rPr lang="en-US"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因地制宜</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地区环境</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因人制宜</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年龄、性别、体质</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6082"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体表为阳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graphicFrame>
        <p:nvGraphicFramePr>
          <p:cNvPr id="5" name="图示 4"/>
          <p:cNvGraphicFramePr/>
          <p:nvPr/>
        </p:nvGraphicFramePr>
        <p:xfrm>
          <a:off x="868456" y="1138581"/>
          <a:ext cx="5164981" cy="37985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transition spd="slow"/>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9"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真寒假热证适合采用的治则是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急则治标</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缓则治本</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热因热用</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寒因寒用</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标本兼治</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可用寒因寒用法治疗的症候是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实寒证</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虚寒证</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真热假寒证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真寒假热证</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寒热错杂证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377859"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9">
                                            <p:txEl>
                                              <p:charRg st="62" end="70"/>
                                            </p:txEl>
                                          </p:spTgt>
                                        </p:tgtEl>
                                        <p:attrNameLst>
                                          <p:attrName>style.visibility</p:attrName>
                                        </p:attrNameLst>
                                      </p:cBhvr>
                                      <p:to>
                                        <p:strVal val="visible"/>
                                      </p:to>
                                    </p:set>
                                    <p:anim calcmode="lin" valueType="num">
                                      <p:cBhvr additive="base">
                                        <p:cTn id="7" dur="500" fill="hold"/>
                                        <p:tgtEl>
                                          <p:spTgt spid="19459">
                                            <p:txEl>
                                              <p:charRg st="62" end="7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charRg st="62" end="7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9459">
                                            <p:txEl>
                                              <p:charRg st="136" end="144"/>
                                            </p:txEl>
                                          </p:spTgt>
                                        </p:tgtEl>
                                        <p:attrNameLst>
                                          <p:attrName>style.visibility</p:attrName>
                                        </p:attrNameLst>
                                      </p:cBhvr>
                                      <p:to>
                                        <p:strVal val="visible"/>
                                      </p:to>
                                    </p:set>
                                    <p:animEffect transition="in" filter="box(in)">
                                      <p:cBhvr>
                                        <p:cTn id="13" dur="500"/>
                                        <p:tgtEl>
                                          <p:spTgt spid="19459">
                                            <p:txEl>
                                              <p:charRg st="136" end="1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用补益药物治疗具有闭塞不通症状的虚证，其治则是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实者泻之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虚者补之</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通因通用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塞因塞用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攻补兼施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82588"/>
            <a:ext cx="8104188" cy="525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4" end="72"/>
                                            </p:txEl>
                                          </p:spTgt>
                                        </p:tgtEl>
                                        <p:attrNameLst>
                                          <p:attrName>style.visibility</p:attrName>
                                        </p:attrNameLst>
                                      </p:cBhvr>
                                      <p:to>
                                        <p:strVal val="visible"/>
                                      </p:to>
                                    </p:set>
                                    <p:animEffect transition="in" filter="box(in)">
                                      <p:cBhvr>
                                        <p:cTn id="7" dur="500"/>
                                        <p:tgtEl>
                                          <p:spTgt spid="3">
                                            <p:txEl>
                                              <p:charRg st="64" end="7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用寒远寒</a:t>
            </a:r>
            <a:r>
              <a:rPr lang="zh-CN" altLang="en-US" dirty="0">
                <a:solidFill>
                  <a:srgbClr val="FDE9D9"/>
                </a:solidFill>
                <a:latin typeface="黑体" panose="02010609060101010101" pitchFamily="49" charset="-122"/>
                <a:ea typeface="黑体" panose="02010609060101010101" pitchFamily="49" charset="-122"/>
                <a:cs typeface="+mn-cs"/>
              </a:rPr>
              <a:t>、用热远热</a:t>
            </a:r>
            <a:r>
              <a:rPr lang="zh-CN" altLang="zh-CN" dirty="0">
                <a:solidFill>
                  <a:srgbClr val="FDE9D9"/>
                </a:solidFill>
                <a:latin typeface="黑体" panose="02010609060101010101" pitchFamily="49" charset="-122"/>
                <a:ea typeface="黑体" panose="02010609060101010101" pitchFamily="49" charset="-122"/>
                <a:cs typeface="+mn-cs"/>
              </a:rPr>
              <a:t>属于</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治病求本</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早治防变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因人制宜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因地制宜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因时制宜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4" name="标题 3"/>
          <p:cNvSpPr>
            <a:spLocks noGrp="1"/>
          </p:cNvSpPr>
          <p:nvPr>
            <p:ph type="title" idx="4294967295"/>
          </p:nvPr>
        </p:nvSpPr>
        <p:spPr>
          <a:xfrm>
            <a:off x="0" y="509588"/>
            <a:ext cx="8229600" cy="52546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2" end="60"/>
                                            </p:txEl>
                                          </p:spTgt>
                                        </p:tgtEl>
                                        <p:attrNameLst>
                                          <p:attrName>style.visibility</p:attrName>
                                        </p:attrNameLst>
                                      </p:cBhvr>
                                      <p:to>
                                        <p:strVal val="visible"/>
                                      </p:to>
                                    </p:set>
                                    <p:animEffect transition="in" filter="box(in)">
                                      <p:cBhvr>
                                        <p:cTn id="7" dur="500"/>
                                        <p:tgtEl>
                                          <p:spTgt spid="3">
                                            <p:txEl>
                                              <p:charRg st="52"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少年慎补，老年慎泻</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因人制宜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因时制宜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因病制宜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因地制宜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因证制宜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542925"/>
            <a:ext cx="8229600" cy="5016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0" end="58"/>
                                            </p:txEl>
                                          </p:spTgt>
                                        </p:tgtEl>
                                        <p:attrNameLst>
                                          <p:attrName>style.visibility</p:attrName>
                                        </p:attrNameLst>
                                      </p:cBhvr>
                                      <p:to>
                                        <p:strVal val="visible"/>
                                      </p:to>
                                    </p:set>
                                    <p:animEffect transition="in" filter="box(in)">
                                      <p:cBhvr>
                                        <p:cTn id="7" dur="500"/>
                                        <p:tgtEl>
                                          <p:spTgt spid="3">
                                            <p:txEl>
                                              <p:charRg st="50" end="5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临床瘀血所致崩漏，宜采用的治法是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通因通用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塞因塞用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缓则治其本</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补泻并用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先祛邪，后扶正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“益火之源，以消阴翳”适于治疗的证候是</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阳偏盛证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阴偏盛证 　</a:t>
            </a: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阳偏衰证</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阴偏衰证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阴阳两虚证</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191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
        <p:nvSpPr>
          <p:cNvPr id="4" name="标题 1"/>
          <p:cNvSpPr txBox="1"/>
          <p:nvPr/>
        </p:nvSpPr>
        <p:spPr bwMode="auto">
          <a:xfrm>
            <a:off x="373063" y="423863"/>
            <a:ext cx="8229600" cy="415925"/>
          </a:xfrm>
          <a:prstGeom prst="rect">
            <a:avLst/>
          </a:prstGeom>
          <a:noFill/>
          <a:ln w="9525">
            <a:noFill/>
            <a:miter lim="800000"/>
          </a:ln>
        </p:spPr>
        <p:txBody>
          <a:bodyPr lIns="79939" tIns="39969" rIns="79939" bIns="39969" anchor="ctr"/>
          <a:lstStyle/>
          <a:p>
            <a:pPr marR="0" defTabSz="798830">
              <a:buClrTx/>
              <a:buSzTx/>
              <a:buFontTx/>
              <a:buNone/>
              <a:defRPr/>
            </a:pPr>
            <a:r>
              <a:rPr kumimoji="0" lang="zh-CN" altLang="en-US" sz="2000" kern="0" cap="none" spc="0" normalizeH="0" baseline="0" noProof="0" dirty="0">
                <a:solidFill>
                  <a:srgbClr val="FFFF00"/>
                </a:solidFill>
                <a:latin typeface="+mj-ea"/>
                <a:ea typeface="+mj-ea"/>
                <a:cs typeface="+mj-cs"/>
              </a:rPr>
              <a:t>（练习题）</a:t>
            </a:r>
            <a:endParaRPr kumimoji="0" lang="zh-CN" altLang="en-US" sz="2000" kern="0" cap="none" spc="0" normalizeH="0" baseline="0" noProof="0" dirty="0">
              <a:solidFill>
                <a:srgbClr val="FFFF00"/>
              </a:solidFill>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1" end="69"/>
                                            </p:txEl>
                                          </p:spTgt>
                                        </p:tgtEl>
                                        <p:attrNameLst>
                                          <p:attrName>style.visibility</p:attrName>
                                        </p:attrNameLst>
                                      </p:cBhvr>
                                      <p:to>
                                        <p:strVal val="visible"/>
                                      </p:to>
                                    </p:set>
                                    <p:animEffect transition="in" filter="box(in)">
                                      <p:cBhvr>
                                        <p:cTn id="7" dur="500"/>
                                        <p:tgtEl>
                                          <p:spTgt spid="3">
                                            <p:txEl>
                                              <p:charRg st="61" end="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31" end="139"/>
                                            </p:txEl>
                                          </p:spTgt>
                                        </p:tgtEl>
                                        <p:attrNameLst>
                                          <p:attrName>style.visibility</p:attrName>
                                        </p:attrNameLst>
                                      </p:cBhvr>
                                      <p:to>
                                        <p:strVal val="visible"/>
                                      </p:to>
                                    </p:set>
                                    <p:animEffect transition="in" filter="box(in)">
                                      <p:cBhvr>
                                        <p:cTn id="12" dur="500"/>
                                        <p:tgtEl>
                                          <p:spTgt spid="3">
                                            <p:txEl>
                                              <p:charRg st="131" end="13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型题】</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塞因塞用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通因通用</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寒者热之　　</a:t>
            </a: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热者寒之</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标本兼治</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临床治疗妇女因久病血虚而致的闭经，宜选用的治则治法是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治疗膀胱湿热所致的尿频、尿急、尿痛，宜采用的治则治法是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191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76" end="84"/>
                                            </p:txEl>
                                          </p:spTgt>
                                        </p:tgtEl>
                                        <p:attrNameLst>
                                          <p:attrName>style.visibility</p:attrName>
                                        </p:attrNameLst>
                                      </p:cBhvr>
                                      <p:to>
                                        <p:strVal val="visible"/>
                                      </p:to>
                                    </p:set>
                                    <p:animEffect transition="in" filter="box(in)">
                                      <p:cBhvr>
                                        <p:cTn id="7" dur="500"/>
                                        <p:tgtEl>
                                          <p:spTgt spid="3">
                                            <p:txEl>
                                              <p:charRg st="76" end="84"/>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15" end="123"/>
                                            </p:txEl>
                                          </p:spTgt>
                                        </p:tgtEl>
                                        <p:attrNameLst>
                                          <p:attrName>style.visibility</p:attrName>
                                        </p:attrNameLst>
                                      </p:cBhvr>
                                      <p:to>
                                        <p:strVal val="visible"/>
                                      </p:to>
                                    </p:set>
                                    <p:animEffect transition="in" filter="box(in)">
                                      <p:cBhvr>
                                        <p:cTn id="12" dur="500"/>
                                        <p:tgtEl>
                                          <p:spTgt spid="3">
                                            <p:txEl>
                                              <p:charRg st="115" end="12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急则治其标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缓则治其本</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标本同治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先扶正后祛邪</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先祛邪后扶正</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临床治疗肺痨咳嗽患者，宜选用的治则是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DE9D9"/>
                </a:solidFill>
                <a:latin typeface="黑体" panose="02010609060101010101" pitchFamily="49" charset="-122"/>
                <a:ea typeface="黑体" panose="02010609060101010101" pitchFamily="49" charset="-122"/>
                <a:cs typeface="+mn-cs"/>
              </a:rPr>
              <a:t>临床治疗臌胀腹水患者，宜选用的治则是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5191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73" end="81"/>
                                            </p:txEl>
                                          </p:spTgt>
                                        </p:tgtEl>
                                        <p:attrNameLst>
                                          <p:attrName>style.visibility</p:attrName>
                                        </p:attrNameLst>
                                      </p:cBhvr>
                                      <p:to>
                                        <p:strVal val="visible"/>
                                      </p:to>
                                    </p:set>
                                    <p:animEffect transition="in" filter="box(in)">
                                      <p:cBhvr>
                                        <p:cTn id="7" dur="500"/>
                                        <p:tgtEl>
                                          <p:spTgt spid="3">
                                            <p:txEl>
                                              <p:charRg st="73" end="8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charRg st="102" end="110"/>
                                            </p:txEl>
                                          </p:spTgt>
                                        </p:tgtEl>
                                        <p:attrNameLst>
                                          <p:attrName>style.visibility</p:attrName>
                                        </p:attrNameLst>
                                      </p:cBhvr>
                                      <p:to>
                                        <p:strVal val="visible"/>
                                      </p:to>
                                    </p:set>
                                    <p:animEffect transition="in" filter="box(in)">
                                      <p:cBhvr>
                                        <p:cTn id="12" dur="500"/>
                                        <p:tgtEl>
                                          <p:spTgt spid="3">
                                            <p:txEl>
                                              <p:charRg st="102" end="1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22" name="Rectangle 3"/>
          <p:cNvSpPr>
            <a:spLocks noGrp="1" noChangeArrowheads="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mn-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127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预祝各位考生</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1275"/>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能够顺利通过中医师承、专长资格考试！</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谢谢大家！！！</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mn-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mn-ea"/>
              <a:ea typeface="黑体" panose="02010609060101010101" pitchFamily="49"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内容占位符 2"/>
          <p:cNvSpPr>
            <a:spLocks noGrp="1"/>
          </p:cNvSpPr>
          <p:nvPr>
            <p:ph type="body" sz="quarter" idx="10"/>
          </p:nvPr>
        </p:nvSpPr>
        <p:spPr>
          <a:xfrm>
            <a:off x="395288" y="207963"/>
            <a:ext cx="6624637" cy="4557712"/>
          </a:xfrm>
          <a:noFill/>
          <a:ln>
            <a:noFill/>
          </a:ln>
        </p:spPr>
        <p:txBody>
          <a:bodyPr/>
          <a:p>
            <a:pPr marL="298450" indent="-298450" defTabSz="798830">
              <a:spcBef>
                <a:spcPts val="425"/>
              </a:spcBef>
              <a:spcAft>
                <a:spcPts val="1700"/>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五脏分阴阳：</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督脉</a:t>
            </a:r>
            <a:r>
              <a:rPr lang="zh-CN" altLang="zh-CN" dirty="0">
                <a:solidFill>
                  <a:srgbClr val="FDE9D9"/>
                </a:solidFill>
                <a:latin typeface="黑体" panose="02010609060101010101" pitchFamily="49" charset="-122"/>
                <a:ea typeface="黑体" panose="02010609060101010101" pitchFamily="49" charset="-122"/>
                <a:cs typeface="+mn-cs"/>
              </a:rPr>
              <a:t>行于背，总督阳经，为“</a:t>
            </a:r>
            <a:r>
              <a:rPr lang="zh-CN" altLang="zh-CN" dirty="0">
                <a:solidFill>
                  <a:srgbClr val="FFFF00"/>
                </a:solidFill>
                <a:latin typeface="黑体" panose="02010609060101010101" pitchFamily="49" charset="-122"/>
                <a:ea typeface="黑体" panose="02010609060101010101" pitchFamily="49" charset="-122"/>
                <a:cs typeface="+mn-cs"/>
              </a:rPr>
              <a:t>阳经之海</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任脉</a:t>
            </a:r>
            <a:r>
              <a:rPr lang="zh-CN" altLang="zh-CN" dirty="0">
                <a:solidFill>
                  <a:srgbClr val="FDE9D9"/>
                </a:solidFill>
                <a:latin typeface="黑体" panose="02010609060101010101" pitchFamily="49" charset="-122"/>
                <a:ea typeface="黑体" panose="02010609060101010101" pitchFamily="49" charset="-122"/>
                <a:cs typeface="+mn-cs"/>
              </a:rPr>
              <a:t>行于腹，任养阴经，为“</a:t>
            </a:r>
            <a:r>
              <a:rPr lang="zh-CN" altLang="zh-CN" dirty="0">
                <a:solidFill>
                  <a:srgbClr val="FFFF00"/>
                </a:solidFill>
                <a:latin typeface="黑体" panose="02010609060101010101" pitchFamily="49" charset="-122"/>
                <a:ea typeface="黑体" panose="02010609060101010101" pitchFamily="49" charset="-122"/>
                <a:cs typeface="+mn-cs"/>
              </a:rPr>
              <a:t>阴脉之海</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graphicFrame>
        <p:nvGraphicFramePr>
          <p:cNvPr id="5" name="图示 4"/>
          <p:cNvGraphicFramePr/>
          <p:nvPr/>
        </p:nvGraphicFramePr>
        <p:xfrm>
          <a:off x="889340" y="337744"/>
          <a:ext cx="5768636" cy="336982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内容占位符 2"/>
          <p:cNvSpPr>
            <a:spLocks noGrp="1"/>
          </p:cNvSpPr>
          <p:nvPr>
            <p:ph type="body" sz="quarter" idx="10"/>
          </p:nvPr>
        </p:nvSpPr>
        <p:spPr>
          <a:noFill/>
          <a:ln>
            <a:noFill/>
          </a:ln>
        </p:spPr>
        <p:txBody>
          <a:bodyPr/>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461963" y="393700"/>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mj-ea"/>
                <a:cs typeface="+mj-cs"/>
              </a:rPr>
              <a:t>病因分阴阳</a:t>
            </a:r>
            <a:endParaRPr kumimoji="0" lang="zh-CN" altLang="en-US" sz="2400" b="0" i="0" u="none" strike="noStrike" kern="0" cap="none" spc="0" normalizeH="0" baseline="0" noProof="0" dirty="0">
              <a:ln>
                <a:noFill/>
              </a:ln>
              <a:solidFill>
                <a:srgbClr val="FFFF00"/>
              </a:solidFill>
              <a:effectLst/>
              <a:uLnTx/>
              <a:uFillTx/>
              <a:latin typeface="+mj-ea"/>
              <a:ea typeface="+mj-ea"/>
              <a:cs typeface="+mj-cs"/>
            </a:endParaRPr>
          </a:p>
        </p:txBody>
      </p:sp>
      <p:graphicFrame>
        <p:nvGraphicFramePr>
          <p:cNvPr id="4" name="图示 3"/>
          <p:cNvGraphicFramePr/>
          <p:nvPr/>
        </p:nvGraphicFramePr>
        <p:xfrm>
          <a:off x="949484" y="1198058"/>
          <a:ext cx="5639173" cy="274738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174625"/>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二</a:t>
            </a: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在病理方面的应用</a:t>
            </a:r>
            <a:endPar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阴阳失调是疾病的</a:t>
            </a:r>
            <a:r>
              <a:rPr kumimoji="0" lang="zh-CN" altLang="en-US"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基本病机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阴阳偏盛</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阴盛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则寒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实寒证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阳盛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则热</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实热证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“阳胜则阴病，阴胜则阳病”</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阴阳偏衰</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阳虚</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则寒</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虚寒证</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阴虚</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则热</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虚热证</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7000875"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一</a:t>
            </a: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整体观念的概念</a:t>
            </a:r>
            <a:endPar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中医学</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关于</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人体自身的完整性及人与外界环境统一性的认识。</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整体观念的内容</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人体是一个有机的整体。</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（五脏一体观、形神一体观）</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人与自然环境具有统一性。</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（即天人一体观）</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3.</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人与社会环境具有统一性。</a:t>
            </a:r>
            <a:endPar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39725" y="2206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三</a:t>
            </a: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在疾病诊断方面的应用</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阴阳为八纲的总纲</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graphicFrame>
        <p:nvGraphicFramePr>
          <p:cNvPr id="4" name="表格 3"/>
          <p:cNvGraphicFramePr>
            <a:graphicFrameLocks noGrp="1"/>
          </p:cNvGraphicFramePr>
          <p:nvPr/>
        </p:nvGraphicFramePr>
        <p:xfrm>
          <a:off x="609600" y="1077913"/>
          <a:ext cx="5353050" cy="3036888"/>
        </p:xfrm>
        <a:graphic>
          <a:graphicData uri="http://schemas.openxmlformats.org/drawingml/2006/table">
            <a:tbl>
              <a:tblPr/>
              <a:tblGrid>
                <a:gridCol w="682154"/>
                <a:gridCol w="2338812"/>
                <a:gridCol w="2332084"/>
              </a:tblGrid>
              <a:tr h="321663">
                <a:tc>
                  <a:txBody>
                    <a:bodyPr/>
                    <a:lstStyle/>
                    <a:p>
                      <a:pPr algn="ctr">
                        <a:spcAft>
                          <a:spcPts val="0"/>
                        </a:spcAft>
                      </a:pPr>
                      <a:r>
                        <a:rPr lang="zh-CN" sz="2000" b="0" kern="100" dirty="0">
                          <a:solidFill>
                            <a:schemeClr val="bg1"/>
                          </a:solidFill>
                          <a:latin typeface="+mj-ea"/>
                          <a:ea typeface="+mj-ea"/>
                          <a:cs typeface="宋体" panose="02010600030101010101" pitchFamily="2" charset="-122"/>
                        </a:rPr>
                        <a:t>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阳</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阴</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1663">
                <a:tc>
                  <a:txBody>
                    <a:bodyPr/>
                    <a:lstStyle/>
                    <a:p>
                      <a:pPr algn="ctr">
                        <a:spcAft>
                          <a:spcPts val="0"/>
                        </a:spcAft>
                      </a:pPr>
                      <a:r>
                        <a:rPr lang="zh-CN" sz="2000" b="0" kern="100" dirty="0">
                          <a:solidFill>
                            <a:schemeClr val="bg1"/>
                          </a:solidFill>
                          <a:latin typeface="+mj-ea"/>
                          <a:ea typeface="+mj-ea"/>
                          <a:cs typeface="宋体" panose="02010600030101010101" pitchFamily="2" charset="-122"/>
                        </a:rPr>
                        <a:t>色泽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鲜明 </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sz="2000" b="0" kern="100" dirty="0">
                          <a:solidFill>
                            <a:srgbClr val="FFFF00"/>
                          </a:solidFill>
                          <a:latin typeface="+mj-ea"/>
                          <a:ea typeface="+mj-ea"/>
                          <a:cs typeface="宋体" panose="02010600030101010101" pitchFamily="2" charset="-122"/>
                        </a:rPr>
                        <a:t>晦暗 </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09959">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气</a:t>
                      </a:r>
                      <a:r>
                        <a:rPr lang="zh-CN" sz="2000" b="0" kern="100" dirty="0">
                          <a:solidFill>
                            <a:schemeClr val="bg1"/>
                          </a:solidFill>
                          <a:latin typeface="+mj-ea"/>
                          <a:ea typeface="+mj-ea"/>
                          <a:cs typeface="宋体" panose="02010600030101010101" pitchFamily="2" charset="-122"/>
                        </a:rPr>
                        <a:t>息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C000"/>
                          </a:solidFill>
                          <a:latin typeface="+mj-ea"/>
                          <a:ea typeface="+mj-ea"/>
                          <a:cs typeface="宋体" panose="02010600030101010101" pitchFamily="2" charset="-122"/>
                        </a:rPr>
                        <a:t>语声</a:t>
                      </a:r>
                      <a:r>
                        <a:rPr lang="zh-CN" sz="2000" b="0" kern="100" dirty="0">
                          <a:solidFill>
                            <a:srgbClr val="FFC000"/>
                          </a:solidFill>
                          <a:latin typeface="+mj-ea"/>
                          <a:ea typeface="+mj-ea"/>
                          <a:cs typeface="宋体" panose="02010600030101010101" pitchFamily="2" charset="-122"/>
                        </a:rPr>
                        <a:t>高亢</a:t>
                      </a:r>
                      <a:r>
                        <a:rPr lang="zh-CN" altLang="en-US" sz="2000" b="0" kern="100" dirty="0">
                          <a:solidFill>
                            <a:srgbClr val="FFC000"/>
                          </a:solidFill>
                          <a:latin typeface="+mj-ea"/>
                          <a:ea typeface="+mj-ea"/>
                          <a:cs typeface="宋体" panose="02010600030101010101" pitchFamily="2" charset="-122"/>
                        </a:rPr>
                        <a:t>洪</a:t>
                      </a:r>
                      <a:r>
                        <a:rPr lang="zh-CN" sz="2000" b="0" kern="100" dirty="0">
                          <a:solidFill>
                            <a:srgbClr val="FFC000"/>
                          </a:solidFill>
                          <a:latin typeface="+mj-ea"/>
                          <a:ea typeface="+mj-ea"/>
                          <a:cs typeface="宋体" panose="02010600030101010101" pitchFamily="2" charset="-122"/>
                        </a:rPr>
                        <a:t>亮</a:t>
                      </a:r>
                      <a:r>
                        <a:rPr lang="zh-CN" altLang="en-US" sz="2000" b="0" kern="100" dirty="0">
                          <a:solidFill>
                            <a:schemeClr val="bg1"/>
                          </a:solidFill>
                          <a:latin typeface="+mj-ea"/>
                          <a:ea typeface="+mj-ea"/>
                          <a:cs typeface="宋体" panose="02010600030101010101" pitchFamily="2" charset="-122"/>
                        </a:rPr>
                        <a:t>，</a:t>
                      </a:r>
                      <a:endParaRPr lang="en-US" altLang="zh-CN" sz="2000" b="0" kern="100" dirty="0">
                        <a:solidFill>
                          <a:schemeClr val="bg1"/>
                        </a:solidFill>
                        <a:latin typeface="+mj-ea"/>
                        <a:ea typeface="+mj-ea"/>
                        <a:cs typeface="宋体" panose="02010600030101010101" pitchFamily="2" charset="-122"/>
                      </a:endParaRPr>
                    </a:p>
                    <a:p>
                      <a:pPr algn="ctr">
                        <a:spcAft>
                          <a:spcPts val="0"/>
                        </a:spcAft>
                      </a:pPr>
                      <a:r>
                        <a:rPr lang="zh-CN" altLang="en-US" sz="2000" b="0" kern="100" dirty="0">
                          <a:solidFill>
                            <a:schemeClr val="bg1"/>
                          </a:solidFill>
                          <a:latin typeface="+mj-ea"/>
                          <a:ea typeface="+mj-ea"/>
                          <a:cs typeface="宋体" panose="02010600030101010101" pitchFamily="2" charset="-122"/>
                        </a:rPr>
                        <a:t>多言而躁动</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语声</a:t>
                      </a:r>
                      <a:r>
                        <a:rPr lang="zh-CN" sz="2000" b="0" kern="100" dirty="0">
                          <a:solidFill>
                            <a:schemeClr val="bg1"/>
                          </a:solidFill>
                          <a:latin typeface="+mj-ea"/>
                          <a:ea typeface="+mj-ea"/>
                          <a:cs typeface="宋体" panose="02010600030101010101" pitchFamily="2" charset="-122"/>
                        </a:rPr>
                        <a:t>低微无力</a:t>
                      </a:r>
                      <a:r>
                        <a:rPr lang="zh-CN" altLang="en-US" sz="2000" b="0" kern="100" dirty="0">
                          <a:solidFill>
                            <a:schemeClr val="bg1"/>
                          </a:solidFill>
                          <a:latin typeface="+mj-ea"/>
                          <a:ea typeface="+mj-ea"/>
                          <a:cs typeface="宋体" panose="02010600030101010101" pitchFamily="2" charset="-122"/>
                        </a:rPr>
                        <a:t>，</a:t>
                      </a:r>
                      <a:endParaRPr lang="en-US" altLang="zh-CN" sz="2000" b="0" kern="100" dirty="0">
                        <a:solidFill>
                          <a:schemeClr val="bg1"/>
                        </a:solidFill>
                        <a:latin typeface="+mj-ea"/>
                        <a:ea typeface="+mj-ea"/>
                        <a:cs typeface="宋体" panose="02010600030101010101" pitchFamily="2" charset="-122"/>
                      </a:endParaRPr>
                    </a:p>
                    <a:p>
                      <a:pPr algn="ctr">
                        <a:spcAft>
                          <a:spcPts val="0"/>
                        </a:spcAft>
                      </a:pPr>
                      <a:r>
                        <a:rPr lang="zh-CN" altLang="en-US" sz="2000" b="0" kern="100" dirty="0">
                          <a:solidFill>
                            <a:schemeClr val="bg1"/>
                          </a:solidFill>
                          <a:latin typeface="+mj-ea"/>
                          <a:ea typeface="+mj-ea"/>
                          <a:cs typeface="宋体" panose="02010600030101010101" pitchFamily="2" charset="-122"/>
                        </a:rPr>
                        <a:t>少言而沉静</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1663">
                <a:tc>
                  <a:txBody>
                    <a:bodyPr/>
                    <a:lstStyle/>
                    <a:p>
                      <a:pPr algn="ctr">
                        <a:spcAft>
                          <a:spcPts val="0"/>
                        </a:spcAft>
                      </a:pPr>
                      <a:r>
                        <a:rPr lang="zh-CN" altLang="en-US" sz="2000" b="0" kern="100" dirty="0">
                          <a:solidFill>
                            <a:schemeClr val="bg1"/>
                          </a:solidFill>
                          <a:latin typeface="+mj-ea"/>
                          <a:ea typeface="+mj-ea"/>
                          <a:cs typeface="Times New Roman" panose="02020603050405020304"/>
                        </a:rPr>
                        <a:t>动静</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躁动不安</a:t>
                      </a:r>
                      <a:r>
                        <a:rPr lang="zh-CN" sz="2000" b="0" kern="100" dirty="0">
                          <a:solidFill>
                            <a:schemeClr val="bg1"/>
                          </a:solidFill>
                          <a:latin typeface="+mj-ea"/>
                          <a:ea typeface="+mj-ea"/>
                          <a:cs typeface="宋体" panose="02010600030101010101" pitchFamily="2" charset="-122"/>
                        </a:rPr>
                        <a:t>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chemeClr val="bg1"/>
                          </a:solidFill>
                          <a:latin typeface="+mj-ea"/>
                          <a:ea typeface="+mj-ea"/>
                          <a:cs typeface="宋体" panose="02010600030101010101" pitchFamily="2" charset="-122"/>
                        </a:rPr>
                        <a:t>蜷卧静默</a:t>
                      </a:r>
                      <a:r>
                        <a:rPr lang="zh-CN" sz="2000" b="0" kern="100" dirty="0">
                          <a:solidFill>
                            <a:schemeClr val="bg1"/>
                          </a:solidFill>
                          <a:latin typeface="+mj-ea"/>
                          <a:ea typeface="+mj-ea"/>
                          <a:cs typeface="宋体" panose="02010600030101010101" pitchFamily="2" charset="-122"/>
                        </a:rPr>
                        <a:t>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496951">
                <a:tc>
                  <a:txBody>
                    <a:bodyPr/>
                    <a:lstStyle/>
                    <a:p>
                      <a:pPr algn="ctr">
                        <a:spcAft>
                          <a:spcPts val="0"/>
                        </a:spcAft>
                      </a:pPr>
                      <a:r>
                        <a:rPr lang="zh-CN" altLang="en-US" sz="2000" b="0" kern="100" dirty="0">
                          <a:solidFill>
                            <a:schemeClr val="bg1"/>
                          </a:solidFill>
                          <a:latin typeface="+mj-ea"/>
                          <a:ea typeface="+mj-ea"/>
                          <a:cs typeface="Times New Roman" panose="02020603050405020304"/>
                        </a:rPr>
                        <a:t>喜恶</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FF00"/>
                          </a:solidFill>
                          <a:latin typeface="+mj-ea"/>
                          <a:ea typeface="+mj-ea"/>
                          <a:cs typeface="Times New Roman" panose="02020603050405020304"/>
                        </a:rPr>
                        <a:t>身热恶热</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FF00"/>
                          </a:solidFill>
                          <a:latin typeface="+mj-ea"/>
                          <a:ea typeface="+mj-ea"/>
                          <a:cs typeface="Times New Roman" panose="02020603050405020304"/>
                        </a:rPr>
                        <a:t>神寒喜暖</a:t>
                      </a:r>
                      <a:endParaRPr lang="zh-CN" sz="2000" b="0" kern="100" dirty="0">
                        <a:solidFill>
                          <a:srgbClr val="FFFF00"/>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43326">
                <a:tc>
                  <a:txBody>
                    <a:bodyPr/>
                    <a:lstStyle/>
                    <a:p>
                      <a:pPr algn="ctr">
                        <a:spcAft>
                          <a:spcPts val="0"/>
                        </a:spcAft>
                      </a:pPr>
                      <a:r>
                        <a:rPr lang="zh-CN" sz="2000" b="0" kern="100" dirty="0">
                          <a:solidFill>
                            <a:schemeClr val="bg1"/>
                          </a:solidFill>
                          <a:latin typeface="+mj-ea"/>
                          <a:ea typeface="+mj-ea"/>
                          <a:cs typeface="宋体" panose="02010600030101010101" pitchFamily="2" charset="-122"/>
                        </a:rPr>
                        <a:t>脉象 </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FF00"/>
                          </a:solidFill>
                          <a:latin typeface="+mj-ea"/>
                          <a:ea typeface="+mj-ea"/>
                          <a:cs typeface="宋体" panose="02010600030101010101" pitchFamily="2" charset="-122"/>
                        </a:rPr>
                        <a:t>寸</a:t>
                      </a:r>
                      <a:r>
                        <a:rPr lang="zh-CN" altLang="en-US" sz="2000" b="0" kern="100" dirty="0">
                          <a:solidFill>
                            <a:schemeClr val="bg1"/>
                          </a:solidFill>
                          <a:latin typeface="+mj-ea"/>
                          <a:ea typeface="+mj-ea"/>
                          <a:cs typeface="宋体" panose="02010600030101010101" pitchFamily="2" charset="-122"/>
                        </a:rPr>
                        <a:t>、</a:t>
                      </a:r>
                      <a:endParaRPr lang="en-US" altLang="zh-CN" sz="2000" b="0" kern="100" dirty="0">
                        <a:solidFill>
                          <a:schemeClr val="bg1"/>
                        </a:solidFill>
                        <a:latin typeface="+mj-ea"/>
                        <a:ea typeface="+mj-ea"/>
                        <a:cs typeface="宋体" panose="02010600030101010101" pitchFamily="2" charset="-122"/>
                      </a:endParaRPr>
                    </a:p>
                    <a:p>
                      <a:pPr algn="ctr">
                        <a:spcAft>
                          <a:spcPts val="0"/>
                        </a:spcAft>
                      </a:pPr>
                      <a:r>
                        <a:rPr lang="zh-CN" sz="2000" b="0" kern="100" dirty="0">
                          <a:solidFill>
                            <a:schemeClr val="bg1"/>
                          </a:solidFill>
                          <a:latin typeface="+mj-ea"/>
                          <a:ea typeface="+mj-ea"/>
                          <a:cs typeface="宋体" panose="02010600030101010101" pitchFamily="2" charset="-122"/>
                        </a:rPr>
                        <a:t>浮、大、洪、滑</a:t>
                      </a:r>
                      <a:r>
                        <a:rPr lang="zh-CN" altLang="zh-CN" sz="2000" b="0" kern="100" dirty="0">
                          <a:solidFill>
                            <a:schemeClr val="bg1"/>
                          </a:solidFill>
                          <a:latin typeface="+mj-ea"/>
                          <a:ea typeface="+mj-ea"/>
                          <a:cs typeface="宋体" panose="02010600030101010101" pitchFamily="2" charset="-122"/>
                        </a:rPr>
                        <a:t>、数</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en-US" sz="2000" b="0" kern="100" dirty="0">
                          <a:solidFill>
                            <a:srgbClr val="FFFF00"/>
                          </a:solidFill>
                          <a:latin typeface="+mj-ea"/>
                          <a:ea typeface="+mj-ea"/>
                          <a:cs typeface="宋体" panose="02010600030101010101" pitchFamily="2" charset="-122"/>
                        </a:rPr>
                        <a:t>尺</a:t>
                      </a:r>
                      <a:r>
                        <a:rPr lang="zh-CN" altLang="en-US" sz="2000" b="0" kern="100" dirty="0">
                          <a:solidFill>
                            <a:schemeClr val="bg1"/>
                          </a:solidFill>
                          <a:latin typeface="+mj-ea"/>
                          <a:ea typeface="+mj-ea"/>
                          <a:cs typeface="宋体" panose="02010600030101010101" pitchFamily="2" charset="-122"/>
                        </a:rPr>
                        <a:t>、</a:t>
                      </a:r>
                      <a:endParaRPr lang="en-US" altLang="zh-CN" sz="2000" b="0" kern="100" dirty="0">
                        <a:solidFill>
                          <a:schemeClr val="bg1"/>
                        </a:solidFill>
                        <a:latin typeface="+mj-ea"/>
                        <a:ea typeface="+mj-ea"/>
                        <a:cs typeface="宋体" panose="02010600030101010101" pitchFamily="2" charset="-122"/>
                      </a:endParaRPr>
                    </a:p>
                    <a:p>
                      <a:pPr algn="ctr">
                        <a:spcAft>
                          <a:spcPts val="0"/>
                        </a:spcAft>
                      </a:pPr>
                      <a:r>
                        <a:rPr lang="zh-CN" sz="2000" b="0" kern="100" dirty="0">
                          <a:solidFill>
                            <a:schemeClr val="bg1"/>
                          </a:solidFill>
                          <a:latin typeface="+mj-ea"/>
                          <a:ea typeface="+mj-ea"/>
                          <a:cs typeface="宋体" panose="02010600030101010101" pitchFamily="2" charset="-122"/>
                        </a:rPr>
                        <a:t>沉、</a:t>
                      </a:r>
                      <a:r>
                        <a:rPr lang="zh-CN" altLang="zh-CN" sz="2000" b="0" kern="100" dirty="0">
                          <a:solidFill>
                            <a:schemeClr val="bg1"/>
                          </a:solidFill>
                          <a:latin typeface="+mj-ea"/>
                          <a:ea typeface="+mj-ea"/>
                          <a:cs typeface="宋体" panose="02010600030101010101" pitchFamily="2" charset="-122"/>
                        </a:rPr>
                        <a:t>小、细、涩、迟</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21663">
                <a:tc>
                  <a:txBody>
                    <a:bodyPr/>
                    <a:lstStyle/>
                    <a:p>
                      <a:pPr algn="ctr">
                        <a:spcAft>
                          <a:spcPts val="0"/>
                        </a:spcAft>
                      </a:pPr>
                      <a:r>
                        <a:rPr lang="zh-CN" altLang="en-US" sz="2000" b="0" kern="100" dirty="0">
                          <a:solidFill>
                            <a:schemeClr val="bg1"/>
                          </a:solidFill>
                          <a:latin typeface="+mj-ea"/>
                          <a:ea typeface="+mj-ea"/>
                          <a:cs typeface="Times New Roman" panose="02020603050405020304"/>
                        </a:rPr>
                        <a:t>八纲</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zh-CN" sz="2000" dirty="0">
                          <a:solidFill>
                            <a:srgbClr val="FFFF00"/>
                          </a:solidFill>
                          <a:latin typeface="+mj-ea"/>
                          <a:ea typeface="+mj-ea"/>
                        </a:rPr>
                        <a:t>表、实、热</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spcAft>
                          <a:spcPts val="0"/>
                        </a:spcAft>
                      </a:pPr>
                      <a:r>
                        <a:rPr lang="zh-CN" altLang="zh-CN" sz="2000" dirty="0">
                          <a:solidFill>
                            <a:srgbClr val="FFFF00"/>
                          </a:solidFill>
                          <a:latin typeface="+mj-ea"/>
                          <a:ea typeface="+mj-ea"/>
                        </a:rPr>
                        <a:t>里、虚、寒</a:t>
                      </a:r>
                      <a:endParaRPr lang="zh-CN" sz="2000" b="0" kern="100" dirty="0">
                        <a:solidFill>
                          <a:schemeClr val="bg1"/>
                        </a:solidFill>
                        <a:latin typeface="+mj-ea"/>
                        <a:ea typeface="+mj-ea"/>
                        <a:cs typeface="Times New Roman" panose="02020603050405020304"/>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内容占位符 2"/>
          <p:cNvSpPr>
            <a:spLocks noGrp="1"/>
          </p:cNvSpPr>
          <p:nvPr>
            <p:ph type="body" sz="quarter" idx="10"/>
          </p:nvPr>
        </p:nvSpPr>
        <p:spPr>
          <a:xfrm>
            <a:off x="395288" y="627063"/>
            <a:ext cx="6904037" cy="4032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在疾病预防和治疗方面的应用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指导养生：最根本原则是法于阴阳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春夏养阳，秋冬养阴</a:t>
            </a:r>
            <a:r>
              <a:rPr lang="zh-CN" altLang="en-US" dirty="0">
                <a:solidFill>
                  <a:srgbClr val="FDE9D9"/>
                </a:solidFill>
                <a:latin typeface="黑体" panose="02010609060101010101" pitchFamily="49" charset="-122"/>
                <a:ea typeface="黑体" panose="02010609060101010101" pitchFamily="49" charset="-122"/>
                <a:cs typeface="+mn-cs"/>
              </a:rPr>
              <a:t>”及“冬病夏治，夏病冬治，调养能夏不能冬和能冬不能夏”</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2975"/>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确定治疗原则</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阴偏盛</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实寒证</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寒者热之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阳偏盛</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实热证</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热者寒之</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阴阳偏衰者，采用“虚则补之”的原则</a:t>
            </a:r>
            <a:r>
              <a:rPr lang="zh-CN" altLang="en-US"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DE9D9"/>
                </a:solidFill>
                <a:latin typeface="黑体" panose="02010609060101010101" pitchFamily="49" charset="-122"/>
                <a:ea typeface="黑体" panose="02010609060101010101" pitchFamily="49" charset="-122"/>
                <a:cs typeface="+mn-cs"/>
              </a:rPr>
              <a:t>补其不足</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C000"/>
                </a:solidFill>
                <a:latin typeface="黑体" panose="02010609060101010101" pitchFamily="49" charset="-122"/>
                <a:ea typeface="黑体" panose="02010609060101010101" pitchFamily="49" charset="-122"/>
                <a:cs typeface="+mn-cs"/>
              </a:rPr>
              <a:t>阴偏衰</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虚热证</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滋阴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阳偏衰</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虚寒证</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补阳</a:t>
            </a:r>
            <a:endParaRPr lang="en-US"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endParaRPr lang="en-US" altLang="zh-CN" dirty="0">
              <a:solidFill>
                <a:srgbClr val="FFC000"/>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zh-CN" altLang="zh-CN" dirty="0">
                <a:solidFill>
                  <a:srgbClr val="FFC000"/>
                </a:solidFill>
                <a:latin typeface="黑体" panose="02010609060101010101" pitchFamily="49" charset="-122"/>
                <a:ea typeface="黑体" panose="02010609060101010101" pitchFamily="49" charset="-122"/>
                <a:cs typeface="+mn-cs"/>
              </a:rPr>
              <a:t>阳病治阴</a:t>
            </a:r>
            <a:r>
              <a:rPr lang="zh-CN" altLang="en-US" dirty="0">
                <a:solidFill>
                  <a:srgbClr val="FDE9D9"/>
                </a:solidFill>
                <a:latin typeface="黑体" panose="02010609060101010101" pitchFamily="49" charset="-122"/>
                <a:ea typeface="黑体" panose="02010609060101010101" pitchFamily="49" charset="-122"/>
                <a:cs typeface="+mn-cs"/>
              </a:rPr>
              <a:t>；阳中求阴；</a:t>
            </a:r>
            <a:r>
              <a:rPr lang="zh-CN" altLang="zh-CN" dirty="0">
                <a:solidFill>
                  <a:srgbClr val="FFFF00"/>
                </a:solidFill>
                <a:latin typeface="黑体" panose="02010609060101010101" pitchFamily="49" charset="-122"/>
                <a:ea typeface="黑体" panose="02010609060101010101" pitchFamily="49" charset="-122"/>
                <a:cs typeface="+mn-cs"/>
              </a:rPr>
              <a:t>壮水之主，以制阳光</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975"/>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阴病治阳</a:t>
            </a:r>
            <a:r>
              <a:rPr lang="zh-CN" altLang="en-US" dirty="0">
                <a:solidFill>
                  <a:srgbClr val="FDE9D9"/>
                </a:solidFill>
                <a:latin typeface="黑体" panose="02010609060101010101" pitchFamily="49" charset="-122"/>
                <a:ea typeface="黑体" panose="02010609060101010101" pitchFamily="49" charset="-122"/>
                <a:cs typeface="+mn-cs"/>
              </a:rPr>
              <a:t>；阴中求阳；</a:t>
            </a:r>
            <a:r>
              <a:rPr lang="zh-CN" altLang="zh-CN" dirty="0">
                <a:solidFill>
                  <a:srgbClr val="FFFF00"/>
                </a:solidFill>
                <a:latin typeface="黑体" panose="02010609060101010101" pitchFamily="49" charset="-122"/>
                <a:ea typeface="黑体" panose="02010609060101010101" pitchFamily="49" charset="-122"/>
                <a:cs typeface="+mn-cs"/>
              </a:rPr>
              <a:t>益火之源，以消阴翳</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
        <p:nvSpPr>
          <p:cNvPr id="4" name="右大括号 3"/>
          <p:cNvSpPr/>
          <p:nvPr/>
        </p:nvSpPr>
        <p:spPr bwMode="auto">
          <a:xfrm>
            <a:off x="4368800" y="1152525"/>
            <a:ext cx="122238" cy="604838"/>
          </a:xfrm>
          <a:prstGeom prst="rightBrace">
            <a:avLst/>
          </a:prstGeom>
          <a:ln>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CC99"/>
              </a:solidFill>
              <a:effectLst/>
              <a:uLnTx/>
              <a:uFillTx/>
              <a:latin typeface="华文中宋" pitchFamily="2" charset="-122"/>
              <a:ea typeface="华文中宋" pitchFamily="2" charset="-122"/>
              <a:cs typeface="+mn-cs"/>
            </a:endParaRPr>
          </a:p>
        </p:txBody>
      </p:sp>
      <p:sp>
        <p:nvSpPr>
          <p:cNvPr id="6" name="文本框 5"/>
          <p:cNvSpPr txBox="1"/>
          <p:nvPr/>
        </p:nvSpPr>
        <p:spPr>
          <a:xfrm>
            <a:off x="4572000" y="1255713"/>
            <a:ext cx="2286000" cy="338138"/>
          </a:xfrm>
          <a:prstGeom prst="rect">
            <a:avLst/>
          </a:prstGeom>
          <a:noFill/>
        </p:spPr>
        <p:txBody>
          <a:bodyPr>
            <a:spAutoFit/>
          </a:bodyPr>
          <a:lstStyle/>
          <a:p>
            <a:pPr marR="0" defTabSz="914400">
              <a:buClrTx/>
              <a:buSzTx/>
              <a:buFontTx/>
              <a:buNone/>
              <a:defRPr/>
            </a:pPr>
            <a:r>
              <a:rPr kumimoji="0" lang="zh-CN" altLang="zh-CN"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实则泻之</a:t>
            </a:r>
            <a:r>
              <a:rPr kumimoji="0" lang="zh-CN" altLang="en-US"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a:t>
            </a:r>
            <a:r>
              <a:rPr kumimoji="0" lang="zh-CN" altLang="zh-CN"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损其有余</a:t>
            </a:r>
            <a:endParaRPr kumimoji="0" lang="zh-CN" altLang="en-US"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endParaRPr>
          </a:p>
        </p:txBody>
      </p:sp>
      <p:sp>
        <p:nvSpPr>
          <p:cNvPr id="7" name="右大括号 6"/>
          <p:cNvSpPr/>
          <p:nvPr/>
        </p:nvSpPr>
        <p:spPr bwMode="auto">
          <a:xfrm>
            <a:off x="3646488" y="2643188"/>
            <a:ext cx="122238" cy="604838"/>
          </a:xfrm>
          <a:prstGeom prst="rightBrace">
            <a:avLst/>
          </a:prstGeom>
          <a:ln>
            <a:solidFill>
              <a:schemeClr val="bg1"/>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CC99"/>
              </a:solidFill>
              <a:effectLst/>
              <a:uLnTx/>
              <a:uFillTx/>
              <a:latin typeface="华文中宋" pitchFamily="2" charset="-122"/>
              <a:ea typeface="华文中宋" pitchFamily="2" charset="-122"/>
              <a:cs typeface="+mn-cs"/>
            </a:endParaRPr>
          </a:p>
        </p:txBody>
      </p:sp>
      <p:sp>
        <p:nvSpPr>
          <p:cNvPr id="8" name="文本框 7"/>
          <p:cNvSpPr txBox="1"/>
          <p:nvPr/>
        </p:nvSpPr>
        <p:spPr>
          <a:xfrm>
            <a:off x="3937000" y="2776538"/>
            <a:ext cx="2286000" cy="338138"/>
          </a:xfrm>
          <a:prstGeom prst="rect">
            <a:avLst/>
          </a:prstGeom>
          <a:noFill/>
        </p:spPr>
        <p:txBody>
          <a:bodyPr>
            <a:spAutoFit/>
          </a:bodyPr>
          <a:lstStyle/>
          <a:p>
            <a:pPr marR="0" defTabSz="914400">
              <a:buClrTx/>
              <a:buSzTx/>
              <a:buFontTx/>
              <a:buNone/>
              <a:defRPr/>
            </a:pPr>
            <a:r>
              <a:rPr kumimoji="0" lang="zh-CN" altLang="zh-CN"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实则泻之</a:t>
            </a:r>
            <a:r>
              <a:rPr kumimoji="0" lang="zh-CN" altLang="en-US"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a:t>
            </a:r>
            <a:r>
              <a:rPr kumimoji="0" lang="zh-CN" altLang="zh-CN"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rPr>
              <a:t>损其有余</a:t>
            </a:r>
            <a:endParaRPr kumimoji="0" lang="zh-CN" altLang="en-US" kern="1200" cap="none" spc="0" normalizeH="0" baseline="0" noProof="0" dirty="0">
              <a:solidFill>
                <a:schemeClr val="bg2">
                  <a:lumMod val="20000"/>
                  <a:lumOff val="80000"/>
                </a:schemeClr>
              </a:solidFill>
              <a:latin typeface="Arial" panose="020B060402020202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charRg st="100" end="12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charRg st="121" end="14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内容占位符 2"/>
          <p:cNvSpPr>
            <a:spLocks noGrp="1"/>
          </p:cNvSpPr>
          <p:nvPr>
            <p:ph type="body" sz="quarter" idx="10"/>
          </p:nvPr>
        </p:nvSpPr>
        <p:spPr>
          <a:xfrm>
            <a:off x="395288" y="373063"/>
            <a:ext cx="6624637" cy="4032250"/>
          </a:xfrm>
          <a:noFill/>
          <a:ln>
            <a:noFill/>
          </a:ln>
        </p:spPr>
        <p:txBody>
          <a:bodyPr/>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分析</a:t>
            </a:r>
            <a:r>
              <a:rPr lang="zh-CN" altLang="zh-CN" dirty="0">
                <a:solidFill>
                  <a:srgbClr val="FDE9D9"/>
                </a:solidFill>
                <a:latin typeface="黑体" panose="02010609060101010101" pitchFamily="49" charset="-122"/>
                <a:ea typeface="黑体" panose="02010609060101010101" pitchFamily="49" charset="-122"/>
                <a:cs typeface="+mn-cs"/>
              </a:rPr>
              <a:t>和归纳药物的性能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药物的四性</a:t>
            </a:r>
            <a:r>
              <a:rPr lang="zh-CN" altLang="en-US" dirty="0">
                <a:solidFill>
                  <a:srgbClr val="FDE9D9"/>
                </a:solidFill>
                <a:latin typeface="黑体" panose="02010609060101010101" pitchFamily="49" charset="-122"/>
                <a:ea typeface="黑体" panose="02010609060101010101" pitchFamily="49" charset="-122"/>
                <a:cs typeface="+mn-cs"/>
              </a:rPr>
              <a:t>（四气）方</a:t>
            </a:r>
            <a:r>
              <a:rPr lang="zh-CN" altLang="zh-CN" dirty="0">
                <a:solidFill>
                  <a:srgbClr val="FDE9D9"/>
                </a:solidFill>
                <a:latin typeface="黑体" panose="02010609060101010101" pitchFamily="49" charset="-122"/>
                <a:ea typeface="黑体" panose="02010609060101010101" pitchFamily="49" charset="-122"/>
                <a:cs typeface="+mn-cs"/>
              </a:rPr>
              <a:t>面</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zh-CN" altLang="zh-CN" dirty="0">
                <a:solidFill>
                  <a:srgbClr val="FFFF00"/>
                </a:solidFill>
                <a:latin typeface="黑体" panose="02010609060101010101" pitchFamily="49" charset="-122"/>
                <a:ea typeface="黑体" panose="02010609060101010101" pitchFamily="49" charset="-122"/>
                <a:cs typeface="+mn-cs"/>
              </a:rPr>
              <a:t>阳</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温热</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辛甘淡</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升浮</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zh-CN" altLang="zh-CN" dirty="0">
                <a:solidFill>
                  <a:srgbClr val="FFFF00"/>
                </a:solidFill>
                <a:latin typeface="黑体" panose="02010609060101010101" pitchFamily="49" charset="-122"/>
                <a:ea typeface="黑体" panose="02010609060101010101" pitchFamily="49" charset="-122"/>
                <a:cs typeface="+mn-cs"/>
              </a:rPr>
              <a:t>阴</a:t>
            </a:r>
            <a:r>
              <a:rPr lang="en-US" altLang="zh-CN"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寒凉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酸苦咸</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沉降</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下列属于阳的是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寒证</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表证</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里证</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血虚证</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精虚证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57" end="65"/>
                                            </p:txEl>
                                          </p:spTgt>
                                        </p:tgtEl>
                                        <p:attrNameLst>
                                          <p:attrName>style.visibility</p:attrName>
                                        </p:attrNameLst>
                                      </p:cBhvr>
                                      <p:to>
                                        <p:strVal val="visible"/>
                                      </p:to>
                                    </p:set>
                                    <p:anim calcmode="lin" valueType="num">
                                      <p:cBhvr additive="base">
                                        <p:cTn id="7" dur="500" fill="hold"/>
                                        <p:tgtEl>
                                          <p:spTgt spid="3">
                                            <p:txEl>
                                              <p:charRg st="57" end="6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57" end="6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依据阴阳学说，将昼夜分阴阳，则上午是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阳中之阴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阳中之阳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阴中之阴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阴中之阳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阴中之至阴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55299"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2" end="69"/>
                                            </p:txEl>
                                          </p:spTgt>
                                        </p:tgtEl>
                                        <p:attrNameLst>
                                          <p:attrName>style.visibility</p:attrName>
                                        </p:attrNameLst>
                                      </p:cBhvr>
                                      <p:to>
                                        <p:strVal val="visible"/>
                                      </p:to>
                                    </p:set>
                                    <p:animEffect transition="in" filter="box(in)">
                                      <p:cBhvr>
                                        <p:cTn id="7" dur="500"/>
                                        <p:tgtEl>
                                          <p:spTgt spid="3">
                                            <p:txEl>
                                              <p:charRg st="62" end="6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属于“阴中之阳”的是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上午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中午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下午</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前半夜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后半夜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E</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3" end="51"/>
                                            </p:txEl>
                                          </p:spTgt>
                                        </p:tgtEl>
                                        <p:attrNameLst>
                                          <p:attrName>style.visibility</p:attrName>
                                        </p:attrNameLst>
                                      </p:cBhvr>
                                      <p:to>
                                        <p:strVal val="visible"/>
                                      </p:to>
                                    </p:set>
                                    <p:animEffect transition="in" filter="box(in)">
                                      <p:cBhvr>
                                        <p:cTn id="7" dur="500"/>
                                        <p:tgtEl>
                                          <p:spTgt spid="3">
                                            <p:txEl>
                                              <p:charRg st="43" end="5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阴阳的相互转化是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绝对的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有条件的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必然的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偶然的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量变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44" end="52"/>
                                            </p:txEl>
                                          </p:spTgt>
                                        </p:tgtEl>
                                        <p:attrNameLst>
                                          <p:attrName>style.visibility</p:attrName>
                                        </p:attrNameLst>
                                      </p:cBhvr>
                                      <p:to>
                                        <p:strVal val="visible"/>
                                      </p:to>
                                    </p:set>
                                    <p:animEffect transition="in" filter="box(in)">
                                      <p:cBhvr>
                                        <p:cTn id="7" dur="500"/>
                                        <p:tgtEl>
                                          <p:spTgt spid="3">
                                            <p:txEl>
                                              <p:charRg st="44" end="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四时阴阳的消长变化，从冬至到立春为</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阴消阳长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重阴必阳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阴长阳消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重阳必阴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阴阳互用</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 </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70" end="79"/>
                                            </p:txEl>
                                          </p:spTgt>
                                        </p:tgtEl>
                                        <p:attrNameLst>
                                          <p:attrName>style.visibility</p:attrName>
                                        </p:attrNameLst>
                                      </p:cBhvr>
                                      <p:to>
                                        <p:strVal val="visible"/>
                                      </p:to>
                                    </p:set>
                                    <p:animEffect transition="in" filter="box(in)">
                                      <p:cBhvr>
                                        <p:cTn id="7" dur="500"/>
                                        <p:tgtEl>
                                          <p:spTgt spid="3">
                                            <p:txEl>
                                              <p:charRg st="70" end="7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第四</a:t>
            </a: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单元</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五行学说</a:t>
            </a:r>
            <a:endPar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细目一</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五行学说的概念</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五行的含义</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五行的特性和事物与现象的五行归类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中医学整体观念最基本的内容指的是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人自身结构的完整性，脏腑功能的整体性</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人体生理功能的整体性</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机体与外环境的统一性和自身的整体性</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人体病理的相互影响</a:t>
            </a:r>
            <a:br>
              <a:rPr lang="en-US" altLang="zh-CN" dirty="0">
                <a:solidFill>
                  <a:srgbClr val="FDE9D9"/>
                </a:solidFill>
                <a:latin typeface="黑体" panose="02010609060101010101" pitchFamily="49" charset="-122"/>
                <a:ea typeface="黑体" panose="02010609060101010101" pitchFamily="49" charset="-122"/>
                <a:cs typeface="+mn-cs"/>
              </a:rPr>
            </a:b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内外环境的一体性，情志与脏腑的相关性</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C</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112" end="120"/>
                                            </p:txEl>
                                          </p:spTgt>
                                        </p:tgtEl>
                                        <p:attrNameLst>
                                          <p:attrName>style.visibility</p:attrName>
                                        </p:attrNameLst>
                                      </p:cBhvr>
                                      <p:to>
                                        <p:strVal val="visible"/>
                                      </p:to>
                                    </p:set>
                                    <p:animEffect transition="in" filter="box(in)">
                                      <p:cBhvr>
                                        <p:cTn id="7" dur="500"/>
                                        <p:tgtEl>
                                          <p:spTgt spid="3">
                                            <p:txEl>
                                              <p:charRg st="112" end="12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一</a:t>
            </a: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五行的含义</a:t>
            </a:r>
            <a:endPar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五行</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木、火、土、金、水五种物质及其运动变化</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五行的特性和事物与现象的五行归类</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五行的特性</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①</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木曰</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曲直</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引申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具有</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生长、升发、条达、舒畅</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等作用或性质的事物</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，归属于木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②</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火曰</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炎上</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引申</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具有</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温热、</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上升、光明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等作用或性质的事物</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，归属于火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③</a:t>
            </a:r>
            <a:r>
              <a:rPr lang="zh-CN" altLang="zh-CN" dirty="0">
                <a:solidFill>
                  <a:srgbClr val="FDE9D9"/>
                </a:solidFill>
                <a:latin typeface="黑体" panose="02010609060101010101" pitchFamily="49" charset="-122"/>
                <a:ea typeface="黑体" panose="02010609060101010101" pitchFamily="49" charset="-122"/>
                <a:cs typeface="+mn-cs"/>
              </a:rPr>
              <a:t>土爰</a:t>
            </a:r>
            <a:r>
              <a:rPr lang="zh-CN" altLang="zh-CN" dirty="0">
                <a:solidFill>
                  <a:srgbClr val="FFFF00"/>
                </a:solidFill>
                <a:latin typeface="黑体" panose="02010609060101010101" pitchFamily="49" charset="-122"/>
                <a:ea typeface="黑体" panose="02010609060101010101" pitchFamily="49" charset="-122"/>
                <a:cs typeface="+mn-cs"/>
              </a:rPr>
              <a:t>稼穑</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引申</a:t>
            </a:r>
            <a:r>
              <a:rPr lang="zh-CN" altLang="en-US" dirty="0">
                <a:solidFill>
                  <a:srgbClr val="FDE9D9"/>
                </a:solidFill>
                <a:latin typeface="黑体" panose="02010609060101010101" pitchFamily="49" charset="-122"/>
                <a:ea typeface="黑体" panose="02010609060101010101" pitchFamily="49" charset="-122"/>
                <a:cs typeface="+mn-cs"/>
              </a:rPr>
              <a:t>为</a:t>
            </a:r>
            <a:r>
              <a:rPr lang="zh-CN" altLang="zh-CN" dirty="0">
                <a:solidFill>
                  <a:srgbClr val="FDE9D9"/>
                </a:solidFill>
                <a:latin typeface="黑体" panose="02010609060101010101" pitchFamily="49" charset="-122"/>
                <a:ea typeface="黑体" panose="02010609060101010101" pitchFamily="49" charset="-122"/>
                <a:cs typeface="+mn-cs"/>
              </a:rPr>
              <a:t>具有</a:t>
            </a:r>
            <a:r>
              <a:rPr lang="zh-CN" altLang="zh-CN" dirty="0">
                <a:solidFill>
                  <a:srgbClr val="FFFF00"/>
                </a:solidFill>
                <a:latin typeface="黑体" panose="02010609060101010101" pitchFamily="49" charset="-122"/>
                <a:ea typeface="黑体" panose="02010609060101010101" pitchFamily="49" charset="-122"/>
                <a:cs typeface="+mn-cs"/>
              </a:rPr>
              <a:t>生化、承载、受纳</a:t>
            </a:r>
            <a:r>
              <a:rPr lang="zh-CN" altLang="zh-CN" dirty="0">
                <a:solidFill>
                  <a:srgbClr val="FDE9D9"/>
                </a:solidFill>
                <a:latin typeface="黑体" panose="02010609060101010101" pitchFamily="49" charset="-122"/>
                <a:ea typeface="黑体" panose="02010609060101010101" pitchFamily="49" charset="-122"/>
                <a:cs typeface="+mn-cs"/>
              </a:rPr>
              <a:t>等作用或性质的事物</a:t>
            </a:r>
            <a:r>
              <a:rPr lang="zh-CN" altLang="en-US" dirty="0">
                <a:solidFill>
                  <a:srgbClr val="FDE9D9"/>
                </a:solidFill>
                <a:latin typeface="黑体" panose="02010609060101010101" pitchFamily="49" charset="-122"/>
                <a:ea typeface="黑体" panose="02010609060101010101" pitchFamily="49" charset="-122"/>
                <a:cs typeface="+mn-cs"/>
              </a:rPr>
              <a:t>归属于土</a:t>
            </a:r>
            <a:r>
              <a:rPr lang="zh-CN" altLang="zh-CN" dirty="0">
                <a:solidFill>
                  <a:srgbClr val="FDE9D9"/>
                </a:solidFill>
                <a:latin typeface="黑体" panose="02010609060101010101" pitchFamily="49" charset="-122"/>
                <a:ea typeface="黑体" panose="02010609060101010101" pitchFamily="49" charset="-122"/>
                <a:cs typeface="+mn-cs"/>
              </a:rPr>
              <a:t>。“土载四行”“</a:t>
            </a:r>
            <a:r>
              <a:rPr lang="zh-CN" altLang="zh-CN" dirty="0">
                <a:solidFill>
                  <a:srgbClr val="FFFF00"/>
                </a:solidFill>
                <a:latin typeface="黑体" panose="02010609060101010101" pitchFamily="49" charset="-122"/>
                <a:ea typeface="黑体" panose="02010609060101010101" pitchFamily="49" charset="-122"/>
                <a:cs typeface="+mn-cs"/>
              </a:rPr>
              <a:t>土为万物之母</a:t>
            </a:r>
            <a:r>
              <a:rPr lang="zh-CN" altLang="zh-CN" dirty="0">
                <a:solidFill>
                  <a:srgbClr val="FDE9D9"/>
                </a:solidFill>
                <a:latin typeface="黑体" panose="02010609060101010101" pitchFamily="49" charset="-122"/>
                <a:ea typeface="黑体" panose="02010609060101010101" pitchFamily="49" charset="-122"/>
                <a:cs typeface="+mn-cs"/>
              </a:rPr>
              <a:t>”“万物土中生”“万物土中灭”。</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④</a:t>
            </a:r>
            <a:r>
              <a:rPr lang="zh-CN" altLang="zh-CN" dirty="0">
                <a:solidFill>
                  <a:srgbClr val="FDE9D9"/>
                </a:solidFill>
                <a:latin typeface="黑体" panose="02010609060101010101" pitchFamily="49" charset="-122"/>
                <a:ea typeface="黑体" panose="02010609060101010101" pitchFamily="49" charset="-122"/>
                <a:cs typeface="+mn-cs"/>
              </a:rPr>
              <a:t>金曰</a:t>
            </a:r>
            <a:r>
              <a:rPr lang="zh-CN" altLang="zh-CN" dirty="0">
                <a:solidFill>
                  <a:srgbClr val="FFC000"/>
                </a:solidFill>
                <a:latin typeface="黑体" panose="02010609060101010101" pitchFamily="49" charset="-122"/>
                <a:ea typeface="黑体" panose="02010609060101010101" pitchFamily="49" charset="-122"/>
                <a:cs typeface="+mn-cs"/>
              </a:rPr>
              <a:t>从革</a:t>
            </a:r>
            <a:r>
              <a:rPr lang="zh-CN" altLang="en-US" dirty="0">
                <a:solidFill>
                  <a:srgbClr val="FFC000"/>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引申</a:t>
            </a:r>
            <a:r>
              <a:rPr lang="zh-CN" altLang="en-US" dirty="0">
                <a:solidFill>
                  <a:srgbClr val="FDE9D9"/>
                </a:solidFill>
                <a:latin typeface="黑体" panose="02010609060101010101" pitchFamily="49" charset="-122"/>
                <a:ea typeface="黑体" panose="02010609060101010101" pitchFamily="49" charset="-122"/>
                <a:cs typeface="+mn-cs"/>
              </a:rPr>
              <a:t>为</a:t>
            </a:r>
            <a:r>
              <a:rPr lang="zh-CN" altLang="zh-CN" dirty="0">
                <a:solidFill>
                  <a:srgbClr val="FDE9D9"/>
                </a:solidFill>
                <a:latin typeface="黑体" panose="02010609060101010101" pitchFamily="49" charset="-122"/>
                <a:ea typeface="黑体" panose="02010609060101010101" pitchFamily="49" charset="-122"/>
                <a:cs typeface="+mn-cs"/>
              </a:rPr>
              <a:t>具有</a:t>
            </a:r>
            <a:r>
              <a:rPr lang="zh-CN" altLang="en-US" dirty="0">
                <a:solidFill>
                  <a:srgbClr val="FFC000"/>
                </a:solidFill>
                <a:latin typeface="黑体" panose="02010609060101010101" pitchFamily="49" charset="-122"/>
                <a:ea typeface="黑体" panose="02010609060101010101" pitchFamily="49" charset="-122"/>
                <a:cs typeface="+mn-cs"/>
              </a:rPr>
              <a:t>沉降</a:t>
            </a:r>
            <a:r>
              <a:rPr lang="zh-CN" altLang="zh-CN" dirty="0">
                <a:solidFill>
                  <a:srgbClr val="FFC000"/>
                </a:solidFill>
                <a:latin typeface="黑体" panose="02010609060101010101" pitchFamily="49" charset="-122"/>
                <a:ea typeface="黑体" panose="02010609060101010101" pitchFamily="49" charset="-122"/>
                <a:cs typeface="+mn-cs"/>
              </a:rPr>
              <a:t>、肃</a:t>
            </a:r>
            <a:r>
              <a:rPr lang="zh-CN" altLang="en-US" dirty="0">
                <a:solidFill>
                  <a:srgbClr val="FFC000"/>
                </a:solidFill>
                <a:latin typeface="黑体" panose="02010609060101010101" pitchFamily="49" charset="-122"/>
                <a:ea typeface="黑体" panose="02010609060101010101" pitchFamily="49" charset="-122"/>
                <a:cs typeface="+mn-cs"/>
              </a:rPr>
              <a:t>杀</a:t>
            </a:r>
            <a:r>
              <a:rPr lang="zh-CN" altLang="zh-CN" dirty="0">
                <a:solidFill>
                  <a:srgbClr val="FFC000"/>
                </a:solidFill>
                <a:latin typeface="黑体" panose="02010609060101010101" pitchFamily="49" charset="-122"/>
                <a:ea typeface="黑体" panose="02010609060101010101" pitchFamily="49" charset="-122"/>
                <a:cs typeface="+mn-cs"/>
              </a:rPr>
              <a:t>、收敛等作用或性质的事物</a:t>
            </a:r>
            <a:r>
              <a:rPr lang="zh-CN" altLang="en-US" dirty="0">
                <a:solidFill>
                  <a:srgbClr val="FFC000"/>
                </a:solidFill>
                <a:latin typeface="黑体" panose="02010609060101010101" pitchFamily="49" charset="-122"/>
                <a:ea typeface="黑体" panose="02010609060101010101" pitchFamily="49" charset="-122"/>
                <a:cs typeface="+mn-cs"/>
              </a:rPr>
              <a:t>，归属金</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⑤</a:t>
            </a:r>
            <a:r>
              <a:rPr lang="zh-CN" altLang="zh-CN" dirty="0">
                <a:solidFill>
                  <a:srgbClr val="FDE9D9"/>
                </a:solidFill>
                <a:latin typeface="黑体" panose="02010609060101010101" pitchFamily="49" charset="-122"/>
                <a:ea typeface="黑体" panose="02010609060101010101" pitchFamily="49" charset="-122"/>
                <a:cs typeface="+mn-cs"/>
              </a:rPr>
              <a:t>水曰</a:t>
            </a:r>
            <a:r>
              <a:rPr lang="zh-CN" altLang="zh-CN" dirty="0">
                <a:solidFill>
                  <a:srgbClr val="FFFF00"/>
                </a:solidFill>
                <a:latin typeface="黑体" panose="02010609060101010101" pitchFamily="49" charset="-122"/>
                <a:ea typeface="黑体" panose="02010609060101010101" pitchFamily="49" charset="-122"/>
                <a:cs typeface="+mn-cs"/>
              </a:rPr>
              <a:t>润下</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引申</a:t>
            </a:r>
            <a:r>
              <a:rPr lang="zh-CN" altLang="en-US" dirty="0">
                <a:solidFill>
                  <a:srgbClr val="FDE9D9"/>
                </a:solidFill>
                <a:latin typeface="黑体" panose="02010609060101010101" pitchFamily="49" charset="-122"/>
                <a:ea typeface="黑体" panose="02010609060101010101" pitchFamily="49" charset="-122"/>
                <a:cs typeface="+mn-cs"/>
              </a:rPr>
              <a:t>为</a:t>
            </a:r>
            <a:r>
              <a:rPr lang="zh-CN" altLang="zh-CN" dirty="0">
                <a:solidFill>
                  <a:srgbClr val="FDE9D9"/>
                </a:solidFill>
                <a:latin typeface="黑体" panose="02010609060101010101" pitchFamily="49" charset="-122"/>
                <a:ea typeface="黑体" panose="02010609060101010101" pitchFamily="49" charset="-122"/>
                <a:cs typeface="+mn-cs"/>
              </a:rPr>
              <a:t>具有</a:t>
            </a:r>
            <a:r>
              <a:rPr lang="zh-CN" altLang="en-US" dirty="0">
                <a:solidFill>
                  <a:srgbClr val="FFFF00"/>
                </a:solidFill>
                <a:latin typeface="黑体" panose="02010609060101010101" pitchFamily="49" charset="-122"/>
                <a:ea typeface="黑体" panose="02010609060101010101" pitchFamily="49" charset="-122"/>
                <a:cs typeface="+mn-cs"/>
              </a:rPr>
              <a:t>滋润、下行、</a:t>
            </a:r>
            <a:r>
              <a:rPr lang="zh-CN" altLang="zh-CN" dirty="0">
                <a:solidFill>
                  <a:srgbClr val="FFFF00"/>
                </a:solidFill>
                <a:latin typeface="黑体" panose="02010609060101010101" pitchFamily="49" charset="-122"/>
                <a:ea typeface="黑体" panose="02010609060101010101" pitchFamily="49" charset="-122"/>
                <a:cs typeface="+mn-cs"/>
              </a:rPr>
              <a:t>寒凉、</a:t>
            </a:r>
            <a:r>
              <a:rPr lang="zh-CN" altLang="en-US" dirty="0">
                <a:solidFill>
                  <a:srgbClr val="FFFF00"/>
                </a:solidFill>
                <a:latin typeface="黑体" panose="02010609060101010101" pitchFamily="49" charset="-122"/>
                <a:ea typeface="黑体" panose="02010609060101010101" pitchFamily="49" charset="-122"/>
                <a:cs typeface="+mn-cs"/>
              </a:rPr>
              <a:t>闭藏</a:t>
            </a:r>
            <a:r>
              <a:rPr lang="zh-CN" altLang="zh-CN" dirty="0">
                <a:solidFill>
                  <a:srgbClr val="FDE9D9"/>
                </a:solidFill>
                <a:latin typeface="黑体" panose="02010609060101010101" pitchFamily="49" charset="-122"/>
                <a:ea typeface="黑体" panose="02010609060101010101" pitchFamily="49" charset="-122"/>
                <a:cs typeface="+mn-cs"/>
              </a:rPr>
              <a:t>等作用或性质事</a:t>
            </a:r>
            <a:r>
              <a:rPr lang="zh-CN" altLang="en-US" dirty="0">
                <a:solidFill>
                  <a:srgbClr val="FDE9D9"/>
                </a:solidFill>
                <a:latin typeface="黑体" panose="02010609060101010101" pitchFamily="49" charset="-122"/>
                <a:ea typeface="黑体" panose="02010609060101010101" pitchFamily="49" charset="-122"/>
                <a:cs typeface="+mn-cs"/>
              </a:rPr>
              <a:t>物，归属于水。</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事物与现象的五行归类</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①归类方法</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取象比类法：</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推演络绎法：</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把自然界千变万化的事物归结为五行系统；</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将人体的各种组织和功能归结为以五脏为中心的五个生理病理系统；</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说明人体与自然界的统一性。</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xfrm>
            <a:off x="306388" y="165100"/>
            <a:ext cx="7481888" cy="703263"/>
          </a:xfrm>
        </p:spPr>
        <p:txBody>
          <a:bodyPr/>
          <a:lstStyle/>
          <a:p>
            <a:pPr marL="0" marR="0" lvl="0" indent="539750" algn="l" defTabSz="914400" rtl="0" eaLnBrk="1" fontAlgn="base" latinLnBrk="0" hangingPunct="1">
              <a:lnSpc>
                <a:spcPct val="150000"/>
              </a:lnSpc>
              <a:spcBef>
                <a:spcPts val="0"/>
              </a:spcBef>
              <a:spcAft>
                <a:spcPct val="0"/>
              </a:spcAft>
              <a:buClrTx/>
              <a:buSzTx/>
              <a:buFontTx/>
              <a:buNone/>
              <a:defRPr/>
            </a:pP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②</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事物属性的五行归类表</a:t>
            </a:r>
            <a:r>
              <a:rPr kumimoji="0" lang="en-US"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a:t>
            </a:r>
            <a:endPar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graphicFrame>
        <p:nvGraphicFramePr>
          <p:cNvPr id="4" name="表格 3"/>
          <p:cNvGraphicFramePr>
            <a:graphicFrameLocks noGrp="1"/>
          </p:cNvGraphicFramePr>
          <p:nvPr/>
        </p:nvGraphicFramePr>
        <p:xfrm>
          <a:off x="555625" y="1049338"/>
          <a:ext cx="6262688" cy="3125788"/>
        </p:xfrm>
        <a:graphic>
          <a:graphicData uri="http://schemas.openxmlformats.org/drawingml/2006/table">
            <a:tbl>
              <a:tblPr/>
              <a:tblGrid>
                <a:gridCol w="246063"/>
                <a:gridCol w="271462"/>
                <a:gridCol w="315913"/>
                <a:gridCol w="290512"/>
                <a:gridCol w="290513"/>
                <a:gridCol w="322262"/>
                <a:gridCol w="439738"/>
                <a:gridCol w="296862"/>
                <a:gridCol w="312738"/>
                <a:gridCol w="536575"/>
                <a:gridCol w="247650"/>
                <a:gridCol w="350837"/>
                <a:gridCol w="417513"/>
                <a:gridCol w="357187"/>
                <a:gridCol w="371475"/>
                <a:gridCol w="365125"/>
                <a:gridCol w="428625"/>
                <a:gridCol w="401638"/>
              </a:tblGrid>
              <a:tr h="425450">
                <a:tc gridSpan="7">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en-US" altLang="zh-CN" sz="1800" b="0" i="0" u="none" strike="noStrike" cap="none" normalizeH="0" baseline="0">
                          <a:ln>
                            <a:noFill/>
                          </a:ln>
                          <a:solidFill>
                            <a:schemeClr val="bg1"/>
                          </a:solidFill>
                          <a:effectLst/>
                          <a:latin typeface="黑体" panose="02010609060101010101" pitchFamily="49" charset="-122"/>
                          <a:ea typeface="宋体" panose="02010600030101010101" pitchFamily="2" charset="-122"/>
                        </a:rPr>
                        <a:t>    </a:t>
                      </a: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自然界</a:t>
                      </a:r>
                      <a:endParaRPr kumimoji="0" lang="zh-CN" altLang="zh-CN" sz="1800" b="0" i="0" u="none" strike="noStrike" cap="none" normalizeH="0" baseline="0">
                        <a:ln>
                          <a:noFill/>
                        </a:ln>
                        <a:solidFill>
                          <a:schemeClr val="bg1"/>
                        </a:solidFill>
                        <a:effectLst/>
                        <a:latin typeface="宋体" panose="02010600030101010101" pitchFamily="2" charset="-122"/>
                        <a:ea typeface="宋体" panose="02010600030101010101" pitchFamily="2"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rowSpan="2">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1800" b="0" i="0" u="none" strike="noStrike" cap="none" normalizeH="0" baseline="0">
                          <a:ln>
                            <a:noFill/>
                          </a:ln>
                          <a:solidFill>
                            <a:schemeClr val="bg1"/>
                          </a:solidFill>
                          <a:effectLst/>
                          <a:latin typeface="黑体" panose="02010609060101010101" pitchFamily="49" charset="-122"/>
                          <a:ea typeface="宋体" panose="02010600030101010101" pitchFamily="2" charset="-122"/>
                        </a:rPr>
                        <a:t> </a:t>
                      </a: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五行</a:t>
                      </a:r>
                      <a:endParaRPr kumimoji="0" lang="zh-CN" altLang="zh-CN" sz="1800" b="0" i="0" u="none" strike="noStrike" cap="none" normalizeH="0" baseline="0">
                        <a:ln>
                          <a:noFill/>
                        </a:ln>
                        <a:solidFill>
                          <a:schemeClr val="bg1"/>
                        </a:solidFill>
                        <a:effectLst/>
                        <a:latin typeface="宋体" panose="02010600030101010101" pitchFamily="2" charset="-122"/>
                        <a:ea typeface="宋体" panose="02010600030101010101" pitchFamily="2"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gridSpan="10">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人体</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hMerge="1">
                  <a:tcPr/>
                </a:tc>
                <a:tc hMerge="1">
                  <a:tcPr/>
                </a:tc>
                <a:tc hMerge="1">
                  <a:tcPr/>
                </a:tc>
                <a:tc hMerge="1">
                  <a:tcPr/>
                </a:tc>
                <a:tc hMerge="1">
                  <a:tcPr/>
                </a:tc>
                <a:tc hMerge="1">
                  <a:tcPr/>
                </a:tc>
                <a:tc hMerge="1">
                  <a:tcPr/>
                </a:tc>
                <a:tc hMerge="1">
                  <a:tcPr/>
                </a:tc>
                <a:tc hMerge="1">
                  <a:tcPr/>
                </a:tc>
              </a:tr>
              <a:tr h="5667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五音</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五味</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五色</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五化</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五气</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方位</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季节</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五脏</a:t>
                      </a:r>
                      <a:r>
                        <a:rPr kumimoji="0" lang="en-US"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 </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五腑</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五官</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形体</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情志</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五液</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五脉</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五华</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五声</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变动</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4254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角</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酸</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青</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生</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风</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东</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春</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木</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肝</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胆</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目</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筋</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宋体" panose="02010600030101010101" pitchFamily="2" charset="-122"/>
                        </a:rPr>
                        <a:t>怒</a:t>
                      </a:r>
                      <a:endPar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泪</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弦</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爪</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呼</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握</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4270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徵</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苦</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赤</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长</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暑</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南</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夏</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火</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心</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小肠</a:t>
                      </a:r>
                      <a:endPar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舌</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脉</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喜</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汗</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洪</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面</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笑</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忧</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38258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宫</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甘</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黄</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化</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湿</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中</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宋体" panose="02010600030101010101" pitchFamily="2" charset="-122"/>
                        </a:rPr>
                        <a:t>长夏</a:t>
                      </a:r>
                      <a:endParaRPr kumimoji="0" lang="zh-CN" altLang="zh-CN" sz="14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土</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脾</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胃</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口</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宋体" panose="02010600030101010101" pitchFamily="2" charset="-122"/>
                        </a:rPr>
                        <a:t>肉</a:t>
                      </a:r>
                      <a:endPar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思</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涎</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缓</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唇</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歌</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哕</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4270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商</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辛</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白</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收</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燥</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西</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宋体" panose="02010600030101010101" pitchFamily="2" charset="-122"/>
                        </a:rPr>
                        <a:t>秋</a:t>
                      </a:r>
                      <a:endPar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金</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肺</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大肠</a:t>
                      </a:r>
                      <a:endPar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鼻</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皮</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悲</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涕</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浮</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毛</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哭</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咳</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r h="427038">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羽</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咸</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黑</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藏</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寒</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北</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冬</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水</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肾</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膀胱</a:t>
                      </a:r>
                      <a:endParaRPr kumimoji="0" lang="zh-CN" altLang="zh-CN" sz="16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耳</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宋体" panose="02010600030101010101" pitchFamily="2" charset="-122"/>
                        </a:rPr>
                        <a:t>骨</a:t>
                      </a:r>
                      <a:endParaRPr kumimoji="0" lang="zh-CN" altLang="zh-CN" sz="1800" b="0" i="0" u="none" strike="noStrike" cap="none" normalizeH="0" baseline="0">
                        <a:ln>
                          <a:noFill/>
                        </a:ln>
                        <a:solidFill>
                          <a:srgbClr val="FFFF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宋体" panose="02010600030101010101" pitchFamily="2" charset="-122"/>
                        </a:rPr>
                        <a:t>恐</a:t>
                      </a:r>
                      <a:endParaRPr kumimoji="0" lang="zh-CN" altLang="zh-CN" sz="1800" b="0" i="0" u="none" strike="noStrike" cap="none" normalizeH="0" baseline="0">
                        <a:ln>
                          <a:noFill/>
                        </a:ln>
                        <a:solidFill>
                          <a:srgbClr val="FFC000"/>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唾</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宋体" panose="02010600030101010101" pitchFamily="2" charset="-122"/>
                        </a:rPr>
                        <a:t>沉</a:t>
                      </a:r>
                      <a:endParaRPr kumimoji="0" lang="zh-CN" altLang="zh-CN" sz="1800" b="0" i="0" u="none" strike="noStrike" cap="none" normalizeH="0" baseline="0">
                        <a:ln>
                          <a:noFill/>
                        </a:ln>
                        <a:solidFill>
                          <a:schemeClr val="bg1"/>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宋体" panose="02010600030101010101" pitchFamily="2" charset="-122"/>
                        </a:rPr>
                        <a:t>发</a:t>
                      </a:r>
                      <a:endParaRPr kumimoji="0" lang="zh-CN" altLang="zh-CN" sz="1800" b="0" i="0" u="none" strike="noStrike" cap="none" normalizeH="0" baseline="0">
                        <a:ln>
                          <a:noFill/>
                        </a:ln>
                        <a:solidFill>
                          <a:srgbClr val="FFFF00"/>
                        </a:solidFill>
                        <a:effectLst/>
                        <a:latin typeface="黑体" panose="02010609060101010101" pitchFamily="49" charset="-122"/>
                        <a:ea typeface="黑体" panose="02010609060101010101" pitchFamily="49" charset="-122"/>
                        <a:cs typeface="Times New Roman" panose="02020603050405020304" pitchFamily="18" charset="0"/>
                      </a:endParaRPr>
                    </a:p>
                  </a:txBody>
                  <a:tcPr marL="0" marR="0" marT="0" marB="0" anchor="ctr"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呻</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457200">
                        <a:spcBef>
                          <a:spcPct val="20000"/>
                        </a:spcBef>
                        <a:defRPr sz="2400">
                          <a:solidFill>
                            <a:schemeClr val="tx1"/>
                          </a:solidFill>
                          <a:latin typeface="Arial" panose="020B0604020202020204" pitchFamily="34" charset="0"/>
                          <a:ea typeface="宋体" panose="02010600030101010101" pitchFamily="2" charset="-122"/>
                        </a:defRPr>
                      </a:lvl2pPr>
                      <a:lvl3pPr marL="914400">
                        <a:spcBef>
                          <a:spcPct val="20000"/>
                        </a:spcBef>
                        <a:defRPr sz="2000">
                          <a:solidFill>
                            <a:schemeClr val="tx1"/>
                          </a:solidFill>
                          <a:latin typeface="Arial" panose="020B0604020202020204" pitchFamily="34" charset="0"/>
                          <a:ea typeface="宋体" panose="02010600030101010101" pitchFamily="2" charset="-122"/>
                        </a:defRPr>
                      </a:lvl3pPr>
                      <a:lvl4pPr marL="1371600">
                        <a:spcBef>
                          <a:spcPct val="20000"/>
                        </a:spcBef>
                        <a:defRPr>
                          <a:solidFill>
                            <a:schemeClr val="tx1"/>
                          </a:solidFill>
                          <a:latin typeface="Arial" panose="020B0604020202020204" pitchFamily="34" charset="0"/>
                          <a:ea typeface="宋体" panose="02010600030101010101" pitchFamily="2" charset="-122"/>
                        </a:defRPr>
                      </a:lvl4pPr>
                      <a:lvl5pPr marL="1828800">
                        <a:spcBef>
                          <a:spcPct val="20000"/>
                        </a:spcBef>
                        <a:defRPr>
                          <a:solidFill>
                            <a:schemeClr val="tx1"/>
                          </a:solidFill>
                          <a:latin typeface="Arial" panose="020B0604020202020204" pitchFamily="34" charset="0"/>
                          <a:ea typeface="宋体" panose="02010600030101010101" pitchFamily="2" charset="-122"/>
                        </a:defRPr>
                      </a:lvl5pPr>
                      <a:lvl6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6pPr>
                      <a:lvl7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7pPr>
                      <a:lvl8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8pPr>
                      <a:lvl9pPr indent="533400" eaLnBrk="0" fontAlgn="base" hangingPunct="0">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50000"/>
                        </a:lnSpc>
                        <a:spcBef>
                          <a:spcPts val="600"/>
                        </a:spcBef>
                        <a:spcAft>
                          <a:spcPct val="0"/>
                        </a:spcAft>
                        <a:buClrTx/>
                        <a:buSzTx/>
                        <a:buFontTx/>
                        <a:buNone/>
                      </a:pPr>
                      <a:r>
                        <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宋体" panose="02010600030101010101" pitchFamily="2" charset="-122"/>
                        </a:rPr>
                        <a:t>栗</a:t>
                      </a:r>
                      <a:endParaRPr kumimoji="0" lang="zh-CN" altLang="zh-CN" sz="1800" b="0" i="0" u="none" strike="noStrike" cap="none" normalizeH="0" baseline="0">
                        <a:ln>
                          <a:noFill/>
                        </a:ln>
                        <a:solidFill>
                          <a:schemeClr val="bg1"/>
                        </a:solidFill>
                        <a:effectLst/>
                        <a:latin typeface="宋体" panose="02010600030101010101" pitchFamily="2" charset="-122"/>
                        <a:ea typeface="黑体" panose="02010609060101010101" pitchFamily="49" charset="-122"/>
                        <a:cs typeface="Courier New" panose="02070309020205020404" pitchFamily="49" charset="0"/>
                      </a:endParaRPr>
                    </a:p>
                  </a:txBody>
                  <a:tcPr marL="48390" marR="48390" marT="0" marB="0" horzOverflow="overflow">
                    <a:lnL w="12700" cap="flat" cmpd="sng" algn="ctr">
                      <a:solidFill>
                        <a:srgbClr val="FFC000"/>
                      </a:solidFill>
                      <a:prstDash val="solid"/>
                      <a:round/>
                      <a:headEnd type="none" w="med" len="med"/>
                      <a:tailEnd type="none" w="med" len="med"/>
                    </a:lnL>
                    <a:lnR w="12700" cap="flat" cmpd="sng" algn="ctr">
                      <a:solidFill>
                        <a:srgbClr val="FFC000"/>
                      </a:solidFill>
                      <a:prstDash val="solid"/>
                      <a:round/>
                      <a:headEnd type="none" w="med" len="med"/>
                      <a:tailEnd type="none" w="med" len="med"/>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ctr"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细目二</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 五行学说的基本内容</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五行相生与相克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五行制化</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五行相乘与相侮</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五行的母子相及</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必会</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250825" y="377825"/>
            <a:ext cx="6937375" cy="4032250"/>
          </a:xfrm>
        </p:spPr>
        <p:txBody>
          <a:bodyPr/>
          <a:lstStyle/>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一</a:t>
            </a: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五行相生与相克</a:t>
            </a:r>
            <a:endPar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递相</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资生、助长和促进</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顺序：</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水</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生我者，为母</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我生者，为子</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母子关系</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五行</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相克</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递相克制</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制约</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顺序：</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水</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我克者，为我“所胜”；克我者，为我“所不胜”</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pic>
        <p:nvPicPr>
          <p:cNvPr id="62468" name="Picture 4" descr="14"/>
          <p:cNvPicPr>
            <a:picLocks noChangeAspect="1"/>
          </p:cNvPicPr>
          <p:nvPr/>
        </p:nvPicPr>
        <p:blipFill>
          <a:blip r:embed="rId1"/>
          <a:stretch>
            <a:fillRect/>
          </a:stretch>
        </p:blipFill>
        <p:spPr>
          <a:xfrm>
            <a:off x="4572000" y="506413"/>
            <a:ext cx="3608388" cy="35623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calcmode="lin" valueType="num">
                                      <p:cBhvr additive="base">
                                        <p:cTn id="7" dur="500" fill="hold"/>
                                        <p:tgtEl>
                                          <p:spTgt spid="62468"/>
                                        </p:tgtEl>
                                        <p:attrNameLst>
                                          <p:attrName>ppt_x</p:attrName>
                                        </p:attrNameLst>
                                      </p:cBhvr>
                                      <p:tavLst>
                                        <p:tav tm="0">
                                          <p:val>
                                            <p:strVal val="#ppt_x"/>
                                          </p:val>
                                        </p:tav>
                                        <p:tav tm="100000">
                                          <p:val>
                                            <p:strVal val="#ppt_x"/>
                                          </p:val>
                                        </p:tav>
                                      </p:tavLst>
                                    </p:anim>
                                    <p:anim calcmode="lin" valueType="num">
                                      <p:cBhvr additive="base">
                                        <p:cTn id="8" dur="500" fill="hold"/>
                                        <p:tgtEl>
                                          <p:spTgt spid="6246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62468"/>
                                        </p:tgtEl>
                                        <p:attrNameLst>
                                          <p:attrName>ppt_x</p:attrName>
                                        </p:attrNameLst>
                                      </p:cBhvr>
                                      <p:tavLst>
                                        <p:tav tm="0">
                                          <p:val>
                                            <p:strVal val="ppt_x"/>
                                          </p:val>
                                        </p:tav>
                                        <p:tav tm="100000">
                                          <p:val>
                                            <p:strVal val="ppt_x"/>
                                          </p:val>
                                        </p:tav>
                                      </p:tavLst>
                                    </p:anim>
                                    <p:anim calcmode="lin" valueType="num">
                                      <p:cBhvr additive="base">
                                        <p:cTn id="13" dur="500"/>
                                        <p:tgtEl>
                                          <p:spTgt spid="62468"/>
                                        </p:tgtEl>
                                        <p:attrNameLst>
                                          <p:attrName>ppt_y</p:attrName>
                                        </p:attrNameLst>
                                      </p:cBhvr>
                                      <p:tavLst>
                                        <p:tav tm="0">
                                          <p:val>
                                            <p:strVal val="ppt_y"/>
                                          </p:val>
                                        </p:tav>
                                        <p:tav tm="100000">
                                          <p:val>
                                            <p:strVal val="1+ppt_h/2"/>
                                          </p:val>
                                        </p:tav>
                                      </p:tavLst>
                                    </p:anim>
                                    <p:set>
                                      <p:cBhvr>
                                        <p:cTn id="14" dur="1" fill="hold">
                                          <p:stCondLst>
                                            <p:cond delay="499"/>
                                          </p:stCondLst>
                                        </p:cTn>
                                        <p:tgtEl>
                                          <p:spTgt spid="62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五行制化</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五行制化</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zh-CN" dirty="0">
                <a:solidFill>
                  <a:srgbClr val="FFFF00"/>
                </a:solidFill>
                <a:latin typeface="黑体" panose="02010609060101010101" pitchFamily="49" charset="-122"/>
                <a:ea typeface="黑体" panose="02010609060101010101" pitchFamily="49" charset="-122"/>
                <a:cs typeface="+mn-cs"/>
              </a:rPr>
              <a:t>指五行之间相互促进和资助、又相互制约和约束，以维持协调平衡的关系</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五行制化</a:t>
            </a:r>
            <a:r>
              <a:rPr lang="zh-CN" altLang="en-US" dirty="0">
                <a:solidFill>
                  <a:srgbClr val="FDE9D9"/>
                </a:solidFill>
                <a:latin typeface="黑体" panose="02010609060101010101" pitchFamily="49" charset="-122"/>
                <a:ea typeface="黑体" panose="02010609060101010101" pitchFamily="49" charset="-122"/>
                <a:cs typeface="+mn-cs"/>
              </a:rPr>
              <a:t>的规律：</a:t>
            </a:r>
            <a:r>
              <a:rPr lang="zh-CN" altLang="zh-CN" dirty="0">
                <a:solidFill>
                  <a:srgbClr val="FFFF00"/>
                </a:solidFill>
                <a:latin typeface="黑体" panose="02010609060101010101" pitchFamily="49" charset="-122"/>
                <a:ea typeface="黑体" panose="02010609060101010101" pitchFamily="49" charset="-122"/>
                <a:cs typeface="+mn-cs"/>
              </a:rPr>
              <a:t>五行</a:t>
            </a:r>
            <a:r>
              <a:rPr lang="zh-CN" altLang="en-US" dirty="0">
                <a:solidFill>
                  <a:srgbClr val="FFFF00"/>
                </a:solidFill>
                <a:latin typeface="黑体" panose="02010609060101010101" pitchFamily="49" charset="-122"/>
                <a:ea typeface="黑体" panose="02010609060101010101" pitchFamily="49" charset="-122"/>
                <a:cs typeface="+mn-cs"/>
              </a:rPr>
              <a:t>中一行亢盛时，必然随之有制约，</a:t>
            </a:r>
            <a:r>
              <a:rPr lang="zh-CN" altLang="en-US" dirty="0">
                <a:solidFill>
                  <a:srgbClr val="FDE9D9"/>
                </a:solidFill>
                <a:latin typeface="黑体" panose="02010609060101010101" pitchFamily="49" charset="-122"/>
                <a:ea typeface="黑体" panose="02010609060101010101" pitchFamily="49" charset="-122"/>
                <a:cs typeface="+mn-cs"/>
              </a:rPr>
              <a:t>以防止亢而为害。即在相生中有克制，在克制中求发展</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C000"/>
                </a:solidFill>
                <a:latin typeface="黑体" panose="02010609060101010101" pitchFamily="49" charset="-122"/>
                <a:ea typeface="黑体" panose="02010609060101010101" pitchFamily="49" charset="-122"/>
                <a:cs typeface="+mn-cs"/>
              </a:rPr>
              <a:t>五行调节事物整体动态平衡的机制是五行制化</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441325" y="357188"/>
            <a:ext cx="6624638" cy="4032250"/>
          </a:xfrm>
        </p:spPr>
        <p:txBody>
          <a:bodyPr/>
          <a:lstStyle/>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三</a:t>
            </a:r>
            <a:r>
              <a:rPr kumimoji="0" lang="zh-CN" altLang="en-US"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a:t>
            </a:r>
            <a:r>
              <a:rPr kumimoji="0" lang="zh-CN" altLang="zh-CN" sz="24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五行相乘与相侮</a:t>
            </a:r>
            <a:endParaRPr kumimoji="0" lang="zh-CN" altLang="en-US" sz="20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1.</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五行</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相乘</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对所胜一行的过度制约或克制。</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与相克</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次序</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相同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水</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①所不胜</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克我</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太过——克者太强 如：木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亢</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乘土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319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②所胜</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我克</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不足——被克者太弱 如：土虚木乘</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相克与相乘的异同：</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：次序一致</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异：</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相克</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正常、生理</a:t>
            </a: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b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b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相乘</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异常、病理</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发生条件：</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内容占位符 2"/>
          <p:cNvSpPr>
            <a:spLocks noGrp="1"/>
          </p:cNvSpPr>
          <p:nvPr>
            <p:ph type="body" sz="quarter" idx="10"/>
          </p:nvPr>
        </p:nvSpPr>
        <p:spPr>
          <a:noFill/>
          <a:ln>
            <a:noFill/>
          </a:ln>
        </p:spPr>
        <p:txBody>
          <a:bodyPr/>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FFF00"/>
                </a:solidFill>
                <a:latin typeface="黑体" panose="02010609060101010101" pitchFamily="49" charset="-122"/>
                <a:ea typeface="黑体" panose="02010609060101010101" pitchFamily="49" charset="-122"/>
                <a:cs typeface="+mn-cs"/>
              </a:rPr>
              <a:t>五行</a:t>
            </a:r>
            <a:r>
              <a:rPr lang="zh-CN" altLang="zh-CN" dirty="0">
                <a:solidFill>
                  <a:srgbClr val="FFFF00"/>
                </a:solidFill>
                <a:latin typeface="黑体" panose="02010609060101010101" pitchFamily="49" charset="-122"/>
                <a:ea typeface="黑体" panose="02010609060101010101" pitchFamily="49" charset="-122"/>
                <a:cs typeface="+mn-cs"/>
              </a:rPr>
              <a:t>相侮</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对其所不胜一行的反向</a:t>
            </a:r>
            <a:r>
              <a:rPr lang="zh-CN" altLang="en-US" dirty="0">
                <a:solidFill>
                  <a:srgbClr val="FFFF00"/>
                </a:solidFill>
                <a:latin typeface="黑体" panose="02010609060101010101" pitchFamily="49" charset="-122"/>
                <a:ea typeface="黑体" panose="02010609060101010101" pitchFamily="49" charset="-122"/>
                <a:cs typeface="+mn-cs"/>
              </a:rPr>
              <a:t>制约和</a:t>
            </a:r>
            <a:r>
              <a:rPr lang="zh-CN" altLang="zh-CN" dirty="0">
                <a:solidFill>
                  <a:srgbClr val="FFFF00"/>
                </a:solidFill>
                <a:latin typeface="黑体" panose="02010609060101010101" pitchFamily="49" charset="-122"/>
                <a:ea typeface="黑体" panose="02010609060101010101" pitchFamily="49" charset="-122"/>
                <a:cs typeface="+mn-cs"/>
              </a:rPr>
              <a:t>克制</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即反克，又称“反侮”。</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相侮次序</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木</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金</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火</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水</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土</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木</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引起相侮的原因：</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①所胜</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我克</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太过——被克者太强 如：木旺侮金</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②所不胜</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克我</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不足——克者太弱 如：金虚木侮</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五行的母子相及</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母病及子</a:t>
            </a:r>
            <a:r>
              <a:rPr lang="zh-CN" altLang="zh-CN" dirty="0">
                <a:solidFill>
                  <a:srgbClr val="FDE9D9"/>
                </a:solidFill>
                <a:latin typeface="黑体" panose="02010609060101010101" pitchFamily="49" charset="-122"/>
                <a:ea typeface="黑体" panose="02010609060101010101" pitchFamily="49" charset="-122"/>
                <a:cs typeface="+mn-cs"/>
              </a:rPr>
              <a:t>：是指五行中的</a:t>
            </a:r>
            <a:r>
              <a:rPr lang="zh-CN" altLang="zh-CN" dirty="0">
                <a:solidFill>
                  <a:srgbClr val="FFFF00"/>
                </a:solidFill>
                <a:latin typeface="黑体" panose="02010609060101010101" pitchFamily="49" charset="-122"/>
                <a:ea typeface="黑体" panose="02010609060101010101" pitchFamily="49" charset="-122"/>
                <a:cs typeface="+mn-cs"/>
              </a:rPr>
              <a:t>某一行异常，累及其子行，导致母子两行皆异常</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一般</a:t>
            </a:r>
            <a:r>
              <a:rPr lang="zh-CN" altLang="zh-CN" dirty="0">
                <a:solidFill>
                  <a:srgbClr val="FDE9D9"/>
                </a:solidFill>
                <a:latin typeface="黑体" panose="02010609060101010101" pitchFamily="49" charset="-122"/>
                <a:ea typeface="黑体" panose="02010609060101010101" pitchFamily="49" charset="-122"/>
                <a:cs typeface="+mn-cs"/>
              </a:rPr>
              <a:t>规律：母行虚弱（亢盛），引起子行亦不足（亢盛），终致母子两行皆不足（亢盛）。</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8229600" cy="39370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占位符 1"/>
          <p:cNvSpPr>
            <a:spLocks noGrp="1"/>
          </p:cNvSpPr>
          <p:nvPr>
            <p:ph type="body" sz="quarter" idx="10"/>
          </p:nvPr>
        </p:nvSpPr>
        <p:spPr>
          <a:noFill/>
          <a:ln>
            <a:noFill/>
          </a:ln>
        </p:spPr>
        <p:txBody>
          <a:bodyPr/>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四季脉象、面色之不同反应中医学哪方面特征？</a:t>
            </a:r>
            <a:endParaRPr lang="en-US" altLang="zh-CN" dirty="0">
              <a:solidFill>
                <a:srgbClr val="FDE9D9"/>
              </a:solidFill>
              <a:latin typeface="黑体" panose="02010609060101010101" pitchFamily="49" charset="-122"/>
              <a:ea typeface="黑体" panose="02010609060101010101" pitchFamily="49" charset="-122"/>
              <a:cs typeface="+mn-cs"/>
            </a:endParaRPr>
          </a:p>
          <a:p>
            <a:pPr>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在医疗过程中如何体现天人相应？</a:t>
            </a:r>
            <a:endParaRPr lang="zh-CN" altLang="en-US"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charRg st="0" end="2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charRg st="22" end="3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内容占位符 2"/>
          <p:cNvSpPr>
            <a:spLocks noGrp="1"/>
          </p:cNvSpPr>
          <p:nvPr>
            <p:ph type="body" sz="quarter" idx="10"/>
          </p:nvPr>
        </p:nvSpPr>
        <p:spPr>
          <a:noFill/>
          <a:ln>
            <a:noFill/>
          </a:ln>
        </p:spPr>
        <p:txBody>
          <a:bodyPr/>
          <a:p>
            <a:pPr marL="298450" indent="-298450" defTabSz="798830">
              <a:lnSpc>
                <a:spcPts val="3550"/>
              </a:lnSpc>
              <a:spcBef>
                <a:spcPts val="425"/>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子病及母</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是指五行中的</a:t>
            </a:r>
            <a:r>
              <a:rPr lang="zh-CN" altLang="zh-CN" dirty="0">
                <a:solidFill>
                  <a:srgbClr val="FFFF00"/>
                </a:solidFill>
                <a:latin typeface="黑体" panose="02010609060101010101" pitchFamily="49" charset="-122"/>
                <a:ea typeface="黑体" panose="02010609060101010101" pitchFamily="49" charset="-122"/>
                <a:cs typeface="+mn-cs"/>
              </a:rPr>
              <a:t>某一行异常，累及其母行，导致母子两行皆异常</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spcAft>
                <a:spcPts val="425"/>
              </a:spcAft>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一般规律：①</a:t>
            </a:r>
            <a:r>
              <a:rPr lang="zh-CN" altLang="zh-CN" dirty="0">
                <a:solidFill>
                  <a:srgbClr val="FDE9D9"/>
                </a:solidFill>
                <a:latin typeface="黑体" panose="02010609060101010101" pitchFamily="49" charset="-122"/>
                <a:ea typeface="黑体" panose="02010609060101010101" pitchFamily="49" charset="-122"/>
                <a:cs typeface="+mn-cs"/>
              </a:rPr>
              <a:t>子行亢盛，引起母行亦亢盛，结果是子母两行皆亢盛，一般称为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子病犯母</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DE9D9"/>
                </a:solidFill>
                <a:latin typeface="黑体" panose="02010609060101010101" pitchFamily="49" charset="-122"/>
                <a:ea typeface="黑体" panose="02010609060101010101" pitchFamily="49" charset="-122"/>
                <a:cs typeface="+mn-cs"/>
              </a:rPr>
              <a:t>子行虚弱，上累母行，引起母行亦不足，终致子母俱不足，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spcAft>
                <a:spcPts val="425"/>
              </a:spcAft>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③子行亢盛，损伤母行，以致子盛母衰，一般称为</a:t>
            </a:r>
            <a:r>
              <a:rPr lang="zh-CN" altLang="zh-CN" dirty="0">
                <a:solidFill>
                  <a:srgbClr val="FDE9D9"/>
                </a:solidFill>
                <a:latin typeface="黑体" panose="02010609060101010101" pitchFamily="49" charset="-122"/>
                <a:ea typeface="黑体" panose="02010609060101010101" pitchFamily="49" charset="-122"/>
                <a:cs typeface="+mn-cs"/>
              </a:rPr>
              <a:t>一般称为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子盗母气</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ctr" defTabSz="798830" rtl="0" eaLnBrk="1" fontAlgn="base" latinLnBrk="0" hangingPunct="1">
              <a:lnSpc>
                <a:spcPct val="15000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细目三</a:t>
            </a:r>
            <a:r>
              <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rPr>
              <a:t>五行学说在中医学中的应用</a:t>
            </a:r>
            <a:endParaRPr kumimoji="0" lang="en-US" altLang="zh-CN" sz="2200" b="0" i="0" u="none" strike="noStrike" kern="0" cap="none" spc="0" normalizeH="0" baseline="0" noProof="0" dirty="0">
              <a:ln>
                <a:noFill/>
              </a:ln>
              <a:solidFill>
                <a:srgbClr val="FFFF00"/>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一、</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在生理方面的应用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二、</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在病理方面的应用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在疾病诊断方面的应用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了解</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425"/>
              </a:spcBef>
              <a:spcAft>
                <a:spcPct val="0"/>
              </a:spcAft>
              <a:buClrTx/>
              <a:buSzTx/>
              <a:buFontTx/>
              <a:buNone/>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四、</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在疾病的治疗方面应用</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掌握</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55600"/>
            <a:ext cx="6262688" cy="552450"/>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204788"/>
            <a:ext cx="7372350" cy="3905250"/>
          </a:xfrm>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在生理方面的应用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构建天人一体的五脏系统</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五方</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五季</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说明五脏的生理特点</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肝升发条达</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木，心阳温煦</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火，脾气运化</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土，肺主肃降</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金，肾藏精主水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水。</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说明五脏之间的生理</a:t>
            </a:r>
            <a:r>
              <a:rPr lang="zh-CN" altLang="en-US" dirty="0">
                <a:solidFill>
                  <a:srgbClr val="FDE9D9"/>
                </a:solidFill>
                <a:latin typeface="黑体" panose="02010609060101010101" pitchFamily="49" charset="-122"/>
                <a:ea typeface="黑体" panose="02010609060101010101" pitchFamily="49" charset="-122"/>
                <a:cs typeface="+mn-cs"/>
              </a:rPr>
              <a:t>联</a:t>
            </a:r>
            <a:r>
              <a:rPr lang="zh-CN" altLang="zh-CN" dirty="0">
                <a:solidFill>
                  <a:srgbClr val="FDE9D9"/>
                </a:solidFill>
                <a:latin typeface="黑体" panose="02010609060101010101" pitchFamily="49" charset="-122"/>
                <a:ea typeface="黑体" panose="02010609060101010101" pitchFamily="49" charset="-122"/>
                <a:cs typeface="+mn-cs"/>
              </a:rPr>
              <a:t>系</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相生</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木→火→土→金→水</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肝→心→脾→肺→肾</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相克</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木→土→水→火→金</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肝→脾→肾→心→肺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90" end="10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105" end="13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133" end="16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内容占位符 2"/>
          <p:cNvSpPr>
            <a:spLocks noGrp="1"/>
          </p:cNvSpPr>
          <p:nvPr>
            <p:ph type="body" sz="quarter" idx="10"/>
          </p:nvPr>
        </p:nvSpPr>
        <p:spPr>
          <a:xfrm>
            <a:off x="292100" y="280988"/>
            <a:ext cx="6624638" cy="4032250"/>
          </a:xfrm>
          <a:noFill/>
          <a:ln>
            <a:noFill/>
          </a:ln>
        </p:spPr>
        <p:txBody>
          <a:bodyPr/>
          <a:p>
            <a:pPr marL="298450" indent="-298450" defTabSz="798830">
              <a:lnSpc>
                <a:spcPct val="100000"/>
              </a:lnSpc>
              <a:spcBef>
                <a:spcPts val="850"/>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在病理方面的应用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说明五脏疾病的发生  春</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肝；夏</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心</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五脏病变的相互影响和</a:t>
            </a:r>
            <a:r>
              <a:rPr lang="zh-CN" altLang="zh-CN" dirty="0">
                <a:solidFill>
                  <a:srgbClr val="FDE9D9"/>
                </a:solidFill>
                <a:latin typeface="黑体" panose="02010609060101010101" pitchFamily="49" charset="-122"/>
                <a:ea typeface="黑体" panose="02010609060101010101" pitchFamily="49" charset="-122"/>
                <a:cs typeface="+mn-cs"/>
              </a:rPr>
              <a:t>传变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相生关系的传变：</a:t>
            </a:r>
            <a:r>
              <a:rPr lang="zh-CN" altLang="zh-CN" dirty="0">
                <a:solidFill>
                  <a:srgbClr val="FDE9D9"/>
                </a:solidFill>
                <a:latin typeface="黑体" panose="02010609060101010101" pitchFamily="49" charset="-122"/>
                <a:ea typeface="黑体" panose="02010609060101010101" pitchFamily="49" charset="-122"/>
                <a:cs typeface="+mn-cs"/>
              </a:rPr>
              <a:t>母病及子</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子病及母</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子盗母气</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 相</a:t>
            </a:r>
            <a:r>
              <a:rPr lang="zh-CN" altLang="en-US" dirty="0">
                <a:solidFill>
                  <a:srgbClr val="FDE9D9"/>
                </a:solidFill>
                <a:latin typeface="黑体" panose="02010609060101010101" pitchFamily="49" charset="-122"/>
                <a:ea typeface="黑体" panose="02010609060101010101" pitchFamily="49" charset="-122"/>
                <a:cs typeface="+mn-cs"/>
              </a:rPr>
              <a:t>克关系的传变</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相乘</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肝病及脾—木乘土</a:t>
            </a:r>
            <a:r>
              <a:rPr lang="zh-CN" altLang="en-US"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ct val="100000"/>
              </a:lnSpc>
              <a:spcBef>
                <a:spcPts val="85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相侮</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肝病及肺—木火刑金。</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内容占位符 2"/>
          <p:cNvSpPr>
            <a:spLocks noGrp="1"/>
          </p:cNvSpPr>
          <p:nvPr>
            <p:ph type="body" sz="quarter" idx="10"/>
          </p:nvPr>
        </p:nvSpPr>
        <p:spPr>
          <a:noFill/>
          <a:ln>
            <a:noFill/>
          </a:ln>
        </p:spPr>
        <p:txBody>
          <a:bodyPr/>
          <a:p>
            <a:pPr marL="298450" indent="-298450" defTabSz="798830">
              <a:spcBef>
                <a:spcPct val="0"/>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在疾病诊断方面的应用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指导疾病的定位诊断</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如面见</a:t>
            </a:r>
            <a:r>
              <a:rPr lang="zh-CN" altLang="zh-CN" dirty="0">
                <a:solidFill>
                  <a:srgbClr val="FFFF00"/>
                </a:solidFill>
                <a:latin typeface="黑体" panose="02010609060101010101" pitchFamily="49" charset="-122"/>
                <a:ea typeface="黑体" panose="02010609060101010101" pitchFamily="49" charset="-122"/>
                <a:cs typeface="+mn-cs"/>
              </a:rPr>
              <a:t>青色</a:t>
            </a:r>
            <a:r>
              <a:rPr lang="zh-CN" altLang="zh-CN" dirty="0">
                <a:solidFill>
                  <a:srgbClr val="FDE9D9"/>
                </a:solidFill>
                <a:latin typeface="黑体" panose="02010609060101010101" pitchFamily="49" charset="-122"/>
                <a:ea typeface="黑体" panose="02010609060101010101" pitchFamily="49" charset="-122"/>
                <a:cs typeface="+mn-cs"/>
              </a:rPr>
              <a:t>，喜食</a:t>
            </a:r>
            <a:r>
              <a:rPr lang="zh-CN" altLang="zh-CN" dirty="0">
                <a:solidFill>
                  <a:srgbClr val="FFFF00"/>
                </a:solidFill>
                <a:latin typeface="黑体" panose="02010609060101010101" pitchFamily="49" charset="-122"/>
                <a:ea typeface="黑体" panose="02010609060101010101" pitchFamily="49" charset="-122"/>
                <a:cs typeface="+mn-cs"/>
              </a:rPr>
              <a:t>酸味</a:t>
            </a:r>
            <a:r>
              <a:rPr lang="zh-CN" altLang="zh-CN" dirty="0">
                <a:solidFill>
                  <a:srgbClr val="FDE9D9"/>
                </a:solidFill>
                <a:latin typeface="黑体" panose="02010609060101010101" pitchFamily="49" charset="-122"/>
                <a:ea typeface="黑体" panose="02010609060101010101" pitchFamily="49" charset="-122"/>
                <a:cs typeface="+mn-cs"/>
              </a:rPr>
              <a:t>，脉见</a:t>
            </a:r>
            <a:r>
              <a:rPr lang="zh-CN" altLang="zh-CN" dirty="0">
                <a:solidFill>
                  <a:srgbClr val="FFFF00"/>
                </a:solidFill>
                <a:latin typeface="黑体" panose="02010609060101010101" pitchFamily="49" charset="-122"/>
                <a:ea typeface="黑体" panose="02010609060101010101" pitchFamily="49" charset="-122"/>
                <a:cs typeface="+mn-cs"/>
              </a:rPr>
              <a:t>弦象</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诊为</a:t>
            </a:r>
            <a:r>
              <a:rPr lang="zh-CN" altLang="zh-CN" dirty="0">
                <a:solidFill>
                  <a:srgbClr val="FFFF00"/>
                </a:solidFill>
                <a:latin typeface="黑体" panose="02010609060101010101" pitchFamily="49" charset="-122"/>
                <a:ea typeface="黑体" panose="02010609060101010101" pitchFamily="49" charset="-122"/>
                <a:cs typeface="+mn-cs"/>
              </a:rPr>
              <a:t>肝病</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面见</a:t>
            </a:r>
            <a:r>
              <a:rPr lang="zh-CN" altLang="zh-CN" dirty="0">
                <a:solidFill>
                  <a:srgbClr val="FFFF00"/>
                </a:solidFill>
                <a:latin typeface="黑体" panose="02010609060101010101" pitchFamily="49" charset="-122"/>
                <a:ea typeface="黑体" panose="02010609060101010101" pitchFamily="49" charset="-122"/>
                <a:cs typeface="+mn-cs"/>
              </a:rPr>
              <a:t>赤色</a:t>
            </a:r>
            <a:r>
              <a:rPr lang="zh-CN" altLang="zh-CN" dirty="0">
                <a:solidFill>
                  <a:srgbClr val="FDE9D9"/>
                </a:solidFill>
                <a:latin typeface="黑体" panose="02010609060101010101" pitchFamily="49" charset="-122"/>
                <a:ea typeface="黑体" panose="02010609060101010101" pitchFamily="49" charset="-122"/>
                <a:cs typeface="+mn-cs"/>
              </a:rPr>
              <a:t>，口味</a:t>
            </a:r>
            <a:r>
              <a:rPr lang="zh-CN" altLang="zh-CN" dirty="0">
                <a:solidFill>
                  <a:srgbClr val="FFFF00"/>
                </a:solidFill>
                <a:latin typeface="黑体" panose="02010609060101010101" pitchFamily="49" charset="-122"/>
                <a:ea typeface="黑体" panose="02010609060101010101" pitchFamily="49" charset="-122"/>
                <a:cs typeface="+mn-cs"/>
              </a:rPr>
              <a:t>苦</a:t>
            </a:r>
            <a:r>
              <a:rPr lang="zh-CN" altLang="zh-CN" dirty="0">
                <a:solidFill>
                  <a:srgbClr val="FDE9D9"/>
                </a:solidFill>
                <a:latin typeface="黑体" panose="02010609060101010101" pitchFamily="49" charset="-122"/>
                <a:ea typeface="黑体" panose="02010609060101010101" pitchFamily="49" charset="-122"/>
                <a:cs typeface="+mn-cs"/>
              </a:rPr>
              <a:t>，脉象</a:t>
            </a:r>
            <a:r>
              <a:rPr lang="zh-CN" altLang="zh-CN" dirty="0">
                <a:solidFill>
                  <a:srgbClr val="FFFF00"/>
                </a:solidFill>
                <a:latin typeface="黑体" panose="02010609060101010101" pitchFamily="49" charset="-122"/>
                <a:ea typeface="黑体" panose="02010609060101010101" pitchFamily="49" charset="-122"/>
                <a:cs typeface="+mn-cs"/>
              </a:rPr>
              <a:t>洪</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诊为</a:t>
            </a:r>
            <a:r>
              <a:rPr lang="zh-CN" altLang="zh-CN" dirty="0">
                <a:solidFill>
                  <a:srgbClr val="FFFF00"/>
                </a:solidFill>
                <a:latin typeface="黑体" panose="02010609060101010101" pitchFamily="49" charset="-122"/>
                <a:ea typeface="黑体" panose="02010609060101010101" pitchFamily="49" charset="-122"/>
                <a:cs typeface="+mn-cs"/>
              </a:rPr>
              <a:t>心火亢盛</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内容占位符 2"/>
          <p:cNvSpPr>
            <a:spLocks noGrp="1"/>
          </p:cNvSpPr>
          <p:nvPr>
            <p:ph type="body" sz="quarter" idx="10"/>
          </p:nvPr>
        </p:nvSpPr>
        <p:spPr>
          <a:noFill/>
          <a:ln>
            <a:noFill/>
          </a:ln>
        </p:spPr>
        <p:txBody>
          <a:bodyPr/>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判断疾病的传变趋势</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据五行生克理论，从脉和面色上判断五行属性。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如</a:t>
            </a:r>
            <a:r>
              <a:rPr lang="zh-CN" altLang="zh-CN" dirty="0">
                <a:solidFill>
                  <a:srgbClr val="FFFF00"/>
                </a:solidFill>
                <a:latin typeface="黑体" panose="02010609060101010101" pitchFamily="49" charset="-122"/>
                <a:ea typeface="黑体" panose="02010609060101010101" pitchFamily="49" charset="-122"/>
                <a:cs typeface="+mn-cs"/>
              </a:rPr>
              <a:t>脾虚</a:t>
            </a:r>
            <a:r>
              <a:rPr lang="zh-CN" altLang="zh-CN" dirty="0">
                <a:solidFill>
                  <a:srgbClr val="FDE9D9"/>
                </a:solidFill>
                <a:latin typeface="黑体" panose="02010609060101010101" pitchFamily="49" charset="-122"/>
                <a:ea typeface="黑体" panose="02010609060101010101" pitchFamily="49" charset="-122"/>
                <a:cs typeface="+mn-cs"/>
              </a:rPr>
              <a:t>病人，面</a:t>
            </a:r>
            <a:r>
              <a:rPr lang="zh-CN" altLang="zh-CN" dirty="0">
                <a:solidFill>
                  <a:srgbClr val="FFFF00"/>
                </a:solidFill>
                <a:latin typeface="黑体" panose="02010609060101010101" pitchFamily="49" charset="-122"/>
                <a:ea typeface="黑体" panose="02010609060101010101" pitchFamily="49" charset="-122"/>
                <a:cs typeface="+mn-cs"/>
              </a:rPr>
              <a:t>见青色</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见</a:t>
            </a:r>
            <a:r>
              <a:rPr lang="zh-CN" altLang="zh-CN" dirty="0">
                <a:solidFill>
                  <a:srgbClr val="FFFF00"/>
                </a:solidFill>
                <a:latin typeface="黑体" panose="02010609060101010101" pitchFamily="49" charset="-122"/>
                <a:ea typeface="黑体" panose="02010609060101010101" pitchFamily="49" charset="-122"/>
                <a:cs typeface="+mn-cs"/>
              </a:rPr>
              <a:t>弦</a:t>
            </a:r>
            <a:r>
              <a:rPr lang="zh-CN" altLang="zh-CN" dirty="0">
                <a:solidFill>
                  <a:srgbClr val="FDE9D9"/>
                </a:solidFill>
                <a:latin typeface="黑体" panose="02010609060101010101" pitchFamily="49" charset="-122"/>
                <a:ea typeface="黑体" panose="02010609060101010101" pitchFamily="49" charset="-122"/>
                <a:cs typeface="+mn-cs"/>
              </a:rPr>
              <a:t>象，</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为</a:t>
            </a:r>
            <a:r>
              <a:rPr lang="zh-CN" altLang="zh-CN" dirty="0">
                <a:solidFill>
                  <a:srgbClr val="FFFF00"/>
                </a:solidFill>
                <a:latin typeface="黑体" panose="02010609060101010101" pitchFamily="49" charset="-122"/>
                <a:ea typeface="黑体" panose="02010609060101010101" pitchFamily="49" charset="-122"/>
                <a:cs typeface="+mn-cs"/>
              </a:rPr>
              <a:t>木乘土</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心脏病人</a:t>
            </a:r>
            <a:r>
              <a:rPr lang="zh-CN" altLang="zh-CN" dirty="0">
                <a:solidFill>
                  <a:srgbClr val="FDE9D9"/>
                </a:solidFill>
                <a:latin typeface="黑体" panose="02010609060101010101" pitchFamily="49" charset="-122"/>
                <a:ea typeface="黑体" panose="02010609060101010101" pitchFamily="49" charset="-122"/>
                <a:cs typeface="+mn-cs"/>
              </a:rPr>
              <a:t>，面见</a:t>
            </a:r>
            <a:r>
              <a:rPr lang="zh-CN" altLang="zh-CN" dirty="0">
                <a:solidFill>
                  <a:srgbClr val="FFFF00"/>
                </a:solidFill>
                <a:latin typeface="黑体" panose="02010609060101010101" pitchFamily="49" charset="-122"/>
                <a:ea typeface="黑体" panose="02010609060101010101" pitchFamily="49" charset="-122"/>
                <a:cs typeface="+mn-cs"/>
              </a:rPr>
              <a:t>黑色</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为水来乘火。</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推测疾病预后转归</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如肝病，色青，见弦脉，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属于</a:t>
            </a:r>
            <a:r>
              <a:rPr lang="zh-CN" altLang="zh-CN" dirty="0">
                <a:solidFill>
                  <a:srgbClr val="FFFF00"/>
                </a:solidFill>
                <a:latin typeface="黑体" panose="02010609060101010101" pitchFamily="49" charset="-122"/>
                <a:ea typeface="黑体" panose="02010609060101010101" pitchFamily="49" charset="-122"/>
                <a:cs typeface="+mn-cs"/>
              </a:rPr>
              <a:t>色脉相符</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肝病，色青，</a:t>
            </a:r>
            <a:r>
              <a:rPr lang="zh-CN" altLang="zh-CN" dirty="0">
                <a:solidFill>
                  <a:srgbClr val="FFFF00"/>
                </a:solidFill>
                <a:latin typeface="黑体" panose="02010609060101010101" pitchFamily="49" charset="-122"/>
                <a:ea typeface="黑体" panose="02010609060101010101" pitchFamily="49" charset="-122"/>
                <a:cs typeface="+mn-cs"/>
              </a:rPr>
              <a:t>见浮脉</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属于相胜之脉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克色脉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，主</a:t>
            </a:r>
            <a:r>
              <a:rPr lang="zh-CN" altLang="zh-CN" dirty="0">
                <a:solidFill>
                  <a:srgbClr val="FFFF00"/>
                </a:solidFill>
                <a:latin typeface="黑体" panose="02010609060101010101" pitchFamily="49" charset="-122"/>
                <a:ea typeface="黑体" panose="02010609060101010101" pitchFamily="49" charset="-122"/>
                <a:cs typeface="+mn-cs"/>
              </a:rPr>
              <a:t>逆证</a:t>
            </a:r>
            <a:r>
              <a:rPr lang="zh-CN" altLang="zh-CN" dirty="0">
                <a:solidFill>
                  <a:srgbClr val="FDE9D9"/>
                </a:solidFill>
                <a:latin typeface="黑体" panose="02010609060101010101" pitchFamily="49" charset="-122"/>
                <a:ea typeface="黑体" panose="02010609060101010101" pitchFamily="49" charset="-122"/>
                <a:cs typeface="+mn-cs"/>
              </a:rPr>
              <a:t>，表示</a:t>
            </a:r>
            <a:r>
              <a:rPr lang="zh-CN" altLang="zh-CN" dirty="0">
                <a:solidFill>
                  <a:srgbClr val="FFFF00"/>
                </a:solidFill>
                <a:latin typeface="黑体" panose="02010609060101010101" pitchFamily="49" charset="-122"/>
                <a:ea typeface="黑体" panose="02010609060101010101" pitchFamily="49" charset="-122"/>
                <a:cs typeface="+mn-cs"/>
              </a:rPr>
              <a:t>病情重</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肝病，色青，</a:t>
            </a:r>
            <a:r>
              <a:rPr lang="zh-CN" altLang="zh-CN" dirty="0">
                <a:solidFill>
                  <a:srgbClr val="FFFF00"/>
                </a:solidFill>
                <a:latin typeface="黑体" panose="02010609060101010101" pitchFamily="49" charset="-122"/>
                <a:ea typeface="黑体" panose="02010609060101010101" pitchFamily="49" charset="-122"/>
                <a:cs typeface="+mn-cs"/>
              </a:rPr>
              <a:t>见沉脉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属于相生之脉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生色脉</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，主</a:t>
            </a:r>
            <a:r>
              <a:rPr lang="zh-CN" altLang="zh-CN" dirty="0">
                <a:solidFill>
                  <a:srgbClr val="FFFF00"/>
                </a:solidFill>
                <a:latin typeface="黑体" panose="02010609060101010101" pitchFamily="49" charset="-122"/>
                <a:ea typeface="黑体" panose="02010609060101010101" pitchFamily="49" charset="-122"/>
                <a:cs typeface="+mn-cs"/>
              </a:rPr>
              <a:t>顺证</a:t>
            </a:r>
            <a:r>
              <a:rPr lang="zh-CN" altLang="zh-CN" dirty="0">
                <a:solidFill>
                  <a:srgbClr val="FDE9D9"/>
                </a:solidFill>
                <a:latin typeface="黑体" panose="02010609060101010101" pitchFamily="49" charset="-122"/>
                <a:ea typeface="黑体" panose="02010609060101010101" pitchFamily="49" charset="-122"/>
                <a:cs typeface="+mn-cs"/>
              </a:rPr>
              <a:t>，表示</a:t>
            </a:r>
            <a:r>
              <a:rPr lang="zh-CN" altLang="zh-CN" dirty="0">
                <a:solidFill>
                  <a:srgbClr val="FFFF00"/>
                </a:solidFill>
                <a:latin typeface="黑体" panose="02010609060101010101" pitchFamily="49" charset="-122"/>
                <a:ea typeface="黑体" panose="02010609060101010101" pitchFamily="49" charset="-122"/>
                <a:cs typeface="+mn-cs"/>
              </a:rPr>
              <a:t>病情轻</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2600" b="0" i="0" u="none" strike="noStrike" kern="0" cap="none" spc="0" normalizeH="0" baseline="0" noProof="0" dirty="0">
                <a:ln>
                  <a:noFill/>
                </a:ln>
                <a:solidFill>
                  <a:schemeClr val="tx2"/>
                </a:solidFill>
                <a:effectLst/>
                <a:uLnTx/>
                <a:uFillTx/>
                <a:latin typeface="+mj-ea"/>
                <a:ea typeface="+mj-ea"/>
                <a:cs typeface="+mn-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在疾病治疗方面的应用</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指导脏腑用药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青色、酸味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肝；黑色、咸味</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肾</a:t>
            </a:r>
            <a:r>
              <a:rPr lang="en-US"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控制</a:t>
            </a:r>
            <a:r>
              <a:rPr lang="zh-CN" altLang="en-US" dirty="0">
                <a:solidFill>
                  <a:srgbClr val="FDE9D9"/>
                </a:solidFill>
                <a:latin typeface="黑体" panose="02010609060101010101" pitchFamily="49" charset="-122"/>
                <a:ea typeface="黑体" panose="02010609060101010101" pitchFamily="49" charset="-122"/>
                <a:cs typeface="+mn-cs"/>
              </a:rPr>
              <a:t>五脏</a:t>
            </a:r>
            <a:r>
              <a:rPr lang="zh-CN" altLang="zh-CN" dirty="0">
                <a:solidFill>
                  <a:srgbClr val="FDE9D9"/>
                </a:solidFill>
                <a:latin typeface="黑体" panose="02010609060101010101" pitchFamily="49" charset="-122"/>
                <a:ea typeface="黑体" panose="02010609060101010101" pitchFamily="49" charset="-122"/>
                <a:cs typeface="+mn-cs"/>
              </a:rPr>
              <a:t>疾病的传变</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见肝之病，则知肝当传之于脾，故先实其脾气</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7143750" cy="4032250"/>
          </a:xfrm>
        </p:spPr>
        <p:txBody>
          <a:bodyPr/>
          <a:lstStyle/>
          <a:p>
            <a:pPr marL="299085" marR="0" lvl="0" indent="-299085" algn="l" defTabSz="798830" rtl="0" eaLnBrk="1" fontAlgn="base" latinLnBrk="0" hangingPunct="1">
              <a:lnSpc>
                <a:spcPct val="150000"/>
              </a:lnSpc>
              <a:spcBef>
                <a:spcPts val="0"/>
              </a:spcBef>
              <a:spcAft>
                <a:spcPts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3.</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根据相生规律确定</a:t>
            </a:r>
            <a:r>
              <a:rPr kumimoji="0" lang="zh-CN" altLang="zh-CN"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治则</a:t>
            </a:r>
            <a:r>
              <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rPr>
              <a:t>治法</a:t>
            </a:r>
            <a:endParaRPr kumimoji="0" lang="zh-CN" altLang="en-US" sz="2200" b="0" i="0" u="none" strike="noStrike" kern="0" cap="none" spc="0" normalizeH="0" baseline="0" noProof="0" dirty="0">
              <a:ln>
                <a:noFill/>
              </a:ln>
              <a:solidFill>
                <a:srgbClr val="FDE9D9"/>
              </a:solidFill>
              <a:effectLst/>
              <a:uLnTx/>
              <a:uFillTx/>
              <a:latin typeface="+mj-ea"/>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虚则补其母，实则泻其子</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4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滋水涵木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滋肾养肝</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，以制约肝阳上亢。</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4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培土生金</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补脾气以益肺气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用于肺脾两虚证。</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4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金水相生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又称滋养肺肾</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。用于肺肾阴虚证。</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304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益火补土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温肾阳补脾阳</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。用于脾肾阳虚证。</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ts val="0"/>
              </a:spcAft>
              <a:buClrTx/>
              <a:buSzTx/>
              <a:buFontTx/>
              <a:buNone/>
              <a:defRPr/>
            </a:pP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endParaRPr kumimoji="0" lang="zh-CN" altLang="en-US" sz="17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85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4</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根据相克规律确定治疗原则</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——抑强或扶弱</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269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抑木</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扶</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土</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：用于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肝脾不和或肝气犯</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269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培土制水</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温运脾阳或健脾温肾法</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治疗水湿停蓄为病的一种方法。用于脾虚不运或脾肾阳虚，水湿泛滥而致的水肿胀满之证。</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269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佐金平木</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滋肺阴、清肝火</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以治疗肝火犯</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肺</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457200" marR="0" lvl="0" indent="-457200" algn="l" defTabSz="798830" rtl="0" eaLnBrk="1" fontAlgn="base" latinLnBrk="0" hangingPunct="1">
              <a:lnSpc>
                <a:spcPts val="2695"/>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壮水制火</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也称为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泻南补北</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泻心火以补肾水</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用于</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心肾不交</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证。</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85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3"/>
          <p:cNvSpPr>
            <a:spLocks noGrp="1"/>
          </p:cNvSpPr>
          <p:nvPr>
            <p:ph type="body" sz="quarter" idx="10"/>
          </p:nvPr>
        </p:nvSpPr>
        <p:spPr>
          <a:noFill/>
          <a:ln>
            <a:noFill/>
          </a:ln>
        </p:spPr>
        <p:txBody>
          <a:bodyPr/>
          <a:p>
            <a:pPr>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a:spcBef>
                <a:spcPts val="127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症、证、病的概念和关系</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必会</a:t>
            </a:r>
            <a:endParaRPr lang="zh-CN" altLang="zh-CN" dirty="0">
              <a:solidFill>
                <a:srgbClr val="FDE9D9"/>
              </a:solidFill>
              <a:latin typeface="黑体" panose="02010609060101010101" pitchFamily="49" charset="-122"/>
              <a:ea typeface="黑体" panose="02010609060101010101" pitchFamily="49" charset="-122"/>
              <a:cs typeface="+mn-cs"/>
            </a:endParaRPr>
          </a:p>
          <a:p>
            <a:pPr>
              <a:spcBef>
                <a:spcPts val="127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辨证论治的概念</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了解</a:t>
            </a:r>
            <a:endParaRPr lang="zh-CN" altLang="zh-CN" dirty="0">
              <a:solidFill>
                <a:srgbClr val="FDE9D9"/>
              </a:solidFill>
              <a:latin typeface="黑体" panose="02010609060101010101" pitchFamily="49" charset="-122"/>
              <a:ea typeface="黑体" panose="02010609060101010101" pitchFamily="49" charset="-122"/>
              <a:cs typeface="+mn-cs"/>
            </a:endParaRPr>
          </a:p>
          <a:p>
            <a:pPr>
              <a:spcBef>
                <a:spcPts val="127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同病异治和异病同治</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必会</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7170" name="Rectangle 2"/>
          <p:cNvSpPr>
            <a:spLocks noGrp="1" noChangeArrowheads="1"/>
          </p:cNvSpPr>
          <p:nvPr>
            <p:ph type="title" idx="4294967295"/>
          </p:nvPr>
        </p:nvSpPr>
        <p:spPr>
          <a:xfrm>
            <a:off x="0" y="206375"/>
            <a:ext cx="6262688" cy="701675"/>
          </a:xfrm>
          <a:prstGeom prst="rect">
            <a:avLst/>
          </a:prstGeom>
        </p:spPr>
        <p:txBody>
          <a:bodyPr/>
          <a:lstStyle/>
          <a:p>
            <a:pPr marL="0" marR="0" lvl="0" indent="0" algn="ctr" defTabSz="798830" rtl="0" eaLnBrk="1" fontAlgn="base" latinLnBrk="0" hangingPunct="1">
              <a:lnSpc>
                <a:spcPct val="100000"/>
              </a:lnSpc>
              <a:spcBef>
                <a:spcPct val="0"/>
              </a:spcBef>
              <a:spcAft>
                <a:spcPct val="0"/>
              </a:spcAft>
              <a:buClrTx/>
              <a:buSzTx/>
              <a:buFontTx/>
              <a:buNone/>
              <a:defRPr/>
            </a:pPr>
            <a:r>
              <a:rPr kumimoji="0" lang="zh-CN" altLang="en-US" sz="2400" b="0" i="0" u="none" strike="noStrike" kern="0" cap="none" spc="0" normalizeH="0" baseline="0" noProof="0" dirty="0">
                <a:ln>
                  <a:noFill/>
                </a:ln>
                <a:solidFill>
                  <a:srgbClr val="FFFF00"/>
                </a:solidFill>
                <a:effectLst/>
                <a:uLnTx/>
                <a:uFillTx/>
                <a:latin typeface="+mj-ea"/>
                <a:ea typeface="+mj-ea"/>
                <a:cs typeface="+mj-cs"/>
              </a:rPr>
              <a:t>细目二</a:t>
            </a:r>
            <a:r>
              <a:rPr kumimoji="0" lang="en-US" altLang="zh-CN" sz="2400" b="0" i="0" u="none" strike="noStrike" kern="0" cap="none" spc="0" normalizeH="0" baseline="0" noProof="0" dirty="0">
                <a:ln>
                  <a:noFill/>
                </a:ln>
                <a:solidFill>
                  <a:srgbClr val="FFFF00"/>
                </a:solidFill>
                <a:effectLst/>
                <a:uLnTx/>
                <a:uFillTx/>
                <a:latin typeface="+mj-ea"/>
                <a:ea typeface="+mj-ea"/>
                <a:cs typeface="+mj-cs"/>
              </a:rPr>
              <a:t>  </a:t>
            </a:r>
            <a:r>
              <a:rPr kumimoji="0" lang="zh-CN" altLang="zh-CN" sz="2400" b="0" i="0" u="none" strike="noStrike" kern="0" cap="none" spc="0" normalizeH="0" baseline="0" noProof="0" dirty="0">
                <a:ln>
                  <a:noFill/>
                </a:ln>
                <a:solidFill>
                  <a:srgbClr val="FFFF00"/>
                </a:solidFill>
                <a:effectLst/>
                <a:uLnTx/>
                <a:uFillTx/>
                <a:latin typeface="+mj-ea"/>
                <a:ea typeface="+mj-ea"/>
                <a:cs typeface="+mj-cs"/>
              </a:rPr>
              <a:t>辨证论治</a:t>
            </a:r>
            <a:endParaRPr kumimoji="0" lang="zh-CN" altLang="zh-CN" sz="2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5.</a:t>
            </a:r>
            <a:r>
              <a:rPr lang="zh-CN" altLang="zh-CN" dirty="0">
                <a:solidFill>
                  <a:srgbClr val="FDE9D9"/>
                </a:solidFill>
                <a:latin typeface="黑体" panose="02010609060101010101" pitchFamily="49" charset="-122"/>
                <a:ea typeface="黑体" panose="02010609060101010101" pitchFamily="49" charset="-122"/>
                <a:cs typeface="+mn-cs"/>
              </a:rPr>
              <a:t>指导针灸取穴：</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根据</a:t>
            </a:r>
            <a:r>
              <a:rPr lang="zh-CN" altLang="en-US" dirty="0">
                <a:solidFill>
                  <a:srgbClr val="FDE9D9"/>
                </a:solidFill>
                <a:latin typeface="黑体" panose="02010609060101010101" pitchFamily="49" charset="-122"/>
                <a:ea typeface="黑体" panose="02010609060101010101" pitchFamily="49" charset="-122"/>
                <a:cs typeface="+mn-cs"/>
              </a:rPr>
              <a:t>十二经脉及其五腧穴的五行属性生克关系进行选穴治疗。</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6.</a:t>
            </a:r>
            <a:r>
              <a:rPr lang="zh-CN" altLang="zh-CN" dirty="0">
                <a:solidFill>
                  <a:srgbClr val="FDE9D9"/>
                </a:solidFill>
                <a:latin typeface="黑体" panose="02010609060101010101" pitchFamily="49" charset="-122"/>
                <a:ea typeface="黑体" panose="02010609060101010101" pitchFamily="49" charset="-122"/>
                <a:cs typeface="+mn-cs"/>
              </a:rPr>
              <a:t>指导情志疾病的治疗：</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
        <p:nvSpPr>
          <p:cNvPr id="4" name="内容占位符 2"/>
          <p:cNvSpPr txBox="1"/>
          <p:nvPr/>
        </p:nvSpPr>
        <p:spPr>
          <a:xfrm>
            <a:off x="1027113" y="2711450"/>
            <a:ext cx="3484563" cy="1703388"/>
          </a:xfrm>
          <a:prstGeom prst="rect">
            <a:avLst/>
          </a:prstGeom>
        </p:spPr>
        <p:txBody>
          <a:bodyPr>
            <a:normAutofit/>
          </a:bodyPr>
          <a:lstStyle>
            <a:lvl1pPr marL="0" indent="0" algn="l" rtl="0" eaLnBrk="0" fontAlgn="base" hangingPunct="0">
              <a:lnSpc>
                <a:spcPct val="150000"/>
              </a:lnSpc>
              <a:spcBef>
                <a:spcPts val="0"/>
              </a:spcBef>
              <a:spcAft>
                <a:spcPct val="0"/>
              </a:spcAft>
              <a:buNone/>
              <a:defRPr lang="zh-CN" altLang="en-US" sz="2000" noProof="1" dirty="0" smtClean="0">
                <a:solidFill>
                  <a:srgbClr val="FFFF00"/>
                </a:solidFill>
                <a:latin typeface="黑体" panose="02010609060101010101" pitchFamily="49" charset="-122"/>
                <a:ea typeface="黑体" panose="02010609060101010101" pitchFamily="49" charset="-122"/>
                <a:cs typeface="+mn-cs"/>
              </a:defRPr>
            </a:lvl1pPr>
            <a:lvl2pPr marL="0" indent="0" algn="l" rtl="0" eaLnBrk="0" fontAlgn="base" hangingPunct="0">
              <a:lnSpc>
                <a:spcPct val="150000"/>
              </a:lnSpc>
              <a:spcBef>
                <a:spcPts val="0"/>
              </a:spcBef>
              <a:spcAft>
                <a:spcPct val="0"/>
              </a:spcAft>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2pPr>
            <a:lvl3pPr marL="0" indent="0" algn="l" rtl="0" eaLnBrk="0" fontAlgn="base" hangingPunct="0">
              <a:lnSpc>
                <a:spcPct val="150000"/>
              </a:lnSpc>
              <a:spcBef>
                <a:spcPts val="0"/>
              </a:spcBef>
              <a:spcAft>
                <a:spcPct val="0"/>
              </a:spcAft>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3pPr>
            <a:lvl4pPr marL="0" indent="0" algn="l" rtl="0" eaLnBrk="0" fontAlgn="base" hangingPunct="0">
              <a:lnSpc>
                <a:spcPct val="150000"/>
              </a:lnSpc>
              <a:spcBef>
                <a:spcPts val="0"/>
              </a:spcBef>
              <a:spcAft>
                <a:spcPct val="0"/>
              </a:spcAft>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4pPr>
            <a:lvl5pPr marL="0" indent="0" algn="l" rtl="0" eaLnBrk="0" fontAlgn="base" hangingPunct="0">
              <a:lnSpc>
                <a:spcPct val="150000"/>
              </a:lnSpc>
              <a:spcBef>
                <a:spcPts val="0"/>
              </a:spcBef>
              <a:spcAft>
                <a:spcPct val="0"/>
              </a:spcAft>
              <a:buNone/>
              <a:defRPr lang="zh-CN" altLang="en-US" sz="2000" noProof="1" dirty="0" smtClean="0">
                <a:solidFill>
                  <a:srgbClr val="FDE9D9"/>
                </a:solidFill>
                <a:latin typeface="黑体" panose="02010609060101010101" pitchFamily="49" charset="-122"/>
                <a:ea typeface="黑体" panose="02010609060101010101" pitchFamily="49" charset="-122"/>
                <a:cs typeface="+mn-cs"/>
              </a:defRPr>
            </a:lvl5pPr>
            <a:lvl6pPr marL="2515235" indent="-227965" algn="l" rtl="0" fontAlgn="base">
              <a:spcBef>
                <a:spcPct val="20000"/>
              </a:spcBef>
              <a:spcAft>
                <a:spcPct val="0"/>
              </a:spcAft>
              <a:buChar char="»"/>
              <a:defRPr sz="2000">
                <a:solidFill>
                  <a:schemeClr val="tx1"/>
                </a:solidFill>
                <a:latin typeface="+mn-lt"/>
                <a:ea typeface="+mn-ea"/>
              </a:defRPr>
            </a:lvl6pPr>
            <a:lvl7pPr marL="2972435" indent="-227965" algn="l" rtl="0" fontAlgn="base">
              <a:spcBef>
                <a:spcPct val="20000"/>
              </a:spcBef>
              <a:spcAft>
                <a:spcPct val="0"/>
              </a:spcAft>
              <a:buChar char="»"/>
              <a:defRPr sz="2000">
                <a:solidFill>
                  <a:schemeClr val="tx1"/>
                </a:solidFill>
                <a:latin typeface="+mn-lt"/>
                <a:ea typeface="+mn-ea"/>
              </a:defRPr>
            </a:lvl7pPr>
            <a:lvl8pPr marL="3429635" indent="-227965" algn="l" rtl="0" fontAlgn="base">
              <a:spcBef>
                <a:spcPct val="20000"/>
              </a:spcBef>
              <a:spcAft>
                <a:spcPct val="0"/>
              </a:spcAft>
              <a:buChar char="»"/>
              <a:defRPr sz="2000">
                <a:solidFill>
                  <a:schemeClr val="tx1"/>
                </a:solidFill>
                <a:latin typeface="+mn-lt"/>
                <a:ea typeface="+mn-ea"/>
              </a:defRPr>
            </a:lvl8pPr>
            <a:lvl9pPr marL="3886835" indent="-227965" algn="l" rtl="0" fontAlgn="base">
              <a:spcBef>
                <a:spcPct val="20000"/>
              </a:spcBef>
              <a:spcAft>
                <a:spcPct val="0"/>
              </a:spcAft>
              <a:buChar char="»"/>
              <a:defRPr sz="2000">
                <a:solidFill>
                  <a:schemeClr val="tx1"/>
                </a:solidFill>
                <a:latin typeface="+mn-lt"/>
                <a:ea typeface="+mn-ea"/>
              </a:defRPr>
            </a:lvl9pPr>
          </a:lstStyle>
          <a:p>
            <a:pPr marL="0" marR="0" lvl="0" indent="0" algn="l" defTabSz="914400" rtl="0" eaLnBrk="0" fontAlgn="base" latinLnBrk="0" hangingPunct="0">
              <a:lnSpc>
                <a:spcPct val="150000"/>
              </a:lnSpc>
              <a:spcBef>
                <a:spcPts val="0"/>
              </a:spcBef>
              <a:spcAft>
                <a:spcPct val="0"/>
              </a:spcAft>
              <a:buClrTx/>
              <a:buSzTx/>
              <a:buFontTx/>
              <a:buNone/>
              <a:defRPr/>
            </a:pP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火</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金</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木</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土</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水</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火</a:t>
            </a:r>
            <a:endPar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ts val="0"/>
              </a:spcBef>
              <a:spcAft>
                <a:spcPct val="0"/>
              </a:spcAft>
              <a:buClrTx/>
              <a:buSzTx/>
              <a:buFontTx/>
              <a:buNone/>
              <a:defRPr/>
            </a:pP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心</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肺</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肝</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脾</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肾</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心</a:t>
            </a:r>
            <a:endPar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endParaRPr>
          </a:p>
          <a:p>
            <a:pPr marL="0" marR="0" lvl="0" indent="0" algn="l" defTabSz="914400" rtl="0" eaLnBrk="0" fontAlgn="base" latinLnBrk="0" hangingPunct="0">
              <a:lnSpc>
                <a:spcPct val="150000"/>
              </a:lnSpc>
              <a:spcBef>
                <a:spcPts val="0"/>
              </a:spcBef>
              <a:spcAft>
                <a:spcPct val="0"/>
              </a:spcAft>
              <a:buClrTx/>
              <a:buSzTx/>
              <a:buFontTx/>
              <a:buNone/>
              <a:defRPr/>
            </a:pP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喜</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悲</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怒</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思</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恐</a:t>
            </a:r>
            <a:r>
              <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en-US"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rPr>
              <a:t>喜</a:t>
            </a:r>
            <a:endParaRPr kumimoji="0" lang="en-US" altLang="zh-CN" sz="2000" b="0" i="0" u="none" strike="noStrike" kern="0" cap="none" spc="0" normalizeH="0" baseline="0" noProof="1">
              <a:ln>
                <a:noFill/>
              </a:ln>
              <a:solidFill>
                <a:srgbClr val="FFFF00"/>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par>
    </p:tnLst>
    <p:bldLst>
      <p:bldP spid="4" grpId="0" build="p"/>
      <p:bldP spid="4" grpI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3" name="内容占位符 2"/>
          <p:cNvSpPr>
            <a:spLocks noGrp="1"/>
          </p:cNvSpPr>
          <p:nvPr>
            <p:ph type="body" sz="quarter" idx="10"/>
          </p:nvPr>
        </p:nvSpPr>
        <p:spPr>
          <a:xfrm>
            <a:off x="395288" y="403225"/>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脾病及肾，体现的关系是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相乘传变</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子病及母</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母病及子</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相悔传变</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母子同病</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】A</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凡具有收敛、沉降作用的事物和现象，归属的五行是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木  </a:t>
            </a: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火 </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土  </a:t>
            </a: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金  </a:t>
            </a: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spcAft>
                <a:spcPts val="425"/>
              </a:spcAft>
              <a:buClrTx/>
              <a:buSzTx/>
              <a:buFontTx/>
            </a:pP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81923" name="标题 1"/>
          <p:cNvSpPr>
            <a:spLocks noGrp="1"/>
          </p:cNvSpPr>
          <p:nvPr>
            <p:ph type="title" idx="4294967295"/>
          </p:nvPr>
        </p:nvSpPr>
        <p:spPr>
          <a:xfrm>
            <a:off x="0" y="206375"/>
            <a:ext cx="6262688" cy="701675"/>
          </a:xfrm>
          <a:prstGeom prst="rect">
            <a:avLst/>
          </a:prstGeom>
          <a:noFill/>
          <a:ln w="9525">
            <a:noFill/>
          </a:ln>
        </p:spPr>
        <p:txBody>
          <a:bodyPr/>
          <a:p>
            <a:pPr>
              <a:spcBef>
                <a:spcPts val="425"/>
              </a:spcBef>
              <a:spcAft>
                <a:spcPts val="425"/>
              </a:spcAft>
            </a:pPr>
            <a:r>
              <a:rPr lang="en-US" altLang="zh-CN" dirty="0"/>
              <a:t> </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charRg st="54" end="62"/>
                                            </p:txEl>
                                          </p:spTgt>
                                        </p:tgtEl>
                                        <p:attrNameLst>
                                          <p:attrName>style.visibility</p:attrName>
                                        </p:attrNameLst>
                                      </p:cBhvr>
                                      <p:to>
                                        <p:strVal val="visible"/>
                                      </p:to>
                                    </p:set>
                                    <p:anim calcmode="lin" valueType="num">
                                      <p:cBhvr additive="base">
                                        <p:cTn id="7" dur="500" fill="hold"/>
                                        <p:tgtEl>
                                          <p:spTgt spid="5123">
                                            <p:txEl>
                                              <p:charRg st="54" end="6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charRg st="54" end="6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5123">
                                            <p:txEl>
                                              <p:charRg st="112" end="119"/>
                                            </p:txEl>
                                          </p:spTgt>
                                        </p:tgtEl>
                                        <p:attrNameLst>
                                          <p:attrName>style.visibility</p:attrName>
                                        </p:attrNameLst>
                                      </p:cBhvr>
                                      <p:to>
                                        <p:strVal val="visible"/>
                                      </p:to>
                                    </p:set>
                                    <p:animEffect transition="in" filter="box(in)">
                                      <p:cBhvr>
                                        <p:cTn id="13" dur="500"/>
                                        <p:tgtEl>
                                          <p:spTgt spid="5123">
                                            <p:txEl>
                                              <p:charRg st="112"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肺病及肾的五行传变是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母病及子</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相乘</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子病犯母</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相侮</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以上均非</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A</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53" end="61"/>
                                            </p:txEl>
                                          </p:spTgt>
                                        </p:tgtEl>
                                        <p:attrNameLst>
                                          <p:attrName>style.visibility</p:attrName>
                                        </p:attrNameLst>
                                      </p:cBhvr>
                                      <p:to>
                                        <p:strVal val="visible"/>
                                      </p:to>
                                    </p:set>
                                    <p:animEffect transition="in" filter="box(in)">
                                      <p:cBhvr>
                                        <p:cTn id="7" dur="500"/>
                                        <p:tgtEl>
                                          <p:spTgt spid="3">
                                            <p:txEl>
                                              <p:charRg st="53" end="6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根据五行相生规律确立的治法是</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泻南补北</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益火补土</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抑木扶土</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培土制水</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佐金平木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62" end="70"/>
                                            </p:txEl>
                                          </p:spTgt>
                                        </p:tgtEl>
                                        <p:attrNameLst>
                                          <p:attrName>style.visibility</p:attrName>
                                        </p:attrNameLst>
                                      </p:cBhvr>
                                      <p:to>
                                        <p:strVal val="visible"/>
                                      </p:to>
                                    </p:set>
                                    <p:animEffect transition="in" filter="box(in)">
                                      <p:cBhvr>
                                        <p:cTn id="7" dur="500"/>
                                        <p:tgtEl>
                                          <p:spTgt spid="3">
                                            <p:txEl>
                                              <p:charRg st="62"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（练习题）</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思胜</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a:t>
            </a:r>
            <a:r>
              <a:rPr lang="zh-CN" altLang="zh-CN" dirty="0">
                <a:solidFill>
                  <a:srgbClr val="FDE9D9"/>
                </a:solidFill>
                <a:latin typeface="黑体" panose="02010609060101010101" pitchFamily="49" charset="-122"/>
                <a:ea typeface="黑体" panose="02010609060101010101" pitchFamily="49" charset="-122"/>
                <a:cs typeface="+mn-cs"/>
              </a:rPr>
              <a:t>喜</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怒</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悲</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D.</a:t>
            </a:r>
            <a:r>
              <a:rPr lang="zh-CN" altLang="zh-CN" dirty="0">
                <a:solidFill>
                  <a:srgbClr val="FDE9D9"/>
                </a:solidFill>
                <a:latin typeface="黑体" panose="02010609060101010101" pitchFamily="49" charset="-122"/>
                <a:ea typeface="黑体" panose="02010609060101010101" pitchFamily="49" charset="-122"/>
                <a:cs typeface="+mn-cs"/>
              </a:rPr>
              <a:t>恐</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惊</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FFF00"/>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4" end="42"/>
                                            </p:txEl>
                                          </p:spTgt>
                                        </p:tgtEl>
                                        <p:attrNameLst>
                                          <p:attrName>style.visibility</p:attrName>
                                        </p:attrNameLst>
                                      </p:cBhvr>
                                      <p:to>
                                        <p:strVal val="visible"/>
                                      </p:to>
                                    </p:set>
                                    <p:animEffect transition="in" filter="box(in)">
                                      <p:cBhvr>
                                        <p:cTn id="7" dur="500"/>
                                        <p:tgtEl>
                                          <p:spTgt spid="3">
                                            <p:txEl>
                                              <p:charRg st="34" end="4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藏象</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藏于体内的脏腑组织器官及其表现在外的生理病理现象以及与自然界相对应的事物和现象</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藏</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藏于体内的内脏，包括</a:t>
            </a:r>
            <a:r>
              <a:rPr lang="zh-CN" altLang="zh-CN" dirty="0">
                <a:solidFill>
                  <a:srgbClr val="FFFF00"/>
                </a:solidFill>
                <a:latin typeface="黑体" panose="02010609060101010101" pitchFamily="49" charset="-122"/>
                <a:ea typeface="黑体" panose="02010609060101010101" pitchFamily="49" charset="-122"/>
                <a:cs typeface="+mn-cs"/>
              </a:rPr>
              <a:t>五脏、六腑、奇恒之府</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象</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五个</a:t>
            </a:r>
            <a:r>
              <a:rPr lang="zh-CN" altLang="zh-CN" dirty="0">
                <a:solidFill>
                  <a:srgbClr val="FFFF00"/>
                </a:solidFill>
                <a:latin typeface="黑体" panose="02010609060101010101" pitchFamily="49" charset="-122"/>
                <a:ea typeface="黑体" panose="02010609060101010101" pitchFamily="49" charset="-122"/>
                <a:cs typeface="+mn-cs"/>
              </a:rPr>
              <a:t>生理病理</a:t>
            </a:r>
            <a:r>
              <a:rPr lang="zh-CN" altLang="zh-CN" dirty="0">
                <a:solidFill>
                  <a:srgbClr val="FDE9D9"/>
                </a:solidFill>
                <a:latin typeface="黑体" panose="02010609060101010101" pitchFamily="49" charset="-122"/>
                <a:ea typeface="黑体" panose="02010609060101010101" pitchFamily="49" charset="-122"/>
                <a:cs typeface="+mn-cs"/>
              </a:rPr>
              <a:t>系统外在现象和比象。</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藏象学说</a:t>
            </a:r>
            <a:r>
              <a:rPr lang="zh-CN" altLang="zh-CN" dirty="0">
                <a:solidFill>
                  <a:srgbClr val="FDE9D9"/>
                </a:solidFill>
                <a:latin typeface="黑体" panose="02010609060101010101" pitchFamily="49" charset="-122"/>
                <a:ea typeface="黑体" panose="02010609060101010101" pitchFamily="49" charset="-122"/>
                <a:cs typeface="+mn-cs"/>
              </a:rPr>
              <a:t>的特点</a:t>
            </a:r>
            <a:r>
              <a:rPr lang="zh-CN" altLang="zh-CN" dirty="0">
                <a:solidFill>
                  <a:srgbClr val="FFFF00"/>
                </a:solidFill>
                <a:latin typeface="黑体" panose="02010609060101010101" pitchFamily="49" charset="-122"/>
                <a:ea typeface="黑体" panose="02010609060101010101" pitchFamily="49" charset="-122"/>
                <a:cs typeface="+mn-cs"/>
              </a:rPr>
              <a:t>是以五脏为中心的整体观</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4" name="标题 1"/>
          <p:cNvSpPr txBox="1"/>
          <p:nvPr/>
        </p:nvSpPr>
        <p:spPr bwMode="auto">
          <a:xfrm>
            <a:off x="457200" y="82550"/>
            <a:ext cx="6262688" cy="701675"/>
          </a:xfrm>
          <a:prstGeom prst="rect">
            <a:avLst/>
          </a:prstGeom>
          <a:noFill/>
          <a:ln w="9525">
            <a:noFill/>
            <a:miter lim="800000"/>
          </a:ln>
        </p:spPr>
        <p:txBody>
          <a:bodyPr lIns="79939" tIns="39969" rIns="79939" bIns="39969" anchor="ctr"/>
          <a:lstStyle/>
          <a:p>
            <a:pPr marR="0" algn="ctr" defTabSz="798830">
              <a:buClrTx/>
              <a:buSzTx/>
              <a:buFontTx/>
              <a:buNone/>
              <a:defRPr/>
            </a:pPr>
            <a:r>
              <a:rPr kumimoji="0" lang="zh-CN" altLang="en-US" sz="2600" kern="0" cap="none" spc="0" normalizeH="0" baseline="0" noProof="0">
                <a:solidFill>
                  <a:schemeClr val="bg1"/>
                </a:solidFill>
                <a:latin typeface="+mj-ea"/>
                <a:ea typeface="+mj-ea"/>
                <a:cs typeface="+mn-cs"/>
              </a:rPr>
              <a:t>第五单元</a:t>
            </a:r>
            <a:r>
              <a:rPr kumimoji="0" lang="en-US" altLang="zh-CN" sz="2600" kern="0" cap="none" spc="0" normalizeH="0" baseline="0" noProof="0">
                <a:solidFill>
                  <a:schemeClr val="bg1"/>
                </a:solidFill>
                <a:latin typeface="+mj-ea"/>
                <a:ea typeface="+mj-ea"/>
                <a:cs typeface="+mn-cs"/>
              </a:rPr>
              <a:t> </a:t>
            </a:r>
            <a:r>
              <a:rPr kumimoji="0" lang="zh-CN" altLang="en-US" sz="2600" kern="0" cap="none" spc="0" normalizeH="0" baseline="0" noProof="0">
                <a:solidFill>
                  <a:schemeClr val="bg1"/>
                </a:solidFill>
                <a:latin typeface="+mj-ea"/>
                <a:ea typeface="+mj-ea"/>
                <a:cs typeface="+mn-cs"/>
              </a:rPr>
              <a:t>五脏</a:t>
            </a:r>
            <a:endParaRPr kumimoji="0" lang="zh-CN" altLang="en-US" sz="3400" kern="0" cap="none" spc="0" normalizeH="0" baseline="0" noProof="0" dirty="0">
              <a:solidFill>
                <a:schemeClr val="bg1"/>
              </a:solidFill>
              <a:latin typeface="+mj-ea"/>
              <a:ea typeface="+mj-ea"/>
              <a:cs typeface="+mj-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788150" cy="4032250"/>
          </a:xfrm>
        </p:spPr>
        <p:txBody>
          <a:bodyPr/>
          <a:lstStyle/>
          <a:p>
            <a:pPr marL="299085" marR="0" lvl="0" indent="-299085" algn="l" defTabSz="798830" rtl="0" eaLnBrk="1" fontAlgn="base" latinLnBrk="0" hangingPunct="1">
              <a:lnSpc>
                <a:spcPct val="150000"/>
              </a:lnSpc>
              <a:spcBef>
                <a:spcPts val="425"/>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脏腑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分为</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脏、腑和奇恒之府</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三类。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425"/>
              </a:spcBef>
              <a:spcAft>
                <a:spcPct val="0"/>
              </a:spcAft>
              <a:buClrTx/>
              <a:buSzTx/>
              <a:buFont typeface="Arial" panose="020B0604020202020204" pitchFamily="34" charset="0"/>
              <a:buChar char="•"/>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脏</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有五</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心、肺、脾、肝、肾</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425"/>
              </a:spcBef>
              <a:spcAft>
                <a:spcPct val="0"/>
              </a:spcAft>
              <a:buClrTx/>
              <a:buSzTx/>
              <a:buFont typeface="Arial" panose="020B0604020202020204" pitchFamily="34" charset="0"/>
              <a:buChar char="•"/>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腑</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有六</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胆、胃、小肠、大肠、膀胱、三焦</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ct val="150000"/>
              </a:lnSpc>
              <a:spcBef>
                <a:spcPts val="425"/>
              </a:spcBef>
              <a:spcAft>
                <a:spcPct val="0"/>
              </a:spcAft>
              <a:buClrTx/>
              <a:buSzTx/>
              <a:buFont typeface="Arial" panose="020B0604020202020204" pitchFamily="34" charset="0"/>
              <a:buChar char="•"/>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奇恒之府</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亦有六，即</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脑、髓、骨、脉、胆、女子胞</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内容占位符 2"/>
          <p:cNvSpPr>
            <a:spLocks noGrp="1"/>
          </p:cNvSpPr>
          <p:nvPr>
            <p:ph type="body" sz="quarter" idx="10"/>
          </p:nvPr>
        </p:nvSpPr>
        <p:spPr>
          <a:xfrm>
            <a:off x="395288" y="854075"/>
            <a:ext cx="6624637" cy="4032250"/>
          </a:xfrm>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以生理功能特点的不同区分脏与腑</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FF00"/>
                </a:solidFill>
                <a:latin typeface="黑体" panose="02010609060101010101" pitchFamily="49" charset="-122"/>
                <a:ea typeface="黑体" panose="02010609060101010101" pitchFamily="49" charset="-122"/>
                <a:cs typeface="+mn-cs"/>
              </a:rPr>
              <a:t>五脏</a:t>
            </a:r>
            <a:r>
              <a:rPr lang="zh-CN" altLang="zh-CN" dirty="0">
                <a:solidFill>
                  <a:srgbClr val="FDE9D9"/>
                </a:solidFill>
                <a:latin typeface="黑体" panose="02010609060101010101" pitchFamily="49" charset="-122"/>
                <a:ea typeface="黑体" panose="02010609060101010101" pitchFamily="49" charset="-122"/>
                <a:cs typeface="+mn-cs"/>
              </a:rPr>
              <a:t>共同的生理特点是</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化生和贮藏精气</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六腑</a:t>
            </a:r>
            <a:r>
              <a:rPr lang="zh-CN" altLang="zh-CN" dirty="0">
                <a:solidFill>
                  <a:srgbClr val="FDE9D9"/>
                </a:solidFill>
                <a:latin typeface="黑体" panose="02010609060101010101" pitchFamily="49" charset="-122"/>
                <a:ea typeface="黑体" panose="02010609060101010101" pitchFamily="49" charset="-122"/>
                <a:cs typeface="+mn-cs"/>
              </a:rPr>
              <a:t>共同的生理特点是</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受盛和传化水谷</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如《素问·五脏别论》说：“所谓</a:t>
            </a:r>
            <a:r>
              <a:rPr lang="zh-CN" altLang="zh-CN" dirty="0">
                <a:solidFill>
                  <a:srgbClr val="FFC000"/>
                </a:solidFill>
                <a:latin typeface="黑体" panose="02010609060101010101" pitchFamily="49" charset="-122"/>
                <a:ea typeface="黑体" panose="02010609060101010101" pitchFamily="49" charset="-122"/>
                <a:cs typeface="+mn-cs"/>
              </a:rPr>
              <a:t>五脏</a:t>
            </a:r>
            <a:r>
              <a:rPr lang="zh-CN" altLang="zh-CN" dirty="0">
                <a:solidFill>
                  <a:srgbClr val="FDE9D9"/>
                </a:solidFill>
                <a:latin typeface="黑体" panose="02010609060101010101" pitchFamily="49" charset="-122"/>
                <a:ea typeface="黑体" panose="02010609060101010101" pitchFamily="49" charset="-122"/>
                <a:cs typeface="+mn-cs"/>
              </a:rPr>
              <a:t>者，</a:t>
            </a:r>
            <a:r>
              <a:rPr lang="zh-CN" altLang="zh-CN" dirty="0">
                <a:solidFill>
                  <a:srgbClr val="FFC000"/>
                </a:solidFill>
                <a:latin typeface="黑体" panose="02010609060101010101" pitchFamily="49" charset="-122"/>
                <a:ea typeface="黑体" panose="02010609060101010101" pitchFamily="49" charset="-122"/>
                <a:cs typeface="+mn-cs"/>
              </a:rPr>
              <a:t>藏精气而不泻</a:t>
            </a:r>
            <a:r>
              <a:rPr lang="zh-CN" altLang="zh-CN" dirty="0">
                <a:solidFill>
                  <a:srgbClr val="FDE9D9"/>
                </a:solidFill>
                <a:latin typeface="黑体" panose="02010609060101010101" pitchFamily="49" charset="-122"/>
                <a:ea typeface="黑体" panose="02010609060101010101" pitchFamily="49" charset="-122"/>
                <a:cs typeface="+mn-cs"/>
              </a:rPr>
              <a:t>也，故</a:t>
            </a:r>
            <a:r>
              <a:rPr lang="zh-CN" altLang="zh-CN" dirty="0">
                <a:solidFill>
                  <a:srgbClr val="FFC000"/>
                </a:solidFill>
                <a:latin typeface="黑体" panose="02010609060101010101" pitchFamily="49" charset="-122"/>
                <a:ea typeface="黑体" panose="02010609060101010101" pitchFamily="49" charset="-122"/>
                <a:cs typeface="+mn-cs"/>
              </a:rPr>
              <a:t>满而不能实</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六腑</a:t>
            </a:r>
            <a:r>
              <a:rPr lang="zh-CN" altLang="zh-CN" dirty="0">
                <a:solidFill>
                  <a:srgbClr val="FDE9D9"/>
                </a:solidFill>
                <a:latin typeface="黑体" panose="02010609060101010101" pitchFamily="49" charset="-122"/>
                <a:ea typeface="黑体" panose="02010609060101010101" pitchFamily="49" charset="-122"/>
                <a:cs typeface="+mn-cs"/>
              </a:rPr>
              <a:t>者，</a:t>
            </a:r>
            <a:r>
              <a:rPr lang="zh-CN" altLang="zh-CN" dirty="0">
                <a:solidFill>
                  <a:srgbClr val="FFC000"/>
                </a:solidFill>
                <a:latin typeface="黑体" panose="02010609060101010101" pitchFamily="49" charset="-122"/>
                <a:ea typeface="黑体" panose="02010609060101010101" pitchFamily="49" charset="-122"/>
                <a:cs typeface="+mn-cs"/>
              </a:rPr>
              <a:t>传化物而不藏</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故实而不能满</a:t>
            </a:r>
            <a:r>
              <a:rPr lang="zh-CN" altLang="zh-CN" dirty="0">
                <a:solidFill>
                  <a:srgbClr val="FDE9D9"/>
                </a:solidFill>
                <a:latin typeface="黑体" panose="02010609060101010101" pitchFamily="49" charset="-122"/>
                <a:ea typeface="黑体" panose="02010609060101010101" pitchFamily="49" charset="-122"/>
                <a:cs typeface="+mn-cs"/>
              </a:rPr>
              <a:t>也”。</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内容占位符 2"/>
          <p:cNvSpPr>
            <a:spLocks noGrp="1"/>
          </p:cNvSpPr>
          <p:nvPr>
            <p:ph type="body" sz="quarter" idx="10"/>
          </p:nvPr>
        </p:nvSpPr>
        <p:spPr>
          <a:noFill/>
          <a:ln>
            <a:noFill/>
          </a:ln>
        </p:spPr>
        <p:txBody>
          <a:bodyPr/>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奇恒之府</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形态</a:t>
            </a:r>
            <a:r>
              <a:rPr lang="zh-CN" altLang="zh-CN" dirty="0">
                <a:solidFill>
                  <a:srgbClr val="FDE9D9"/>
                </a:solidFill>
                <a:latin typeface="黑体" panose="02010609060101010101" pitchFamily="49" charset="-122"/>
                <a:ea typeface="黑体" panose="02010609060101010101" pitchFamily="49" charset="-122"/>
                <a:cs typeface="+mn-cs"/>
              </a:rPr>
              <a:t>上</a:t>
            </a:r>
            <a:r>
              <a:rPr lang="zh-CN" altLang="en-US" dirty="0">
                <a:solidFill>
                  <a:srgbClr val="FDE9D9"/>
                </a:solidFill>
                <a:latin typeface="黑体" panose="02010609060101010101" pitchFamily="49" charset="-122"/>
                <a:ea typeface="黑体" panose="02010609060101010101" pitchFamily="49" charset="-122"/>
                <a:cs typeface="+mn-cs"/>
              </a:rPr>
              <a:t>似</a:t>
            </a:r>
            <a:r>
              <a:rPr lang="zh-CN" altLang="zh-CN" dirty="0">
                <a:solidFill>
                  <a:srgbClr val="FFFF00"/>
                </a:solidFill>
                <a:latin typeface="黑体" panose="02010609060101010101" pitchFamily="49" charset="-122"/>
                <a:ea typeface="黑体" panose="02010609060101010101" pitchFamily="49" charset="-122"/>
                <a:cs typeface="+mn-cs"/>
              </a:rPr>
              <a:t>六腑</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功能上</a:t>
            </a:r>
            <a:r>
              <a:rPr lang="zh-CN" altLang="en-US" dirty="0">
                <a:solidFill>
                  <a:srgbClr val="FDE9D9"/>
                </a:solidFill>
                <a:latin typeface="黑体" panose="02010609060101010101" pitchFamily="49" charset="-122"/>
                <a:ea typeface="黑体" panose="02010609060101010101" pitchFamily="49" charset="-122"/>
                <a:cs typeface="+mn-cs"/>
              </a:rPr>
              <a:t>类</a:t>
            </a:r>
            <a:r>
              <a:rPr lang="zh-CN" altLang="zh-CN" dirty="0">
                <a:solidFill>
                  <a:srgbClr val="FFFF00"/>
                </a:solidFill>
                <a:latin typeface="黑体" panose="02010609060101010101" pitchFamily="49" charset="-122"/>
                <a:ea typeface="黑体" panose="02010609060101010101" pitchFamily="49" charset="-122"/>
                <a:cs typeface="+mn-cs"/>
              </a:rPr>
              <a:t>五脏</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如《素问·五脏别论》说：“</a:t>
            </a:r>
            <a:r>
              <a:rPr lang="zh-CN" altLang="zh-CN" dirty="0">
                <a:solidFill>
                  <a:srgbClr val="FFFF00"/>
                </a:solidFill>
                <a:latin typeface="黑体" panose="02010609060101010101" pitchFamily="49" charset="-122"/>
                <a:ea typeface="黑体" panose="02010609060101010101" pitchFamily="49" charset="-122"/>
                <a:cs typeface="+mn-cs"/>
              </a:rPr>
              <a:t>脑</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髓</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骨</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脉</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胆</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女子胞</a:t>
            </a:r>
            <a:r>
              <a:rPr lang="zh-CN" altLang="zh-CN" dirty="0">
                <a:solidFill>
                  <a:srgbClr val="FDE9D9"/>
                </a:solidFill>
                <a:latin typeface="黑体" panose="02010609060101010101" pitchFamily="49" charset="-122"/>
                <a:ea typeface="黑体" panose="02010609060101010101" pitchFamily="49" charset="-122"/>
                <a:cs typeface="+mn-cs"/>
              </a:rPr>
              <a:t>，此六者，地气</a:t>
            </a:r>
            <a:r>
              <a:rPr lang="zh-CN" altLang="en-US" dirty="0">
                <a:solidFill>
                  <a:srgbClr val="FDE9D9"/>
                </a:solidFill>
                <a:latin typeface="黑体" panose="02010609060101010101" pitchFamily="49" charset="-122"/>
                <a:ea typeface="黑体" panose="02010609060101010101" pitchFamily="49" charset="-122"/>
                <a:cs typeface="+mn-cs"/>
              </a:rPr>
              <a:t>之</a:t>
            </a:r>
            <a:r>
              <a:rPr lang="zh-CN" altLang="zh-CN" dirty="0">
                <a:solidFill>
                  <a:srgbClr val="FDE9D9"/>
                </a:solidFill>
                <a:latin typeface="黑体" panose="02010609060101010101" pitchFamily="49" charset="-122"/>
                <a:ea typeface="黑体" panose="02010609060101010101" pitchFamily="49" charset="-122"/>
                <a:cs typeface="+mn-cs"/>
              </a:rPr>
              <a:t>所生也，皆藏于阴而象于地，故藏而不泻，名曰奇恒之府。”</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脏病多虚</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腑病多实</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五脏宜补</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六腑宜泻</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sz="2300" dirty="0">
                <a:solidFill>
                  <a:srgbClr val="FDE9D9"/>
                </a:solidFill>
                <a:latin typeface="黑体" panose="02010609060101010101" pitchFamily="49" charset="-122"/>
                <a:ea typeface="黑体" panose="02010609060101010101" pitchFamily="49" charset="-122"/>
                <a:cs typeface="+mn-cs"/>
              </a:rPr>
              <a:t>       </a:t>
            </a:r>
            <a:r>
              <a:rPr lang="zh-CN" altLang="en-US" sz="2300" dirty="0">
                <a:solidFill>
                  <a:srgbClr val="FFFF00"/>
                </a:solidFill>
                <a:latin typeface="黑体" panose="02010609060101010101" pitchFamily="49" charset="-122"/>
                <a:ea typeface="黑体" panose="02010609060101010101" pitchFamily="49" charset="-122"/>
                <a:cs typeface="+mn-cs"/>
              </a:rPr>
              <a:t>细目一  </a:t>
            </a:r>
            <a:r>
              <a:rPr lang="zh-CN" altLang="zh-CN" sz="2300" dirty="0">
                <a:solidFill>
                  <a:srgbClr val="FFFF00"/>
                </a:solidFill>
                <a:latin typeface="黑体" panose="02010609060101010101" pitchFamily="49" charset="-122"/>
                <a:ea typeface="黑体" panose="02010609060101010101" pitchFamily="49" charset="-122"/>
                <a:cs typeface="+mn-cs"/>
              </a:rPr>
              <a:t>五脏的生理功能与特性</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一、</a:t>
            </a:r>
            <a:r>
              <a:rPr lang="zh-CN" altLang="zh-CN" dirty="0">
                <a:solidFill>
                  <a:srgbClr val="FDE9D9"/>
                </a:solidFill>
                <a:latin typeface="黑体" panose="02010609060101010101" pitchFamily="49" charset="-122"/>
                <a:ea typeface="黑体" panose="02010609060101010101" pitchFamily="49" charset="-122"/>
                <a:cs typeface="+mn-cs"/>
              </a:rPr>
              <a:t>心的生理功能与特性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二、</a:t>
            </a:r>
            <a:r>
              <a:rPr lang="zh-CN" altLang="zh-CN" dirty="0">
                <a:solidFill>
                  <a:srgbClr val="FDE9D9"/>
                </a:solidFill>
                <a:latin typeface="黑体" panose="02010609060101010101" pitchFamily="49" charset="-122"/>
                <a:ea typeface="黑体" panose="02010609060101010101" pitchFamily="49" charset="-122"/>
                <a:cs typeface="+mn-cs"/>
              </a:rPr>
              <a:t>肺的生理功能与特性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三、</a:t>
            </a:r>
            <a:r>
              <a:rPr lang="zh-CN" altLang="zh-CN" dirty="0">
                <a:solidFill>
                  <a:srgbClr val="FDE9D9"/>
                </a:solidFill>
                <a:latin typeface="黑体" panose="02010609060101010101" pitchFamily="49" charset="-122"/>
                <a:ea typeface="黑体" panose="02010609060101010101" pitchFamily="49" charset="-122"/>
                <a:cs typeface="+mn-cs"/>
              </a:rPr>
              <a:t>脾的生理功能与特性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四、</a:t>
            </a:r>
            <a:r>
              <a:rPr lang="zh-CN" altLang="zh-CN" dirty="0">
                <a:solidFill>
                  <a:srgbClr val="FDE9D9"/>
                </a:solidFill>
                <a:latin typeface="黑体" panose="02010609060101010101" pitchFamily="49" charset="-122"/>
                <a:ea typeface="黑体" panose="02010609060101010101" pitchFamily="49" charset="-122"/>
                <a:cs typeface="+mn-cs"/>
              </a:rPr>
              <a:t>肝的生理功能与特性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五、</a:t>
            </a:r>
            <a:r>
              <a:rPr lang="zh-CN" altLang="zh-CN" dirty="0">
                <a:solidFill>
                  <a:srgbClr val="FDE9D9"/>
                </a:solidFill>
                <a:latin typeface="黑体" panose="02010609060101010101" pitchFamily="49" charset="-122"/>
                <a:ea typeface="黑体" panose="02010609060101010101" pitchFamily="49" charset="-122"/>
                <a:cs typeface="+mn-cs"/>
              </a:rPr>
              <a:t>肾的生理功能与特性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1087438"/>
            <a:ext cx="6991350" cy="3571875"/>
          </a:xfrm>
          <a:noFill/>
          <a:ln>
            <a:noFill/>
          </a:ln>
        </p:spPr>
        <p:txBody>
          <a:bodyPr/>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FFF00"/>
                </a:solidFill>
                <a:latin typeface="黑体" panose="02010609060101010101" pitchFamily="49" charset="-122"/>
                <a:ea typeface="黑体" panose="02010609060101010101" pitchFamily="49" charset="-122"/>
                <a:cs typeface="+mn-cs"/>
              </a:rPr>
              <a:t>病</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即</a:t>
            </a:r>
            <a:r>
              <a:rPr lang="zh-CN" altLang="zh-CN" dirty="0">
                <a:solidFill>
                  <a:srgbClr val="FFFF00"/>
                </a:solidFill>
                <a:latin typeface="黑体" panose="02010609060101010101" pitchFamily="49" charset="-122"/>
                <a:ea typeface="黑体" panose="02010609060101010101" pitchFamily="49" charset="-122"/>
                <a:cs typeface="+mn-cs"/>
              </a:rPr>
              <a:t>疾病</a:t>
            </a:r>
            <a:r>
              <a:rPr lang="zh-CN" altLang="en-US" dirty="0">
                <a:solidFill>
                  <a:srgbClr val="FFFF00"/>
                </a:solidFill>
                <a:latin typeface="黑体" panose="02010609060101010101" pitchFamily="49" charset="-122"/>
                <a:ea typeface="黑体" panose="02010609060101010101" pitchFamily="49" charset="-122"/>
                <a:cs typeface="+mn-cs"/>
              </a:rPr>
              <a:t>，指</a:t>
            </a:r>
            <a:r>
              <a:rPr lang="zh-CN" altLang="zh-CN" dirty="0">
                <a:solidFill>
                  <a:srgbClr val="FDE9D9"/>
                </a:solidFill>
                <a:latin typeface="黑体" panose="02010609060101010101" pitchFamily="49" charset="-122"/>
                <a:ea typeface="黑体" panose="02010609060101010101" pitchFamily="49" charset="-122"/>
                <a:cs typeface="+mn-cs"/>
              </a:rPr>
              <a:t>人体</a:t>
            </a:r>
            <a:r>
              <a:rPr lang="zh-CN" altLang="en-US" dirty="0">
                <a:solidFill>
                  <a:srgbClr val="FDE9D9"/>
                </a:solidFill>
                <a:latin typeface="黑体" panose="02010609060101010101" pitchFamily="49" charset="-122"/>
                <a:ea typeface="黑体" panose="02010609060101010101" pitchFamily="49" charset="-122"/>
                <a:cs typeface="+mn-cs"/>
              </a:rPr>
              <a:t>因特定病因、发病规律和病理演变导致的</a:t>
            </a:r>
            <a:r>
              <a:rPr lang="zh-CN" altLang="zh-CN" dirty="0">
                <a:solidFill>
                  <a:srgbClr val="FFC000"/>
                </a:solidFill>
                <a:latin typeface="黑体" panose="02010609060101010101" pitchFamily="49" charset="-122"/>
                <a:ea typeface="黑体" panose="02010609060101010101" pitchFamily="49" charset="-122"/>
                <a:cs typeface="+mn-cs"/>
              </a:rPr>
              <a:t>异常</a:t>
            </a:r>
            <a:r>
              <a:rPr lang="zh-CN" altLang="en-US" dirty="0">
                <a:solidFill>
                  <a:srgbClr val="FFC000"/>
                </a:solidFill>
                <a:latin typeface="黑体" panose="02010609060101010101" pitchFamily="49" charset="-122"/>
                <a:ea typeface="黑体" panose="02010609060101010101" pitchFamily="49" charset="-122"/>
                <a:cs typeface="+mn-cs"/>
              </a:rPr>
              <a:t>变化</a:t>
            </a:r>
            <a:r>
              <a:rPr lang="zh-CN" altLang="zh-CN" dirty="0">
                <a:solidFill>
                  <a:srgbClr val="FFC000"/>
                </a:solidFill>
                <a:latin typeface="黑体" panose="02010609060101010101" pitchFamily="49" charset="-122"/>
                <a:ea typeface="黑体" panose="02010609060101010101" pitchFamily="49" charset="-122"/>
                <a:cs typeface="+mn-cs"/>
              </a:rPr>
              <a:t>过程</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2.</a:t>
            </a:r>
            <a:r>
              <a:rPr lang="zh-CN" altLang="zh-CN" dirty="0">
                <a:solidFill>
                  <a:srgbClr val="FFFF00"/>
                </a:solidFill>
                <a:latin typeface="黑体" panose="02010609060101010101" pitchFamily="49" charset="-122"/>
                <a:ea typeface="黑体" panose="02010609060101010101" pitchFamily="49" charset="-122"/>
                <a:cs typeface="+mn-cs"/>
              </a:rPr>
              <a:t>证</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证候</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a:t>
            </a:r>
            <a:r>
              <a:rPr lang="zh-CN" altLang="zh-CN" dirty="0">
                <a:solidFill>
                  <a:srgbClr val="FFC000"/>
                </a:solidFill>
                <a:latin typeface="黑体" panose="02010609060101010101" pitchFamily="49" charset="-122"/>
                <a:ea typeface="黑体" panose="02010609060101010101" pitchFamily="49" charset="-122"/>
                <a:cs typeface="+mn-cs"/>
              </a:rPr>
              <a:t>疾病过程中某一阶段</a:t>
            </a:r>
            <a:r>
              <a:rPr lang="zh-CN" altLang="en-US" dirty="0">
                <a:solidFill>
                  <a:srgbClr val="FFC000"/>
                </a:solidFill>
                <a:latin typeface="黑体" panose="02010609060101010101" pitchFamily="49" charset="-122"/>
                <a:ea typeface="黑体" panose="02010609060101010101" pitchFamily="49" charset="-122"/>
                <a:cs typeface="+mn-cs"/>
              </a:rPr>
              <a:t>的</a:t>
            </a:r>
            <a:r>
              <a:rPr lang="zh-CN" altLang="zh-CN" dirty="0">
                <a:solidFill>
                  <a:srgbClr val="FFC000"/>
                </a:solidFill>
                <a:latin typeface="黑体" panose="02010609060101010101" pitchFamily="49" charset="-122"/>
                <a:ea typeface="黑体" panose="02010609060101010101" pitchFamily="49" charset="-122"/>
                <a:cs typeface="+mn-cs"/>
              </a:rPr>
              <a:t>病理概括</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能反应出疾病本质。</a:t>
            </a:r>
            <a:r>
              <a:rPr lang="zh-CN" altLang="zh-CN" dirty="0">
                <a:solidFill>
                  <a:srgbClr val="FDE9D9"/>
                </a:solidFill>
                <a:latin typeface="黑体" panose="02010609060101010101" pitchFamily="49" charset="-122"/>
                <a:ea typeface="黑体" panose="02010609060101010101" pitchFamily="49" charset="-122"/>
                <a:cs typeface="+mn-cs"/>
              </a:rPr>
              <a:t>如</a:t>
            </a:r>
            <a:r>
              <a:rPr lang="zh-CN" altLang="zh-CN" dirty="0">
                <a:solidFill>
                  <a:srgbClr val="FFFF00"/>
                </a:solidFill>
                <a:latin typeface="黑体" panose="02010609060101010101" pitchFamily="49" charset="-122"/>
                <a:ea typeface="黑体" panose="02010609060101010101" pitchFamily="49" charset="-122"/>
                <a:cs typeface="+mn-cs"/>
              </a:rPr>
              <a:t>风寒</a:t>
            </a:r>
            <a:r>
              <a:rPr lang="zh-CN" altLang="en-US" dirty="0">
                <a:solidFill>
                  <a:srgbClr val="FFFF00"/>
                </a:solidFill>
                <a:latin typeface="黑体" panose="02010609060101010101" pitchFamily="49" charset="-122"/>
                <a:ea typeface="黑体" panose="02010609060101010101" pitchFamily="49" charset="-122"/>
                <a:cs typeface="+mn-cs"/>
              </a:rPr>
              <a:t>外束</a:t>
            </a: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肝阳上亢</a:t>
            </a:r>
            <a:r>
              <a:rPr lang="zh-CN" altLang="zh-CN" dirty="0">
                <a:solidFill>
                  <a:srgbClr val="FDE9D9"/>
                </a:solidFill>
                <a:latin typeface="黑体" panose="02010609060101010101" pitchFamily="49" charset="-122"/>
                <a:ea typeface="黑体" panose="02010609060101010101" pitchFamily="49" charset="-122"/>
                <a:cs typeface="+mn-cs"/>
              </a:rPr>
              <a:t>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3.</a:t>
            </a:r>
            <a:r>
              <a:rPr lang="zh-CN" altLang="zh-CN" dirty="0">
                <a:solidFill>
                  <a:srgbClr val="FFFF00"/>
                </a:solidFill>
                <a:latin typeface="黑体" panose="02010609060101010101" pitchFamily="49" charset="-122"/>
                <a:ea typeface="黑体" panose="02010609060101010101" pitchFamily="49" charset="-122"/>
                <a:cs typeface="+mn-cs"/>
              </a:rPr>
              <a:t>症</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症状和体征</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是疾病</a:t>
            </a:r>
            <a:r>
              <a:rPr lang="zh-CN" altLang="en-US" dirty="0">
                <a:solidFill>
                  <a:srgbClr val="FDE9D9"/>
                </a:solidFill>
                <a:latin typeface="黑体" panose="02010609060101010101" pitchFamily="49" charset="-122"/>
                <a:ea typeface="黑体" panose="02010609060101010101" pitchFamily="49" charset="-122"/>
                <a:cs typeface="+mn-cs"/>
              </a:rPr>
              <a:t>的外在</a:t>
            </a:r>
            <a:r>
              <a:rPr lang="zh-CN" altLang="zh-CN" dirty="0">
                <a:solidFill>
                  <a:srgbClr val="FDE9D9"/>
                </a:solidFill>
                <a:latin typeface="黑体" panose="02010609060101010101" pitchFamily="49" charset="-122"/>
                <a:ea typeface="黑体" panose="02010609060101010101" pitchFamily="49" charset="-122"/>
                <a:cs typeface="+mn-cs"/>
              </a:rPr>
              <a:t>表现</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症</a:t>
            </a:r>
            <a:r>
              <a:rPr lang="zh-CN" altLang="en-US" dirty="0">
                <a:solidFill>
                  <a:srgbClr val="FDE9D9"/>
                </a:solidFill>
                <a:latin typeface="黑体" panose="02010609060101010101" pitchFamily="49" charset="-122"/>
                <a:ea typeface="黑体" panose="02010609060101010101" pitchFamily="49" charset="-122"/>
                <a:cs typeface="+mn-cs"/>
              </a:rPr>
              <a:t>是</a:t>
            </a:r>
            <a:r>
              <a:rPr lang="zh-CN" altLang="en-US" dirty="0">
                <a:solidFill>
                  <a:srgbClr val="FFFF00"/>
                </a:solidFill>
                <a:latin typeface="黑体" panose="02010609060101010101" pitchFamily="49" charset="-122"/>
                <a:ea typeface="黑体" panose="02010609060101010101" pitchFamily="49" charset="-122"/>
                <a:cs typeface="+mn-cs"/>
              </a:rPr>
              <a:t>判断疾病、辨识证的主要依据</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184150" y="161925"/>
            <a:ext cx="6410325" cy="574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400" b="0" i="0" u="none" strike="noStrike" kern="0" cap="none" spc="0" normalizeH="0" baseline="0" noProof="0" dirty="0">
                <a:ln>
                  <a:noFill/>
                </a:ln>
                <a:solidFill>
                  <a:srgbClr val="FFFF00"/>
                </a:solidFill>
                <a:effectLst/>
                <a:uLnTx/>
                <a:uFillTx/>
                <a:latin typeface="+mj-ea"/>
                <a:ea typeface="+mj-ea"/>
                <a:cs typeface="+mn-cs"/>
              </a:rPr>
              <a:t>一</a:t>
            </a:r>
            <a:r>
              <a:rPr kumimoji="0" lang="zh-CN" altLang="en-US" sz="24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400" b="0" i="0" u="none" strike="noStrike" kern="0" cap="none" spc="0" normalizeH="0" baseline="0" noProof="0" dirty="0">
                <a:ln>
                  <a:noFill/>
                </a:ln>
                <a:solidFill>
                  <a:srgbClr val="FFFF00"/>
                </a:solidFill>
                <a:effectLst/>
                <a:uLnTx/>
                <a:uFillTx/>
                <a:latin typeface="+mj-ea"/>
                <a:ea typeface="+mj-ea"/>
                <a:cs typeface="+mn-cs"/>
              </a:rPr>
              <a:t>病、证、症的概念和关系</a:t>
            </a:r>
            <a:br>
              <a:rPr kumimoji="0" lang="en-US" altLang="zh-CN" sz="2400" b="0" i="0" u="none" strike="noStrike" kern="0" cap="none" spc="0" normalizeH="0" baseline="0" noProof="0" dirty="0">
                <a:ln>
                  <a:noFill/>
                </a:ln>
                <a:solidFill>
                  <a:srgbClr val="FFFF00"/>
                </a:solidFill>
                <a:effectLst/>
                <a:uLnTx/>
                <a:uFillTx/>
                <a:latin typeface="+mj-ea"/>
                <a:ea typeface="+mj-ea"/>
                <a:cs typeface="+mn-cs"/>
              </a:rPr>
            </a:br>
            <a:endParaRPr kumimoji="0" lang="zh-CN" altLang="en-US" sz="2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0" end="4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42" end="9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92" end="11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116" end="1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内容占位符 2"/>
          <p:cNvSpPr>
            <a:spLocks noGrp="1"/>
          </p:cNvSpPr>
          <p:nvPr>
            <p:ph type="body" sz="quarter" idx="10"/>
          </p:nvPr>
        </p:nvSpPr>
        <p:spPr>
          <a:xfrm>
            <a:off x="466725" y="185738"/>
            <a:ext cx="6624638" cy="4032250"/>
          </a:xfrm>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心的生理功能与特性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DE9D9"/>
                </a:solidFill>
                <a:latin typeface="黑体" panose="02010609060101010101" pitchFamily="49" charset="-122"/>
                <a:ea typeface="黑体" panose="02010609060101010101" pitchFamily="49" charset="-122"/>
                <a:cs typeface="+mn-cs"/>
              </a:rPr>
              <a:t>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主血脉</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心主血脉包含</a:t>
            </a:r>
            <a:r>
              <a:rPr lang="zh-CN" altLang="zh-CN" dirty="0">
                <a:solidFill>
                  <a:srgbClr val="FFFF00"/>
                </a:solidFill>
                <a:latin typeface="黑体" panose="02010609060101010101" pitchFamily="49" charset="-122"/>
                <a:ea typeface="黑体" panose="02010609060101010101" pitchFamily="49" charset="-122"/>
                <a:cs typeface="+mn-cs"/>
              </a:rPr>
              <a:t>心主血</a:t>
            </a:r>
            <a:r>
              <a:rPr lang="zh-CN" altLang="zh-CN"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心主脉</a:t>
            </a:r>
            <a:r>
              <a:rPr lang="zh-CN" altLang="zh-CN" dirty="0">
                <a:solidFill>
                  <a:srgbClr val="FDE9D9"/>
                </a:solidFill>
                <a:latin typeface="黑体" panose="02010609060101010101" pitchFamily="49" charset="-122"/>
                <a:ea typeface="黑体" panose="02010609060101010101" pitchFamily="49" charset="-122"/>
                <a:cs typeface="+mn-cs"/>
              </a:rPr>
              <a:t>两个方面。</a:t>
            </a:r>
            <a:r>
              <a:rPr lang="zh-CN" altLang="zh-CN" dirty="0">
                <a:solidFill>
                  <a:srgbClr val="FFFF00"/>
                </a:solidFill>
                <a:latin typeface="黑体" panose="02010609060101010101" pitchFamily="49" charset="-122"/>
                <a:ea typeface="黑体" panose="02010609060101010101" pitchFamily="49" charset="-122"/>
                <a:cs typeface="+mn-cs"/>
              </a:rPr>
              <a:t>心主血</a:t>
            </a:r>
            <a:r>
              <a:rPr lang="zh-CN" altLang="zh-CN" dirty="0">
                <a:solidFill>
                  <a:srgbClr val="FDE9D9"/>
                </a:solidFill>
                <a:latin typeface="黑体" panose="02010609060101010101" pitchFamily="49" charset="-122"/>
                <a:ea typeface="黑体" panose="02010609060101010101" pitchFamily="49" charset="-122"/>
                <a:cs typeface="+mn-cs"/>
              </a:rPr>
              <a:t>又</a:t>
            </a:r>
            <a:r>
              <a:rPr lang="zh-CN" altLang="zh-CN" dirty="0">
                <a:solidFill>
                  <a:srgbClr val="FFFF00"/>
                </a:solidFill>
                <a:latin typeface="黑体" panose="02010609060101010101" pitchFamily="49" charset="-122"/>
                <a:ea typeface="黑体" panose="02010609060101010101" pitchFamily="49" charset="-122"/>
                <a:cs typeface="+mn-cs"/>
              </a:rPr>
              <a:t>体现</a:t>
            </a:r>
            <a:r>
              <a:rPr lang="zh-CN" altLang="zh-CN" dirty="0">
                <a:solidFill>
                  <a:srgbClr val="FDE9D9"/>
                </a:solidFill>
                <a:latin typeface="黑体" panose="02010609060101010101" pitchFamily="49" charset="-122"/>
                <a:ea typeface="黑体" panose="02010609060101010101" pitchFamily="49" charset="-122"/>
                <a:cs typeface="+mn-cs"/>
              </a:rPr>
              <a:t>在</a:t>
            </a:r>
            <a:r>
              <a:rPr lang="zh-CN" altLang="zh-CN" dirty="0">
                <a:solidFill>
                  <a:srgbClr val="FFFF00"/>
                </a:solidFill>
                <a:latin typeface="黑体" panose="02010609060101010101" pitchFamily="49" charset="-122"/>
                <a:ea typeface="黑体" panose="02010609060101010101" pitchFamily="49" charset="-122"/>
                <a:cs typeface="+mn-cs"/>
              </a:rPr>
              <a:t>行血</a:t>
            </a:r>
            <a:r>
              <a:rPr lang="zh-CN" altLang="zh-CN"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FFF00"/>
                </a:solidFill>
                <a:latin typeface="黑体" panose="02010609060101010101" pitchFamily="49" charset="-122"/>
                <a:ea typeface="黑体" panose="02010609060101010101" pitchFamily="49" charset="-122"/>
                <a:cs typeface="+mn-cs"/>
              </a:rPr>
              <a:t>生血</a:t>
            </a:r>
            <a:r>
              <a:rPr lang="zh-CN" altLang="zh-CN" dirty="0">
                <a:solidFill>
                  <a:srgbClr val="FDE9D9"/>
                </a:solidFill>
                <a:latin typeface="黑体" panose="02010609060101010101" pitchFamily="49" charset="-122"/>
                <a:ea typeface="黑体" panose="02010609060101010101" pitchFamily="49" charset="-122"/>
                <a:cs typeface="+mn-cs"/>
              </a:rPr>
              <a:t>两方面。</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营气和津液入脉，</a:t>
            </a:r>
            <a:r>
              <a:rPr lang="zh-CN" altLang="en-US" dirty="0">
                <a:solidFill>
                  <a:srgbClr val="FFFF00"/>
                </a:solidFill>
                <a:latin typeface="黑体" panose="02010609060101010101" pitchFamily="49" charset="-122"/>
                <a:ea typeface="黑体" panose="02010609060101010101" pitchFamily="49" charset="-122"/>
                <a:cs typeface="+mn-cs"/>
              </a:rPr>
              <a:t>经心火（即心阳）</a:t>
            </a:r>
            <a:r>
              <a:rPr lang="zh-CN" altLang="en-US" dirty="0">
                <a:solidFill>
                  <a:srgbClr val="FDE9D9"/>
                </a:solidFill>
                <a:latin typeface="黑体" panose="02010609060101010101" pitchFamily="49" charset="-122"/>
                <a:ea typeface="黑体" panose="02010609060101010101" pitchFamily="49" charset="-122"/>
                <a:cs typeface="+mn-cs"/>
              </a:rPr>
              <a:t>的作用，</a:t>
            </a:r>
            <a:r>
              <a:rPr lang="zh-CN" altLang="en-US" dirty="0">
                <a:solidFill>
                  <a:srgbClr val="FFFF00"/>
                </a:solidFill>
                <a:latin typeface="黑体" panose="02010609060101010101" pitchFamily="49" charset="-122"/>
                <a:ea typeface="黑体" panose="02010609060101010101" pitchFamily="49" charset="-122"/>
                <a:cs typeface="+mn-cs"/>
              </a:rPr>
              <a:t>化为赤色血液</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心主血脉功能正常的三个条件：</a:t>
            </a:r>
            <a:r>
              <a:rPr lang="zh-CN" altLang="zh-CN" dirty="0">
                <a:solidFill>
                  <a:srgbClr val="FFFF00"/>
                </a:solidFill>
                <a:latin typeface="黑体" panose="02010609060101010101" pitchFamily="49" charset="-122"/>
                <a:ea typeface="黑体" panose="02010609060101010101" pitchFamily="49" charset="-122"/>
                <a:cs typeface="+mn-cs"/>
              </a:rPr>
              <a:t>心气充沛</a:t>
            </a:r>
            <a:r>
              <a:rPr lang="zh-CN" altLang="en-US" dirty="0">
                <a:solidFill>
                  <a:srgbClr val="FFFF00"/>
                </a:solidFill>
                <a:latin typeface="黑体" panose="02010609060101010101" pitchFamily="49" charset="-122"/>
                <a:ea typeface="黑体" panose="02010609060101010101" pitchFamily="49" charset="-122"/>
                <a:cs typeface="+mn-cs"/>
              </a:rPr>
              <a:t>、血液</a:t>
            </a:r>
            <a:r>
              <a:rPr lang="zh-CN" altLang="zh-CN" dirty="0">
                <a:solidFill>
                  <a:srgbClr val="FFFF00"/>
                </a:solidFill>
                <a:latin typeface="黑体" panose="02010609060101010101" pitchFamily="49" charset="-122"/>
                <a:ea typeface="黑体" panose="02010609060101010101" pitchFamily="49" charset="-122"/>
                <a:cs typeface="+mn-cs"/>
              </a:rPr>
              <a:t>充盈</a:t>
            </a:r>
            <a:r>
              <a:rPr lang="zh-CN" altLang="en-US" dirty="0">
                <a:solidFill>
                  <a:srgbClr val="FFFF00"/>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脉道通利</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其中</a:t>
            </a:r>
            <a:r>
              <a:rPr lang="zh-CN" altLang="en-US" dirty="0">
                <a:solidFill>
                  <a:srgbClr val="FFFF00"/>
                </a:solidFill>
                <a:latin typeface="黑体" panose="02010609060101010101" pitchFamily="49" charset="-122"/>
                <a:ea typeface="黑体" panose="02010609060101010101" pitchFamily="49" charset="-122"/>
                <a:cs typeface="+mn-cs"/>
              </a:rPr>
              <a:t>心脏的正常搏动，起着主导作用</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961188" cy="4032250"/>
          </a:xfrm>
        </p:spPr>
        <p:txBody>
          <a:bodyPr/>
          <a:lstStyle/>
          <a:p>
            <a:pPr marL="299085" marR="0" lvl="0" indent="-299085" algn="l" defTabSz="798830" rtl="0" eaLnBrk="1" fontAlgn="base" latinLnBrk="0" hangingPunct="1">
              <a:lnSpc>
                <a:spcPts val="2835"/>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(2)</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心藏神</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又</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称主神明</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或</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主神志</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l"/>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广义的神</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整个人体生命活动的主宰和总体现</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l"/>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狭义的神</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人的意识</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思维</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、情志等精神</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活动</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《素问·灵兰秘典论》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心者，</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君主之官</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也，</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神明出焉</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ü"/>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《素问·六节藏象论》</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心者，</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生之本</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，神之变也</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ü"/>
              <a:defRPr/>
            </a:pP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五脏六腑之大主</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342900" marR="0" lvl="0" indent="-342900" algn="l" defTabSz="798830" rtl="0" eaLnBrk="1" fontAlgn="base" latinLnBrk="0" hangingPunct="1">
              <a:lnSpc>
                <a:spcPts val="2835"/>
              </a:lnSpc>
              <a:spcBef>
                <a:spcPts val="0"/>
              </a:spcBef>
              <a:spcAft>
                <a:spcPct val="0"/>
              </a:spcAft>
              <a:buClrTx/>
              <a:buSzTx/>
              <a:buFont typeface="Wingdings" panose="05000000000000000000" pitchFamily="2" charset="2"/>
              <a:buChar char="Ø"/>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心主神</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明依赖于心血、心阴对心神的滋养，</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血</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液</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是神志</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活动</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的物质基础</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ts val="2835"/>
              </a:lnSpc>
              <a:spcBef>
                <a:spcPts val="0"/>
              </a:spcBef>
              <a:spcAft>
                <a:spcPct val="0"/>
              </a:spcAft>
              <a:buClrTx/>
              <a:buSzTx/>
              <a:buFontTx/>
              <a:buNone/>
              <a:defRPr/>
            </a:pP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内容占位符 2"/>
          <p:cNvSpPr>
            <a:spLocks noGrp="1"/>
          </p:cNvSpPr>
          <p:nvPr>
            <p:ph type="body" sz="quarter" idx="10"/>
          </p:nvPr>
        </p:nvSpPr>
        <p:spPr>
          <a:noFill/>
          <a:ln>
            <a:noFill/>
          </a:ln>
        </p:spPr>
        <p:txBody>
          <a:bodyPr/>
          <a:p>
            <a:pPr marL="298450" indent="-298450" defTabSz="798830">
              <a:lnSpc>
                <a:spcPts val="390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心的</a:t>
            </a:r>
            <a:r>
              <a:rPr lang="zh-CN" altLang="zh-CN" dirty="0">
                <a:solidFill>
                  <a:srgbClr val="FDE9D9"/>
                </a:solidFill>
                <a:latin typeface="黑体" panose="02010609060101010101" pitchFamily="49" charset="-122"/>
                <a:ea typeface="黑体" panose="02010609060101010101" pitchFamily="49" charset="-122"/>
                <a:cs typeface="+mn-cs"/>
              </a:rPr>
              <a:t>生理特性</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心为阳脏而主</a:t>
            </a:r>
            <a:r>
              <a:rPr lang="zh-CN" altLang="en-US" dirty="0">
                <a:solidFill>
                  <a:srgbClr val="FFFF00"/>
                </a:solidFill>
                <a:latin typeface="黑体" panose="02010609060101010101" pitchFamily="49" charset="-122"/>
                <a:ea typeface="黑体" panose="02010609060101010101" pitchFamily="49" charset="-122"/>
                <a:cs typeface="+mn-cs"/>
              </a:rPr>
              <a:t>阳气</a:t>
            </a:r>
            <a:r>
              <a:rPr lang="zh-CN" altLang="en-US" dirty="0">
                <a:solidFill>
                  <a:srgbClr val="FDE9D9"/>
                </a:solidFill>
                <a:latin typeface="黑体" panose="02010609060101010101" pitchFamily="49" charset="-122"/>
                <a:ea typeface="黑体" panose="02010609060101010101" pitchFamily="49" charset="-122"/>
                <a:cs typeface="+mn-cs"/>
              </a:rPr>
              <a:t>：又称</a:t>
            </a:r>
            <a:r>
              <a:rPr lang="zh-CN" altLang="en-US" dirty="0">
                <a:solidFill>
                  <a:srgbClr val="FFFF00"/>
                </a:solidFill>
                <a:latin typeface="黑体" panose="02010609060101010101" pitchFamily="49" charset="-122"/>
                <a:ea typeface="黑体" panose="02010609060101010101" pitchFamily="49" charset="-122"/>
                <a:cs typeface="+mn-cs"/>
              </a:rPr>
              <a:t>火脏</a:t>
            </a:r>
            <a:r>
              <a:rPr lang="zh-CN" altLang="en-US" dirty="0">
                <a:solidFill>
                  <a:srgbClr val="FDE9D9"/>
                </a:solidFill>
                <a:latin typeface="黑体" panose="02010609060101010101" pitchFamily="49" charset="-122"/>
                <a:ea typeface="黑体" panose="02010609060101010101" pitchFamily="49" charset="-122"/>
                <a:cs typeface="+mn-cs"/>
              </a:rPr>
              <a:t>；阳中之太阳</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心主通明：心脉以通畅为本，心神以清明为要</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）心</a:t>
            </a:r>
            <a:r>
              <a:rPr lang="zh-CN" altLang="zh-CN" dirty="0">
                <a:solidFill>
                  <a:srgbClr val="FDE9D9"/>
                </a:solidFill>
                <a:latin typeface="黑体" panose="02010609060101010101" pitchFamily="49" charset="-122"/>
                <a:ea typeface="黑体" panose="02010609060101010101" pitchFamily="49" charset="-122"/>
                <a:cs typeface="+mn-cs"/>
              </a:rPr>
              <a:t>气</a:t>
            </a:r>
            <a:r>
              <a:rPr lang="zh-CN" altLang="en-US" dirty="0">
                <a:solidFill>
                  <a:srgbClr val="FDE9D9"/>
                </a:solidFill>
                <a:latin typeface="黑体" panose="02010609060101010101" pitchFamily="49" charset="-122"/>
                <a:ea typeface="黑体" panose="02010609060101010101" pitchFamily="49" charset="-122"/>
                <a:cs typeface="+mn-cs"/>
              </a:rPr>
              <a:t>宜</a:t>
            </a:r>
            <a:r>
              <a:rPr lang="zh-CN" altLang="zh-CN" dirty="0">
                <a:solidFill>
                  <a:srgbClr val="FDE9D9"/>
                </a:solidFill>
                <a:latin typeface="黑体" panose="02010609060101010101" pitchFamily="49" charset="-122"/>
                <a:ea typeface="黑体" panose="02010609060101010101" pitchFamily="49" charset="-122"/>
                <a:cs typeface="+mn-cs"/>
              </a:rPr>
              <a:t>降</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心火在心阴的</a:t>
            </a:r>
            <a:r>
              <a:rPr lang="zh-CN" altLang="en-US" dirty="0">
                <a:solidFill>
                  <a:srgbClr val="FDE9D9"/>
                </a:solidFill>
                <a:latin typeface="黑体" panose="02010609060101010101" pitchFamily="49" charset="-122"/>
                <a:ea typeface="黑体" panose="02010609060101010101" pitchFamily="49" charset="-122"/>
                <a:cs typeface="+mn-cs"/>
              </a:rPr>
              <a:t>作用</a:t>
            </a:r>
            <a:r>
              <a:rPr lang="zh-CN" altLang="zh-CN" dirty="0">
                <a:solidFill>
                  <a:srgbClr val="FDE9D9"/>
                </a:solidFill>
                <a:latin typeface="黑体" panose="02010609060101010101" pitchFamily="49" charset="-122"/>
                <a:ea typeface="黑体" panose="02010609060101010101" pitchFamily="49" charset="-122"/>
                <a:cs typeface="+mn-cs"/>
              </a:rPr>
              <a:t>下合化为心气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下行以温肾，维持人体上下协调。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900"/>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附：心包络</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buAutoNum type="arabicPeriod"/>
            </a:pPr>
            <a:r>
              <a:rPr lang="zh-CN" altLang="en-US" dirty="0">
                <a:solidFill>
                  <a:srgbClr val="FDE9D9"/>
                </a:solidFill>
                <a:latin typeface="黑体" panose="02010609060101010101" pitchFamily="49" charset="-122"/>
                <a:ea typeface="黑体" panose="02010609060101010101" pitchFamily="49" charset="-122"/>
                <a:cs typeface="+mn-cs"/>
              </a:rPr>
              <a:t>保护心脏</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buAutoNum type="arabicPeriod"/>
            </a:pPr>
            <a:r>
              <a:rPr lang="zh-CN" altLang="en-US" dirty="0">
                <a:solidFill>
                  <a:srgbClr val="FDE9D9"/>
                </a:solidFill>
                <a:latin typeface="黑体" panose="02010609060101010101" pitchFamily="49" charset="-122"/>
                <a:ea typeface="黑体" panose="02010609060101010101" pitchFamily="49" charset="-122"/>
                <a:cs typeface="+mn-cs"/>
              </a:rPr>
              <a:t>外邪袭心，心包代心受邪</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buAutoNum type="arabicPeriod"/>
            </a:pPr>
            <a:r>
              <a:rPr lang="zh-CN" altLang="en-US" dirty="0">
                <a:solidFill>
                  <a:srgbClr val="FDE9D9"/>
                </a:solidFill>
                <a:latin typeface="黑体" panose="02010609060101010101" pitchFamily="49" charset="-122"/>
                <a:ea typeface="黑体" panose="02010609060101010101" pitchFamily="49" charset="-122"/>
                <a:cs typeface="+mn-cs"/>
              </a:rPr>
              <a:t>温病学  热入心包</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内容占位符 2"/>
          <p:cNvSpPr>
            <a:spLocks noGrp="1"/>
          </p:cNvSpPr>
          <p:nvPr>
            <p:ph type="body" sz="quarter" idx="10"/>
          </p:nvPr>
        </p:nvSpPr>
        <p:spPr>
          <a:xfrm>
            <a:off x="360363" y="280988"/>
            <a:ext cx="6624637" cy="4032250"/>
          </a:xfrm>
          <a:noFill/>
          <a:ln>
            <a:noFill/>
          </a:ln>
        </p:spPr>
        <p:txBody>
          <a:bodyPr/>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二</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肺的生理功能与特性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en-US" dirty="0">
                <a:solidFill>
                  <a:srgbClr val="FDE9D9"/>
                </a:solidFill>
                <a:latin typeface="黑体" panose="02010609060101010101" pitchFamily="49" charset="-122"/>
                <a:ea typeface="黑体" panose="02010609060101010101" pitchFamily="49" charset="-122"/>
                <a:cs typeface="+mn-cs"/>
              </a:rPr>
              <a:t>肺的</a:t>
            </a:r>
            <a:r>
              <a:rPr lang="zh-CN" altLang="zh-CN" dirty="0">
                <a:solidFill>
                  <a:srgbClr val="FDE9D9"/>
                </a:solidFill>
                <a:latin typeface="黑体" panose="02010609060101010101" pitchFamily="49" charset="-122"/>
                <a:ea typeface="黑体" panose="02010609060101010101" pitchFamily="49" charset="-122"/>
                <a:cs typeface="+mn-cs"/>
              </a:rPr>
              <a:t>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主气司呼吸</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主呼吸之气</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主一身之气</a:t>
            </a:r>
            <a:r>
              <a:rPr lang="zh-CN" altLang="en-US" dirty="0">
                <a:solidFill>
                  <a:srgbClr val="FDE9D9"/>
                </a:solidFill>
                <a:latin typeface="黑体" panose="02010609060101010101" pitchFamily="49" charset="-122"/>
                <a:ea typeface="黑体" panose="02010609060101010101" pitchFamily="49" charset="-122"/>
                <a:cs typeface="+mn-cs"/>
              </a:rPr>
              <a:t>：指主一身之气的生成与运行（</a:t>
            </a:r>
            <a:r>
              <a:rPr lang="zh-CN" altLang="zh-CN" dirty="0">
                <a:solidFill>
                  <a:srgbClr val="FDE9D9"/>
                </a:solidFill>
                <a:latin typeface="黑体" panose="02010609060101010101" pitchFamily="49" charset="-122"/>
                <a:ea typeface="黑体" panose="02010609060101010101" pitchFamily="49" charset="-122"/>
                <a:cs typeface="+mn-cs"/>
              </a:rPr>
              <a:t>一方面指</a:t>
            </a:r>
            <a:r>
              <a:rPr lang="zh-CN" altLang="zh-CN" dirty="0">
                <a:solidFill>
                  <a:srgbClr val="FFFF00"/>
                </a:solidFill>
                <a:latin typeface="黑体" panose="02010609060101010101" pitchFamily="49" charset="-122"/>
                <a:ea typeface="黑体" panose="02010609060101010101" pitchFamily="49" charset="-122"/>
                <a:cs typeface="+mn-cs"/>
              </a:rPr>
              <a:t>宗气的生成</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另一方面</a:t>
            </a:r>
            <a:r>
              <a:rPr lang="zh-CN" altLang="en-US" dirty="0">
                <a:solidFill>
                  <a:srgbClr val="FFFF00"/>
                </a:solidFill>
                <a:latin typeface="黑体" panose="02010609060101010101" pitchFamily="49" charset="-122"/>
                <a:ea typeface="黑体" panose="02010609060101010101" pitchFamily="49" charset="-122"/>
                <a:cs typeface="+mn-cs"/>
              </a:rPr>
              <a:t>对全身气机的调节</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素问 六节藏象论</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说“</a:t>
            </a:r>
            <a:r>
              <a:rPr lang="zh-CN" altLang="en-US" dirty="0">
                <a:solidFill>
                  <a:srgbClr val="FFFF00"/>
                </a:solidFill>
                <a:latin typeface="黑体" panose="02010609060101010101" pitchFamily="49" charset="-122"/>
                <a:ea typeface="黑体" panose="02010609060101010101" pitchFamily="49" charset="-122"/>
                <a:cs typeface="+mn-cs"/>
              </a:rPr>
              <a:t>肺者，</a:t>
            </a:r>
            <a:r>
              <a:rPr lang="zh-CN" altLang="en-US" dirty="0">
                <a:solidFill>
                  <a:srgbClr val="FFC000"/>
                </a:solidFill>
                <a:latin typeface="黑体" panose="02010609060101010101" pitchFamily="49" charset="-122"/>
                <a:ea typeface="黑体" panose="02010609060101010101" pitchFamily="49" charset="-122"/>
                <a:cs typeface="+mn-cs"/>
              </a:rPr>
              <a:t>气之本</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内容占位符 2"/>
          <p:cNvSpPr>
            <a:spLocks noGrp="1"/>
          </p:cNvSpPr>
          <p:nvPr>
            <p:ph type="body" sz="quarter" idx="10"/>
          </p:nvPr>
        </p:nvSpPr>
        <p:spPr>
          <a:xfrm>
            <a:off x="395288" y="266700"/>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FFF00"/>
                </a:solidFill>
                <a:latin typeface="黑体" panose="02010609060101010101" pitchFamily="49" charset="-122"/>
                <a:ea typeface="黑体" panose="02010609060101010101" pitchFamily="49" charset="-122"/>
                <a:cs typeface="+mn-cs"/>
              </a:rPr>
              <a:t>肺主</a:t>
            </a:r>
            <a:r>
              <a:rPr lang="zh-CN" altLang="zh-CN" dirty="0">
                <a:solidFill>
                  <a:srgbClr val="FFFF00"/>
                </a:solidFill>
                <a:latin typeface="黑体" panose="02010609060101010101" pitchFamily="49" charset="-122"/>
                <a:ea typeface="黑体" panose="02010609060101010101" pitchFamily="49" charset="-122"/>
                <a:cs typeface="+mn-cs"/>
              </a:rPr>
              <a:t>宣</a:t>
            </a:r>
            <a:r>
              <a:rPr lang="zh-CN" altLang="en-US" dirty="0">
                <a:solidFill>
                  <a:srgbClr val="FFFF00"/>
                </a:solidFill>
                <a:latin typeface="黑体" panose="02010609060101010101" pitchFamily="49" charset="-122"/>
                <a:ea typeface="黑体" panose="02010609060101010101" pitchFamily="49" charset="-122"/>
                <a:cs typeface="+mn-cs"/>
              </a:rPr>
              <a:t>发肃</a:t>
            </a:r>
            <a:r>
              <a:rPr lang="zh-CN" altLang="zh-CN" dirty="0">
                <a:solidFill>
                  <a:srgbClr val="FFFF00"/>
                </a:solidFill>
                <a:latin typeface="黑体" panose="02010609060101010101" pitchFamily="49" charset="-122"/>
                <a:ea typeface="黑体" panose="02010609060101010101" pitchFamily="49" charset="-122"/>
                <a:cs typeface="+mn-cs"/>
              </a:rPr>
              <a:t>降</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C000"/>
                </a:solidFill>
                <a:latin typeface="黑体" panose="02010609060101010101" pitchFamily="49" charset="-122"/>
                <a:ea typeface="黑体" panose="02010609060101010101" pitchFamily="49" charset="-122"/>
                <a:cs typeface="+mn-cs"/>
              </a:rPr>
              <a:t>宣发</a:t>
            </a:r>
            <a:r>
              <a:rPr lang="en-US" altLang="zh-CN" dirty="0">
                <a:solidFill>
                  <a:srgbClr val="FDE9D9"/>
                </a:solidFill>
                <a:latin typeface="黑体" panose="02010609060101010101" pitchFamily="49" charset="-122"/>
                <a:ea typeface="黑体" panose="02010609060101010101" pitchFamily="49" charset="-122"/>
                <a:cs typeface="+mn-cs"/>
              </a:rPr>
              <a:t> </a:t>
            </a: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呼出体内浊气；</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向上向外布散水谷精微和津液；</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宣发卫气。</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
        <p:nvSpPr>
          <p:cNvPr id="4" name="内容占位符 2"/>
          <p:cNvSpPr txBox="1"/>
          <p:nvPr/>
        </p:nvSpPr>
        <p:spPr>
          <a:xfrm>
            <a:off x="60325" y="2541588"/>
            <a:ext cx="6767513" cy="1817688"/>
          </a:xfrm>
          <a:prstGeom prst="rect">
            <a:avLst/>
          </a:prstGeom>
        </p:spPr>
        <p:txBody>
          <a:bodyPr/>
          <a:lstStyle>
            <a:lvl1pPr marL="0" indent="539750" algn="l" rtl="0" eaLnBrk="1" fontAlgn="base" hangingPunct="1">
              <a:lnSpc>
                <a:spcPct val="150000"/>
              </a:lnSpc>
              <a:spcBef>
                <a:spcPts val="0"/>
              </a:spcBef>
              <a:spcAft>
                <a:spcPct val="0"/>
              </a:spcAft>
              <a:buNone/>
              <a:defRPr sz="2200">
                <a:solidFill>
                  <a:srgbClr val="FDE9D9"/>
                </a:solidFill>
                <a:latin typeface="黑体" panose="02010609060101010101" pitchFamily="49" charset="-122"/>
                <a:ea typeface="黑体" panose="02010609060101010101" pitchFamily="49" charset="-122"/>
                <a:cs typeface="+mn-cs"/>
              </a:defRPr>
            </a:lvl1pPr>
            <a:lvl2pPr marL="742950" indent="-28575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2pPr>
            <a:lvl3pPr marL="11430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3pPr>
            <a:lvl4pPr marL="16002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4pPr>
            <a:lvl5pPr marL="2057400" indent="-228600" algn="l" rtl="0" eaLnBrk="0" fontAlgn="base" hangingPunct="0">
              <a:lnSpc>
                <a:spcPct val="150000"/>
              </a:lnSpc>
              <a:spcBef>
                <a:spcPct val="20000"/>
              </a:spcBef>
              <a:spcAft>
                <a:spcPct val="0"/>
              </a:spcAft>
              <a:buNone/>
              <a:defRPr sz="2200">
                <a:solidFill>
                  <a:srgbClr val="FFCC99"/>
                </a:solidFill>
                <a:latin typeface="黑体" panose="02010609060101010101" pitchFamily="49" charset="-122"/>
                <a:ea typeface="黑体" panose="02010609060101010101" pitchFamily="49" charset="-122"/>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C000"/>
                </a:solidFill>
                <a:effectLst/>
                <a:uLnTx/>
                <a:uFillTx/>
                <a:latin typeface="黑体" panose="02010609060101010101" pitchFamily="49" charset="-122"/>
                <a:ea typeface="黑体" panose="02010609060101010101" pitchFamily="49" charset="-122"/>
                <a:cs typeface="+mn-cs"/>
              </a:rPr>
              <a:t>肃降</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吸入自然界的清气；</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向下布散水谷精微和津液；</a:t>
            </a:r>
            <a:endPar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endParaRPr>
          </a:p>
          <a:p>
            <a:pPr marL="299085" marR="0" lvl="0" indent="-29908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         </a:t>
            </a: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肃清呼吸道异物</a:t>
            </a:r>
            <a:endPar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96261" name="左大括号 4"/>
          <p:cNvSpPr/>
          <p:nvPr/>
        </p:nvSpPr>
        <p:spPr>
          <a:xfrm>
            <a:off x="1219200" y="1050925"/>
            <a:ext cx="136525" cy="1066800"/>
          </a:xfrm>
          <a:prstGeom prst="leftBrace">
            <a:avLst>
              <a:gd name="adj1" fmla="val 8356"/>
              <a:gd name="adj2" fmla="val 50000"/>
            </a:avLst>
          </a:prstGeom>
          <a:noFill/>
          <a:ln w="25400" cap="flat" cmpd="sng">
            <a:solidFill>
              <a:schemeClr val="bg1"/>
            </a:solidFill>
            <a:prstDash val="solid"/>
            <a:headEnd type="none" w="med" len="med"/>
            <a:tailEnd type="none" w="med" len="med"/>
          </a:ln>
        </p:spPr>
        <p:txBody>
          <a:bodyPr wrap="none" anchor="ctr" anchorCtr="0"/>
          <a:p>
            <a:pPr eaLnBrk="1" hangingPunct="1"/>
            <a:endParaRPr lang="zh-CN" altLang="en-US" sz="1800" dirty="0">
              <a:solidFill>
                <a:srgbClr val="FFCC99"/>
              </a:solidFill>
              <a:latin typeface="华文中宋" pitchFamily="2" charset="-122"/>
              <a:ea typeface="华文中宋" pitchFamily="2" charset="-122"/>
            </a:endParaRPr>
          </a:p>
        </p:txBody>
      </p:sp>
      <p:sp>
        <p:nvSpPr>
          <p:cNvPr id="6" name="左大括号 5"/>
          <p:cNvSpPr/>
          <p:nvPr/>
        </p:nvSpPr>
        <p:spPr>
          <a:xfrm>
            <a:off x="1219200" y="2833688"/>
            <a:ext cx="136525" cy="1066800"/>
          </a:xfrm>
          <a:prstGeom prst="leftBrace">
            <a:avLst>
              <a:gd name="adj1" fmla="val 8356"/>
              <a:gd name="adj2" fmla="val 50000"/>
            </a:avLst>
          </a:prstGeom>
          <a:noFill/>
          <a:ln w="25400" cap="flat" cmpd="sng">
            <a:solidFill>
              <a:schemeClr val="bg1"/>
            </a:solidFill>
            <a:prstDash val="solid"/>
            <a:headEnd type="none" w="med" len="med"/>
            <a:tailEnd type="none" w="med" len="med"/>
          </a:ln>
        </p:spPr>
        <p:txBody>
          <a:bodyPr wrap="none" anchor="ctr" anchorCtr="0"/>
          <a:p>
            <a:pPr eaLnBrk="1" hangingPunct="1"/>
            <a:endParaRPr lang="zh-CN" altLang="en-US" sz="1800" dirty="0">
              <a:solidFill>
                <a:srgbClr val="FFCC99"/>
              </a:solidFill>
              <a:latin typeface="华文中宋" pitchFamily="2" charset="-122"/>
              <a:ea typeface="华文中宋"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内容占位符 2"/>
          <p:cNvSpPr>
            <a:spLocks noGrp="1"/>
          </p:cNvSpPr>
          <p:nvPr>
            <p:ph type="body" sz="quarter" idx="10"/>
          </p:nvPr>
        </p:nvSpPr>
        <p:spPr>
          <a:xfrm>
            <a:off x="395288" y="365125"/>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肺</a:t>
            </a:r>
            <a:r>
              <a:rPr lang="zh-CN" altLang="en-US" dirty="0">
                <a:solidFill>
                  <a:srgbClr val="FFFF00"/>
                </a:solidFill>
                <a:latin typeface="黑体" panose="02010609060101010101" pitchFamily="49" charset="-122"/>
                <a:ea typeface="黑体" panose="02010609060101010101" pitchFamily="49" charset="-122"/>
                <a:cs typeface="+mn-cs"/>
              </a:rPr>
              <a:t>主通调水道</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肺为水之上源、肺主行水</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(4)</a:t>
            </a:r>
            <a:r>
              <a:rPr lang="zh-CN" altLang="zh-CN" dirty="0">
                <a:solidFill>
                  <a:srgbClr val="FFFF00"/>
                </a:solidFill>
                <a:latin typeface="黑体" panose="02010609060101010101" pitchFamily="49" charset="-122"/>
                <a:ea typeface="黑体" panose="02010609060101010101" pitchFamily="49" charset="-122"/>
                <a:cs typeface="+mn-cs"/>
              </a:rPr>
              <a:t>肺朝百脉</a:t>
            </a:r>
            <a:r>
              <a:rPr lang="zh-CN" altLang="en-US" dirty="0">
                <a:solidFill>
                  <a:srgbClr val="FFFF00"/>
                </a:solidFill>
                <a:latin typeface="黑体" panose="02010609060101010101" pitchFamily="49" charset="-122"/>
                <a:ea typeface="黑体" panose="02010609060101010101" pitchFamily="49" charset="-122"/>
                <a:cs typeface="+mn-cs"/>
              </a:rPr>
              <a:t>，主治节</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全身的血液都经过经脉聚会于肺</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627063"/>
            <a:ext cx="6624638" cy="4032250"/>
          </a:xfrm>
        </p:spPr>
        <p:txBody>
          <a:bodyPr/>
          <a:lstStyle/>
          <a:p>
            <a:pPr marL="299085" marR="0" lvl="0" indent="-299085" algn="l" defTabSz="798830" rtl="0" eaLnBrk="1" fontAlgn="base" latinLnBrk="0" hangingPunct="1">
              <a:lnSpc>
                <a:spcPct val="150000"/>
              </a:lnSpc>
              <a:spcBef>
                <a:spcPts val="0"/>
              </a:spcBef>
              <a:spcAft>
                <a:spcPct val="0"/>
              </a:spcAft>
              <a:buClrTx/>
              <a:buSzTx/>
              <a:buFontTx/>
              <a:buNone/>
              <a:defRPr/>
            </a:pPr>
            <a:r>
              <a:rPr kumimoji="0" lang="zh-CN" altLang="zh-CN"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肺主治节</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 </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治理和调节呼吸运动；</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调理全身气机；</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治理和调节</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血液</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运行；</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 typeface="+mj-ea"/>
              <a:buAutoNum type="circleNumDbPlain"/>
              <a:defRPr/>
            </a:pP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治理和调节</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津液</a:t>
            </a:r>
            <a:r>
              <a:rPr kumimoji="0" lang="zh-CN"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代谢；</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a:p>
            <a:pPr marL="526415" marR="0" lvl="0" indent="-526415" algn="l" defTabSz="798830" rtl="0" eaLnBrk="1" fontAlgn="base" latinLnBrk="0" hangingPunct="1">
              <a:lnSpc>
                <a:spcPct val="150000"/>
              </a:lnSpc>
              <a:spcBef>
                <a:spcPts val="0"/>
              </a:spcBef>
              <a:spcAft>
                <a:spcPct val="0"/>
              </a:spcAft>
              <a:buClrTx/>
              <a:buSzTx/>
              <a:buFontTx/>
              <a:buNone/>
              <a:defRPr/>
            </a:pP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素问 灵兰秘典论</a:t>
            </a:r>
            <a:r>
              <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r>
              <a:rPr kumimoji="0" lang="zh-CN" altLang="en-US" sz="2200" b="0" i="0" u="none" strike="noStrike" kern="0" cap="none" spc="0" normalizeH="0" baseline="0" noProof="0" dirty="0">
                <a:ln>
                  <a:noFill/>
                </a:ln>
                <a:solidFill>
                  <a:srgbClr val="FFFF00"/>
                </a:solidFill>
                <a:effectLst/>
                <a:uLnTx/>
                <a:uFillTx/>
                <a:latin typeface="黑体" panose="02010609060101010101" pitchFamily="49" charset="-122"/>
                <a:ea typeface="黑体" panose="02010609060101010101" pitchFamily="49" charset="-122"/>
                <a:cs typeface="+mn-cs"/>
              </a:rPr>
              <a:t>肺者，相傅之官，治节出焉</a:t>
            </a:r>
            <a:r>
              <a:rPr kumimoji="0" lang="zh-CN" altLang="en-US"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rPr>
              <a:t>”</a:t>
            </a:r>
            <a:endParaRPr kumimoji="0" lang="en-US" altLang="zh-CN" sz="2200" b="0" i="0" u="none" strike="noStrike" kern="0" cap="none" spc="0" normalizeH="0" baseline="0" noProof="0" dirty="0">
              <a:ln>
                <a:noFill/>
              </a:ln>
              <a:solidFill>
                <a:srgbClr val="FDE9D9"/>
              </a:solidFill>
              <a:effectLst/>
              <a:uLnTx/>
              <a:uFillTx/>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内容占位符 2"/>
          <p:cNvSpPr>
            <a:spLocks noGrp="1"/>
          </p:cNvSpPr>
          <p:nvPr>
            <p:ph type="body" sz="quarter" idx="10"/>
          </p:nvPr>
        </p:nvSpPr>
        <p:spPr>
          <a:xfrm>
            <a:off x="446088" y="285750"/>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肺的生理特性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C000"/>
                </a:solidFill>
                <a:latin typeface="黑体" panose="02010609060101010101" pitchFamily="49" charset="-122"/>
                <a:ea typeface="黑体" panose="02010609060101010101" pitchFamily="49" charset="-122"/>
                <a:cs typeface="+mn-cs"/>
              </a:rPr>
              <a:t>肺为</a:t>
            </a:r>
            <a:r>
              <a:rPr lang="zh-CN" altLang="en-US" dirty="0">
                <a:solidFill>
                  <a:srgbClr val="FFC000"/>
                </a:solidFill>
                <a:latin typeface="黑体" panose="02010609060101010101" pitchFamily="49" charset="-122"/>
                <a:ea typeface="黑体" panose="02010609060101010101" pitchFamily="49" charset="-122"/>
                <a:cs typeface="+mn-cs"/>
              </a:rPr>
              <a:t>娇脏</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）肺气以降为顺</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华盖、</a:t>
            </a:r>
            <a:r>
              <a:rPr lang="zh-CN" altLang="en-US" dirty="0">
                <a:solidFill>
                  <a:srgbClr val="FFFF00"/>
                </a:solidFill>
                <a:latin typeface="黑体" panose="02010609060101010101" pitchFamily="49" charset="-122"/>
                <a:ea typeface="黑体" panose="02010609060101010101" pitchFamily="49" charset="-122"/>
                <a:cs typeface="+mn-cs"/>
              </a:rPr>
              <a:t>脏之长</a:t>
            </a:r>
            <a:r>
              <a:rPr lang="en-US" altLang="zh-CN" dirty="0">
                <a:solidFill>
                  <a:srgbClr val="FFFF00"/>
                </a:solidFill>
                <a:latin typeface="黑体" panose="02010609060101010101" pitchFamily="49" charset="-122"/>
                <a:ea typeface="黑体" panose="02010609060101010101" pitchFamily="49" charset="-122"/>
                <a:cs typeface="+mn-cs"/>
              </a:rPr>
              <a:t> </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C000"/>
                </a:solidFill>
                <a:latin typeface="黑体" panose="02010609060101010101" pitchFamily="49" charset="-122"/>
                <a:ea typeface="黑体" panose="02010609060101010101" pitchFamily="49" charset="-122"/>
                <a:cs typeface="+mn-cs"/>
              </a:rPr>
              <a:t>肺喜润恶燥</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内容占位符 2"/>
          <p:cNvSpPr>
            <a:spLocks noGrp="1"/>
          </p:cNvSpPr>
          <p:nvPr>
            <p:ph type="body" sz="quarter" idx="10"/>
          </p:nvPr>
        </p:nvSpPr>
        <p:spPr>
          <a:xfrm>
            <a:off x="395288" y="433388"/>
            <a:ext cx="6624637" cy="4032250"/>
          </a:xfrm>
          <a:noFill/>
          <a:ln>
            <a:noFill/>
          </a:ln>
        </p:spPr>
        <p:txBody>
          <a:bodyPr/>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三</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脾的生理功能与特性</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1.</a:t>
            </a:r>
            <a:r>
              <a:rPr lang="zh-CN" altLang="zh-CN" dirty="0">
                <a:solidFill>
                  <a:srgbClr val="FDE9D9"/>
                </a:solidFill>
                <a:latin typeface="黑体" panose="02010609060101010101" pitchFamily="49" charset="-122"/>
                <a:ea typeface="黑体" panose="02010609060101010101" pitchFamily="49" charset="-122"/>
                <a:cs typeface="+mn-cs"/>
              </a:rPr>
              <a:t>生理功能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主运化</a:t>
            </a:r>
            <a:r>
              <a:rPr lang="zh-CN" altLang="en-US" dirty="0">
                <a:solidFill>
                  <a:srgbClr val="FDE9D9"/>
                </a:solidFill>
                <a:latin typeface="黑体" panose="02010609060101010101" pitchFamily="49" charset="-122"/>
                <a:ea typeface="黑体" panose="02010609060101010101" pitchFamily="49" charset="-122"/>
                <a:cs typeface="+mn-cs"/>
              </a:rPr>
              <a:t>：把</a:t>
            </a:r>
            <a:r>
              <a:rPr lang="zh-CN" altLang="zh-CN" dirty="0">
                <a:solidFill>
                  <a:srgbClr val="FDE9D9"/>
                </a:solidFill>
                <a:latin typeface="黑体" panose="02010609060101010101" pitchFamily="49" charset="-122"/>
                <a:ea typeface="黑体" panose="02010609060101010101" pitchFamily="49" charset="-122"/>
                <a:cs typeface="+mn-cs"/>
              </a:rPr>
              <a:t>饮食物</a:t>
            </a:r>
            <a:r>
              <a:rPr lang="zh-CN" altLang="en-US" dirty="0">
                <a:solidFill>
                  <a:srgbClr val="FDE9D9"/>
                </a:solidFill>
                <a:latin typeface="黑体" panose="02010609060101010101" pitchFamily="49" charset="-122"/>
                <a:ea typeface="黑体" panose="02010609060101010101" pitchFamily="49" charset="-122"/>
                <a:cs typeface="+mn-cs"/>
              </a:rPr>
              <a:t>转化成</a:t>
            </a:r>
            <a:r>
              <a:rPr lang="zh-CN" altLang="zh-CN" dirty="0">
                <a:solidFill>
                  <a:srgbClr val="FDE9D9"/>
                </a:solidFill>
                <a:latin typeface="黑体" panose="02010609060101010101" pitchFamily="49" charset="-122"/>
                <a:ea typeface="黑体" panose="02010609060101010101" pitchFamily="49" charset="-122"/>
                <a:cs typeface="+mn-cs"/>
              </a:rPr>
              <a:t>水谷精微</a:t>
            </a:r>
            <a:r>
              <a:rPr lang="zh-CN" altLang="en-US" dirty="0">
                <a:solidFill>
                  <a:srgbClr val="FDE9D9"/>
                </a:solidFill>
                <a:latin typeface="黑体" panose="02010609060101010101" pitchFamily="49" charset="-122"/>
                <a:ea typeface="黑体" panose="02010609060101010101" pitchFamily="49" charset="-122"/>
                <a:cs typeface="+mn-cs"/>
              </a:rPr>
              <a:t>和津液吸收，</a:t>
            </a:r>
            <a:r>
              <a:rPr lang="zh-CN" altLang="zh-CN" dirty="0">
                <a:solidFill>
                  <a:srgbClr val="FDE9D9"/>
                </a:solidFill>
                <a:latin typeface="黑体" panose="02010609060101010101" pitchFamily="49" charset="-122"/>
                <a:ea typeface="黑体" panose="02010609060101010101" pitchFamily="49" charset="-122"/>
                <a:cs typeface="+mn-cs"/>
              </a:rPr>
              <a:t>并将其转输至全身的生理功能。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FF00"/>
                </a:solidFill>
                <a:latin typeface="黑体" panose="02010609060101010101" pitchFamily="49" charset="-122"/>
                <a:ea typeface="黑体" panose="02010609060101010101" pitchFamily="49" charset="-122"/>
                <a:cs typeface="+mn-cs"/>
              </a:rPr>
              <a:t>运化</a:t>
            </a:r>
            <a:r>
              <a:rPr lang="zh-CN" altLang="en-US" dirty="0">
                <a:solidFill>
                  <a:srgbClr val="FFFF00"/>
                </a:solidFill>
                <a:latin typeface="黑体" panose="02010609060101010101" pitchFamily="49" charset="-122"/>
                <a:ea typeface="黑体" panose="02010609060101010101" pitchFamily="49" charset="-122"/>
                <a:cs typeface="+mn-cs"/>
              </a:rPr>
              <a:t>水谷</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550"/>
              </a:lnSpc>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运化水液</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运化食物和运化水液</a:t>
            </a:r>
            <a:r>
              <a:rPr lang="zh-CN" altLang="en-US" dirty="0">
                <a:solidFill>
                  <a:srgbClr val="FDE9D9"/>
                </a:solidFill>
                <a:latin typeface="黑体" panose="02010609060101010101" pitchFamily="49" charset="-122"/>
                <a:ea typeface="黑体" panose="02010609060101010101" pitchFamily="49" charset="-122"/>
                <a:cs typeface="+mn-cs"/>
              </a:rPr>
              <a:t>二者</a:t>
            </a:r>
            <a:r>
              <a:rPr lang="zh-CN" altLang="zh-CN" dirty="0">
                <a:solidFill>
                  <a:srgbClr val="FDE9D9"/>
                </a:solidFill>
                <a:latin typeface="黑体" panose="02010609060101010101" pitchFamily="49" charset="-122"/>
                <a:ea typeface="黑体" panose="02010609060101010101" pitchFamily="49" charset="-122"/>
                <a:cs typeface="+mn-cs"/>
              </a:rPr>
              <a:t>同时进行。</a:t>
            </a:r>
            <a:br>
              <a:rPr lang="en-US" altLang="zh-CN" dirty="0">
                <a:solidFill>
                  <a:srgbClr val="FDE9D9"/>
                </a:solidFill>
                <a:latin typeface="黑体" panose="02010609060101010101" pitchFamily="49" charset="-122"/>
                <a:ea typeface="黑体" panose="02010609060101010101" pitchFamily="49" charset="-122"/>
                <a:cs typeface="+mn-cs"/>
              </a:rPr>
            </a:b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脾为“后天之本”</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84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xfrm>
            <a:off x="395288" y="803275"/>
            <a:ext cx="6624637" cy="3856038"/>
          </a:xfrm>
          <a:noFill/>
          <a:ln>
            <a:noFill/>
          </a:ln>
        </p:spPr>
        <p:txBody>
          <a:bodyPr/>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辨证</a:t>
            </a:r>
            <a:r>
              <a:rPr lang="zh-CN" altLang="en-US" dirty="0">
                <a:solidFill>
                  <a:srgbClr val="FDE9D9"/>
                </a:solidFill>
                <a:latin typeface="黑体" panose="02010609060101010101" pitchFamily="49" charset="-122"/>
                <a:ea typeface="黑体" panose="02010609060101010101" pitchFamily="49" charset="-122"/>
                <a:cs typeface="+mn-cs"/>
              </a:rPr>
              <a:t>：即将</a:t>
            </a:r>
            <a:r>
              <a:rPr lang="zh-CN" altLang="zh-CN" dirty="0">
                <a:solidFill>
                  <a:srgbClr val="FFFF00"/>
                </a:solidFill>
                <a:latin typeface="黑体" panose="02010609060101010101" pitchFamily="49" charset="-122"/>
                <a:ea typeface="黑体" panose="02010609060101010101" pitchFamily="49" charset="-122"/>
                <a:cs typeface="+mn-cs"/>
              </a:rPr>
              <a:t>四诊</a:t>
            </a:r>
            <a:r>
              <a:rPr lang="zh-CN" altLang="zh-CN" dirty="0">
                <a:solidFill>
                  <a:srgbClr val="FDE9D9"/>
                </a:solidFill>
                <a:latin typeface="黑体" panose="02010609060101010101" pitchFamily="49" charset="-122"/>
                <a:ea typeface="黑体" panose="02010609060101010101" pitchFamily="49" charset="-122"/>
                <a:cs typeface="+mn-cs"/>
              </a:rPr>
              <a:t>（望、闻、问、切）</a:t>
            </a:r>
            <a:r>
              <a:rPr lang="zh-CN" altLang="zh-CN" dirty="0">
                <a:solidFill>
                  <a:srgbClr val="FFFF00"/>
                </a:solidFill>
                <a:latin typeface="黑体" panose="02010609060101010101" pitchFamily="49" charset="-122"/>
                <a:ea typeface="黑体" panose="02010609060101010101" pitchFamily="49" charset="-122"/>
                <a:cs typeface="+mn-cs"/>
              </a:rPr>
              <a:t>所收集的</a:t>
            </a:r>
            <a:r>
              <a:rPr lang="zh-CN" altLang="en-US" dirty="0">
                <a:solidFill>
                  <a:srgbClr val="FFFF00"/>
                </a:solidFill>
                <a:latin typeface="黑体" panose="02010609060101010101" pitchFamily="49" charset="-122"/>
                <a:ea typeface="黑体" panose="02010609060101010101" pitchFamily="49" charset="-122"/>
                <a:cs typeface="+mn-cs"/>
              </a:rPr>
              <a:t>有关疾病的所有</a:t>
            </a:r>
            <a:r>
              <a:rPr lang="zh-CN" altLang="zh-CN" dirty="0">
                <a:solidFill>
                  <a:srgbClr val="FFFF00"/>
                </a:solidFill>
                <a:latin typeface="黑体" panose="02010609060101010101" pitchFamily="49" charset="-122"/>
                <a:ea typeface="黑体" panose="02010609060101010101" pitchFamily="49" charset="-122"/>
                <a:cs typeface="+mn-cs"/>
              </a:rPr>
              <a:t>资料</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症状和体征，</a:t>
            </a:r>
            <a:r>
              <a:rPr lang="zh-CN" altLang="en-US" dirty="0">
                <a:solidFill>
                  <a:srgbClr val="FDE9D9"/>
                </a:solidFill>
                <a:latin typeface="黑体" panose="02010609060101010101" pitchFamily="49" charset="-122"/>
                <a:ea typeface="黑体" panose="02010609060101010101" pitchFamily="49" charset="-122"/>
                <a:cs typeface="+mn-cs"/>
              </a:rPr>
              <a:t>通过</a:t>
            </a:r>
            <a:r>
              <a:rPr lang="zh-CN" altLang="zh-CN" dirty="0">
                <a:solidFill>
                  <a:srgbClr val="FDE9D9"/>
                </a:solidFill>
                <a:latin typeface="黑体" panose="02010609060101010101" pitchFamily="49" charset="-122"/>
                <a:ea typeface="黑体" panose="02010609060101010101" pitchFamily="49" charset="-122"/>
                <a:cs typeface="+mn-cs"/>
              </a:rPr>
              <a:t>分析</a:t>
            </a:r>
            <a:r>
              <a:rPr lang="zh-CN" altLang="en-US" dirty="0">
                <a:solidFill>
                  <a:srgbClr val="FDE9D9"/>
                </a:solidFill>
                <a:latin typeface="黑体" panose="02010609060101010101" pitchFamily="49" charset="-122"/>
                <a:ea typeface="黑体" panose="02010609060101010101" pitchFamily="49" charset="-122"/>
                <a:cs typeface="+mn-cs"/>
              </a:rPr>
              <a:t>、综合</a:t>
            </a:r>
            <a:r>
              <a:rPr lang="zh-CN" altLang="zh-CN" dirty="0">
                <a:solidFill>
                  <a:srgbClr val="FDE9D9"/>
                </a:solidFill>
                <a:latin typeface="黑体" panose="02010609060101010101" pitchFamily="49" charset="-122"/>
                <a:ea typeface="黑体" panose="02010609060101010101" pitchFamily="49" charset="-122"/>
                <a:cs typeface="+mn-cs"/>
              </a:rPr>
              <a:t>，辨清疾病的病因、性质、部位及</a:t>
            </a:r>
            <a:r>
              <a:rPr lang="zh-CN" altLang="en-US" dirty="0">
                <a:solidFill>
                  <a:srgbClr val="FDE9D9"/>
                </a:solidFill>
                <a:latin typeface="黑体" panose="02010609060101010101" pitchFamily="49" charset="-122"/>
                <a:ea typeface="黑体" panose="02010609060101010101" pitchFamily="49" charset="-122"/>
                <a:cs typeface="+mn-cs"/>
              </a:rPr>
              <a:t>邪正关系，然后</a:t>
            </a:r>
            <a:r>
              <a:rPr lang="zh-CN" altLang="zh-CN" dirty="0">
                <a:solidFill>
                  <a:srgbClr val="FFFF00"/>
                </a:solidFill>
                <a:latin typeface="黑体" panose="02010609060101010101" pitchFamily="49" charset="-122"/>
                <a:ea typeface="黑体" panose="02010609060101010101" pitchFamily="49" charset="-122"/>
                <a:cs typeface="+mn-cs"/>
              </a:rPr>
              <a:t>概括、判断为某种性质的证</a:t>
            </a:r>
            <a:r>
              <a:rPr lang="zh-CN" altLang="en-US" dirty="0">
                <a:solidFill>
                  <a:srgbClr val="FFFF00"/>
                </a:solidFill>
                <a:latin typeface="黑体" panose="02010609060101010101" pitchFamily="49" charset="-122"/>
                <a:ea typeface="黑体" panose="02010609060101010101" pitchFamily="49" charset="-122"/>
                <a:cs typeface="+mn-cs"/>
              </a:rPr>
              <a:t>的过程</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论治</a:t>
            </a:r>
            <a:r>
              <a:rPr lang="zh-CN" altLang="en-US" dirty="0">
                <a:solidFill>
                  <a:srgbClr val="FDE9D9"/>
                </a:solidFill>
                <a:latin typeface="黑体" panose="02010609060101010101" pitchFamily="49" charset="-122"/>
                <a:ea typeface="黑体" panose="02010609060101010101" pitchFamily="49" charset="-122"/>
                <a:cs typeface="+mn-cs"/>
              </a:rPr>
              <a:t>：根据辨证分析的结果，</a:t>
            </a:r>
            <a:r>
              <a:rPr lang="zh-CN" altLang="zh-CN" dirty="0">
                <a:solidFill>
                  <a:srgbClr val="FDE9D9"/>
                </a:solidFill>
                <a:latin typeface="黑体" panose="02010609060101010101" pitchFamily="49" charset="-122"/>
                <a:ea typeface="黑体" panose="02010609060101010101" pitchFamily="49" charset="-122"/>
                <a:cs typeface="+mn-cs"/>
              </a:rPr>
              <a:t>确</a:t>
            </a:r>
            <a:r>
              <a:rPr lang="zh-CN" altLang="en-US" dirty="0">
                <a:solidFill>
                  <a:srgbClr val="FDE9D9"/>
                </a:solidFill>
                <a:latin typeface="黑体" panose="02010609060101010101" pitchFamily="49" charset="-122"/>
                <a:ea typeface="黑体" panose="02010609060101010101" pitchFamily="49" charset="-122"/>
                <a:cs typeface="+mn-cs"/>
              </a:rPr>
              <a:t>立</a:t>
            </a:r>
            <a:r>
              <a:rPr lang="zh-CN" altLang="zh-CN" dirty="0">
                <a:solidFill>
                  <a:srgbClr val="FDE9D9"/>
                </a:solidFill>
                <a:latin typeface="黑体" panose="02010609060101010101" pitchFamily="49" charset="-122"/>
                <a:ea typeface="黑体" panose="02010609060101010101" pitchFamily="49" charset="-122"/>
                <a:cs typeface="+mn-cs"/>
              </a:rPr>
              <a:t>相应的治疗</a:t>
            </a:r>
            <a:r>
              <a:rPr lang="zh-CN" altLang="en-US" dirty="0">
                <a:solidFill>
                  <a:srgbClr val="FDE9D9"/>
                </a:solidFill>
                <a:latin typeface="黑体" panose="02010609060101010101" pitchFamily="49" charset="-122"/>
                <a:ea typeface="黑体" panose="02010609060101010101" pitchFamily="49" charset="-122"/>
                <a:cs typeface="+mn-cs"/>
              </a:rPr>
              <a:t>原则和</a:t>
            </a:r>
            <a:r>
              <a:rPr lang="zh-CN" altLang="zh-CN" dirty="0">
                <a:solidFill>
                  <a:srgbClr val="FDE9D9"/>
                </a:solidFill>
                <a:latin typeface="黑体" panose="02010609060101010101" pitchFamily="49" charset="-122"/>
                <a:ea typeface="黑体" panose="02010609060101010101" pitchFamily="49" charset="-122"/>
                <a:cs typeface="+mn-cs"/>
              </a:rPr>
              <a:t>方法</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FC000"/>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辨证是</a:t>
            </a:r>
            <a:r>
              <a:rPr lang="zh-CN" altLang="en-US" dirty="0">
                <a:solidFill>
                  <a:srgbClr val="FDE9D9"/>
                </a:solidFill>
                <a:latin typeface="黑体" panose="02010609060101010101" pitchFamily="49" charset="-122"/>
                <a:ea typeface="黑体" panose="02010609060101010101" pitchFamily="49" charset="-122"/>
                <a:cs typeface="+mn-cs"/>
              </a:rPr>
              <a:t>决</a:t>
            </a:r>
            <a:r>
              <a:rPr lang="zh-CN" altLang="zh-CN" dirty="0">
                <a:solidFill>
                  <a:srgbClr val="FDE9D9"/>
                </a:solidFill>
                <a:latin typeface="黑体" panose="02010609060101010101" pitchFamily="49" charset="-122"/>
                <a:ea typeface="黑体" panose="02010609060101010101" pitchFamily="49" charset="-122"/>
                <a:cs typeface="+mn-cs"/>
              </a:rPr>
              <a:t>定治疗方法的前提和依据，</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论治是</a:t>
            </a:r>
            <a:r>
              <a:rPr lang="zh-CN" altLang="en-US" dirty="0">
                <a:solidFill>
                  <a:srgbClr val="FDE9D9"/>
                </a:solidFill>
                <a:latin typeface="黑体" panose="02010609060101010101" pitchFamily="49" charset="-122"/>
                <a:ea typeface="黑体" panose="02010609060101010101" pitchFamily="49" charset="-122"/>
                <a:cs typeface="+mn-cs"/>
              </a:rPr>
              <a:t>治疗疾病的手段和方法</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152400" y="225425"/>
            <a:ext cx="6262688" cy="51752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zh-CN" sz="2000" b="0" i="0" u="none" strike="noStrike" kern="0" cap="none" spc="0" normalizeH="0" baseline="0" noProof="0" dirty="0">
                <a:ln>
                  <a:noFill/>
                </a:ln>
                <a:solidFill>
                  <a:srgbClr val="FFFF00"/>
                </a:solidFill>
                <a:effectLst/>
                <a:uLnTx/>
                <a:uFillTx/>
                <a:latin typeface="+mj-ea"/>
                <a:ea typeface="+mj-ea"/>
                <a:cs typeface="+mn-cs"/>
              </a:rPr>
              <a:t>二</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辨证</a:t>
            </a:r>
            <a:r>
              <a:rPr kumimoji="0" lang="zh-CN" altLang="en-US" sz="2000" b="0" i="0" u="none" strike="noStrike" kern="0" cap="none" spc="0" normalizeH="0" baseline="0" noProof="0" dirty="0">
                <a:ln>
                  <a:noFill/>
                </a:ln>
                <a:solidFill>
                  <a:srgbClr val="FFFF00"/>
                </a:solidFill>
                <a:effectLst/>
                <a:uLnTx/>
                <a:uFillTx/>
                <a:latin typeface="+mj-ea"/>
                <a:ea typeface="+mj-ea"/>
                <a:cs typeface="+mn-cs"/>
              </a:rPr>
              <a:t>与</a:t>
            </a:r>
            <a:r>
              <a:rPr kumimoji="0" lang="zh-CN" altLang="zh-CN" sz="2000" b="0" i="0" u="none" strike="noStrike" kern="0" cap="none" spc="0" normalizeH="0" baseline="0" noProof="0" dirty="0">
                <a:ln>
                  <a:noFill/>
                </a:ln>
                <a:solidFill>
                  <a:srgbClr val="FFFF00"/>
                </a:solidFill>
                <a:effectLst/>
                <a:uLnTx/>
                <a:uFillTx/>
                <a:latin typeface="+mj-ea"/>
                <a:ea typeface="+mj-ea"/>
                <a:cs typeface="+mn-cs"/>
              </a:rPr>
              <a:t>论治的概念</a:t>
            </a:r>
            <a:endParaRPr kumimoji="0" lang="zh-CN" altLang="en-US" sz="4400" b="0" i="0" u="none" strike="noStrike" kern="0" cap="none" spc="0" normalizeH="0" baseline="0" noProof="0" dirty="0">
              <a:ln>
                <a:noFill/>
              </a:ln>
              <a:solidFill>
                <a:srgbClr val="FFFF00"/>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charRg st="83" end="1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charRg st="111" end="12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charRg st="128" end="1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主统血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是指脾</a:t>
            </a:r>
            <a:r>
              <a:rPr lang="zh-CN" altLang="zh-CN" dirty="0">
                <a:solidFill>
                  <a:srgbClr val="FFC000"/>
                </a:solidFill>
                <a:latin typeface="黑体" panose="02010609060101010101" pitchFamily="49" charset="-122"/>
                <a:ea typeface="黑体" panose="02010609060101010101" pitchFamily="49" charset="-122"/>
                <a:cs typeface="+mn-cs"/>
              </a:rPr>
              <a:t>能统摄、控制血液</a:t>
            </a:r>
            <a:r>
              <a:rPr lang="zh-CN" altLang="zh-CN" dirty="0">
                <a:solidFill>
                  <a:srgbClr val="FFFF00"/>
                </a:solidFill>
                <a:latin typeface="黑体" panose="02010609060101010101" pitchFamily="49" charset="-122"/>
                <a:ea typeface="黑体" panose="02010609060101010101" pitchFamily="49" charset="-122"/>
                <a:cs typeface="+mn-cs"/>
              </a:rPr>
              <a:t>正常地循行于脉内，而不溢出于脉外</a:t>
            </a:r>
            <a:r>
              <a:rPr lang="zh-CN" altLang="zh-CN" dirty="0">
                <a:solidFill>
                  <a:srgbClr val="FDE9D9"/>
                </a:solidFill>
                <a:latin typeface="黑体" panose="02010609060101010101" pitchFamily="49" charset="-122"/>
                <a:ea typeface="黑体" panose="02010609060101010101" pitchFamily="49" charset="-122"/>
                <a:cs typeface="+mn-cs"/>
              </a:rPr>
              <a:t>的功能。</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脾气统摄血液，实际上就是</a:t>
            </a:r>
            <a:r>
              <a:rPr lang="zh-CN" altLang="en-US" dirty="0">
                <a:solidFill>
                  <a:srgbClr val="FFFF00"/>
                </a:solidFill>
                <a:latin typeface="黑体" panose="02010609060101010101" pitchFamily="49" charset="-122"/>
                <a:ea typeface="黑体" panose="02010609060101010101" pitchFamily="49" charset="-122"/>
                <a:cs typeface="+mn-cs"/>
              </a:rPr>
              <a:t>气的固摄作用</a:t>
            </a:r>
            <a:r>
              <a:rPr lang="zh-CN" altLang="en-US" dirty="0">
                <a:solidFill>
                  <a:srgbClr val="FDE9D9"/>
                </a:solidFill>
                <a:latin typeface="黑体" panose="02010609060101010101" pitchFamily="49" charset="-122"/>
                <a:ea typeface="黑体" panose="02010609060101010101" pitchFamily="49" charset="-122"/>
                <a:cs typeface="+mn-cs"/>
              </a:rPr>
              <a:t>的表现。</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3</a:t>
            </a:r>
            <a:r>
              <a:rPr lang="zh-CN" altLang="en-US" dirty="0">
                <a:solidFill>
                  <a:srgbClr val="FDE9D9"/>
                </a:solidFill>
                <a:latin typeface="黑体" panose="02010609060101010101" pitchFamily="49" charset="-122"/>
                <a:ea typeface="黑体" panose="02010609060101010101" pitchFamily="49" charset="-122"/>
                <a:cs typeface="+mn-cs"/>
              </a:rPr>
              <a:t>）脾主升  升清  </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升举</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“清气在下，则生飱泻”、中气下陷</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内容占位符 2"/>
          <p:cNvSpPr>
            <a:spLocks noGrp="1"/>
          </p:cNvSpPr>
          <p:nvPr>
            <p:ph type="body" sz="quarter" idx="10"/>
          </p:nvPr>
        </p:nvSpPr>
        <p:spPr>
          <a:xfrm>
            <a:off x="395288" y="382588"/>
            <a:ext cx="6624637" cy="4032250"/>
          </a:xfrm>
          <a:noFill/>
          <a:ln>
            <a:noFill/>
          </a:ln>
        </p:spPr>
        <p:txBody>
          <a:bodyPr/>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脾的生理特性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en-US" dirty="0">
                <a:solidFill>
                  <a:srgbClr val="FDE9D9"/>
                </a:solidFill>
                <a:latin typeface="黑体" panose="02010609060101010101" pitchFamily="49" charset="-122"/>
                <a:ea typeface="黑体" panose="02010609060101010101" pitchFamily="49" charset="-122"/>
                <a:cs typeface="+mn-cs"/>
              </a:rPr>
              <a:t>脾宜</a:t>
            </a:r>
            <a:r>
              <a:rPr lang="zh-CN" altLang="en-US" dirty="0">
                <a:solidFill>
                  <a:srgbClr val="FFFF00"/>
                </a:solidFill>
                <a:latin typeface="黑体" panose="02010609060101010101" pitchFamily="49" charset="-122"/>
                <a:ea typeface="黑体" panose="02010609060101010101" pitchFamily="49" charset="-122"/>
                <a:cs typeface="+mn-cs"/>
              </a:rPr>
              <a:t>升</a:t>
            </a:r>
            <a:r>
              <a:rPr lang="zh-CN" altLang="en-US" dirty="0">
                <a:solidFill>
                  <a:srgbClr val="FDE9D9"/>
                </a:solidFill>
                <a:latin typeface="黑体" panose="02010609060101010101" pitchFamily="49" charset="-122"/>
                <a:ea typeface="黑体" panose="02010609060101010101" pitchFamily="49" charset="-122"/>
                <a:cs typeface="+mn-cs"/>
              </a:rPr>
              <a:t>则健：</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en-US" dirty="0">
                <a:solidFill>
                  <a:srgbClr val="FDE9D9"/>
                </a:solidFill>
                <a:latin typeface="黑体" panose="02010609060101010101" pitchFamily="49" charset="-122"/>
                <a:ea typeface="黑体" panose="02010609060101010101" pitchFamily="49" charset="-122"/>
                <a:cs typeface="+mn-cs"/>
              </a:rPr>
              <a:t>脾</a:t>
            </a:r>
            <a:r>
              <a:rPr lang="zh-CN" altLang="en-US" dirty="0">
                <a:solidFill>
                  <a:srgbClr val="FFFF00"/>
                </a:solidFill>
                <a:latin typeface="黑体" panose="02010609060101010101" pitchFamily="49" charset="-122"/>
                <a:ea typeface="黑体" panose="02010609060101010101" pitchFamily="49" charset="-122"/>
                <a:cs typeface="+mn-cs"/>
              </a:rPr>
              <a:t>喜燥恶湿</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0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另外：脾与四方、四时无配；脾主运化，为精血津液生化之源，“灌四傍”而长养四脏，</a:t>
            </a:r>
            <a:r>
              <a:rPr lang="zh-CN" altLang="en-US" dirty="0">
                <a:solidFill>
                  <a:srgbClr val="FFFF00"/>
                </a:solidFill>
                <a:latin typeface="黑体" panose="02010609060101010101" pitchFamily="49" charset="-122"/>
                <a:ea typeface="黑体" panose="02010609060101010101" pitchFamily="49" charset="-122"/>
                <a:cs typeface="+mn-cs"/>
              </a:rPr>
              <a:t>称后天之本</a:t>
            </a:r>
            <a:r>
              <a:rPr lang="zh-CN" altLang="en-US" dirty="0">
                <a:solidFill>
                  <a:srgbClr val="FDE9D9"/>
                </a:solidFill>
                <a:latin typeface="黑体" panose="02010609060101010101" pitchFamily="49" charset="-122"/>
                <a:ea typeface="黑体" panose="02010609060101010101" pitchFamily="49" charset="-122"/>
                <a:cs typeface="+mn-cs"/>
              </a:rPr>
              <a:t>，属人体最大最重要的脏，故称孤脏。</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内容占位符 2"/>
          <p:cNvSpPr>
            <a:spLocks noGrp="1"/>
          </p:cNvSpPr>
          <p:nvPr>
            <p:ph type="body" sz="quarter" idx="10"/>
          </p:nvPr>
        </p:nvSpPr>
        <p:spPr>
          <a:xfrm>
            <a:off x="395288" y="382588"/>
            <a:ext cx="6624637" cy="4032250"/>
          </a:xfrm>
          <a:noFill/>
          <a:ln>
            <a:noFill/>
          </a:ln>
        </p:spPr>
        <p:txBody>
          <a:bodyPr/>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四</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肝的生理功能与特性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主疏泄</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C000"/>
                </a:solidFill>
                <a:latin typeface="黑体" panose="02010609060101010101" pitchFamily="49" charset="-122"/>
                <a:ea typeface="黑体" panose="02010609060101010101" pitchFamily="49" charset="-122"/>
                <a:cs typeface="+mn-cs"/>
              </a:rPr>
              <a:t>促进</a:t>
            </a:r>
            <a:r>
              <a:rPr lang="zh-CN" altLang="en-US" dirty="0">
                <a:solidFill>
                  <a:srgbClr val="FFC000"/>
                </a:solidFill>
                <a:latin typeface="黑体" panose="02010609060101010101" pitchFamily="49" charset="-122"/>
                <a:ea typeface="黑体" panose="02010609060101010101" pitchFamily="49" charset="-122"/>
                <a:cs typeface="+mn-cs"/>
              </a:rPr>
              <a:t>血液与津液</a:t>
            </a:r>
            <a:r>
              <a:rPr lang="zh-CN" altLang="zh-CN" dirty="0">
                <a:solidFill>
                  <a:srgbClr val="FFC000"/>
                </a:solidFill>
                <a:latin typeface="黑体" panose="02010609060101010101" pitchFamily="49" charset="-122"/>
                <a:ea typeface="黑体" panose="02010609060101010101" pitchFamily="49" charset="-122"/>
                <a:cs typeface="+mn-cs"/>
              </a:rPr>
              <a:t>的运行</a:t>
            </a:r>
            <a:r>
              <a:rPr lang="zh-CN" altLang="en-US" dirty="0">
                <a:solidFill>
                  <a:srgbClr val="FFC000"/>
                </a:solidFill>
                <a:latin typeface="黑体" panose="02010609060101010101" pitchFamily="49" charset="-122"/>
                <a:ea typeface="黑体" panose="02010609060101010101" pitchFamily="49" charset="-122"/>
                <a:cs typeface="+mn-cs"/>
              </a:rPr>
              <a:t>输布</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C000"/>
                </a:solidFill>
                <a:latin typeface="黑体" panose="02010609060101010101" pitchFamily="49" charset="-122"/>
                <a:ea typeface="黑体" panose="02010609060101010101" pitchFamily="49" charset="-122"/>
                <a:cs typeface="+mn-cs"/>
              </a:rPr>
              <a:t>促进脾胃运化</a:t>
            </a:r>
            <a:r>
              <a:rPr lang="zh-CN" altLang="en-US" dirty="0">
                <a:solidFill>
                  <a:srgbClr val="FFC000"/>
                </a:solidFill>
                <a:latin typeface="黑体" panose="02010609060101010101" pitchFamily="49" charset="-122"/>
                <a:ea typeface="黑体" panose="02010609060101010101" pitchFamily="49" charset="-122"/>
                <a:cs typeface="+mn-cs"/>
              </a:rPr>
              <a:t>和胆汁的分泌排泄</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FC000"/>
                </a:solidFill>
                <a:latin typeface="黑体" panose="02010609060101010101" pitchFamily="49" charset="-122"/>
                <a:ea typeface="黑体" panose="02010609060101010101" pitchFamily="49" charset="-122"/>
                <a:cs typeface="+mn-cs"/>
              </a:rPr>
              <a:t>调畅情志</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④</a:t>
            </a:r>
            <a:r>
              <a:rPr lang="zh-CN" altLang="en-US" dirty="0">
                <a:solidFill>
                  <a:srgbClr val="FFC000"/>
                </a:solidFill>
                <a:latin typeface="黑体" panose="02010609060101010101" pitchFamily="49" charset="-122"/>
                <a:ea typeface="黑体" panose="02010609060101010101" pitchFamily="49" charset="-122"/>
                <a:cs typeface="+mn-cs"/>
              </a:rPr>
              <a:t>促进</a:t>
            </a:r>
            <a:r>
              <a:rPr lang="zh-CN" altLang="zh-CN" dirty="0">
                <a:solidFill>
                  <a:srgbClr val="FFC000"/>
                </a:solidFill>
                <a:latin typeface="黑体" panose="02010609060101010101" pitchFamily="49" charset="-122"/>
                <a:ea typeface="黑体" panose="02010609060101010101" pitchFamily="49" charset="-122"/>
                <a:cs typeface="+mn-cs"/>
              </a:rPr>
              <a:t>男子排精和</a:t>
            </a:r>
            <a:r>
              <a:rPr lang="zh-CN" altLang="en-US" dirty="0">
                <a:solidFill>
                  <a:srgbClr val="FFC000"/>
                </a:solidFill>
                <a:latin typeface="黑体" panose="02010609060101010101" pitchFamily="49" charset="-122"/>
                <a:ea typeface="黑体" panose="02010609060101010101" pitchFamily="49" charset="-122"/>
                <a:cs typeface="+mn-cs"/>
              </a:rPr>
              <a:t>女子排卵行经</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内容占位符 2"/>
          <p:cNvSpPr>
            <a:spLocks noGrp="1"/>
          </p:cNvSpPr>
          <p:nvPr>
            <p:ph type="body" sz="quarter" idx="10"/>
          </p:nvPr>
        </p:nvSpPr>
        <p:spPr>
          <a:xfrm>
            <a:off x="395288" y="473075"/>
            <a:ext cx="6772275"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肝主藏血</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贮藏血液</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调节血量</a:t>
            </a:r>
            <a:r>
              <a:rPr lang="zh-CN" altLang="zh-CN" dirty="0">
                <a:solidFill>
                  <a:srgbClr val="FDE9D9"/>
                </a:solidFill>
                <a:latin typeface="黑体" panose="02010609060101010101" pitchFamily="49" charset="-122"/>
                <a:ea typeface="黑体" panose="02010609060101010101" pitchFamily="49" charset="-122"/>
                <a:cs typeface="+mn-cs"/>
              </a:rPr>
              <a:t>及</a:t>
            </a:r>
            <a:r>
              <a:rPr lang="zh-CN" altLang="zh-CN" dirty="0">
                <a:solidFill>
                  <a:srgbClr val="FFFF00"/>
                </a:solidFill>
                <a:latin typeface="黑体" panose="02010609060101010101" pitchFamily="49" charset="-122"/>
                <a:ea typeface="黑体" panose="02010609060101010101" pitchFamily="49" charset="-122"/>
                <a:cs typeface="+mn-cs"/>
              </a:rPr>
              <a:t>防止出血</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zh-CN" dirty="0">
                <a:solidFill>
                  <a:srgbClr val="FFC000"/>
                </a:solidFill>
                <a:latin typeface="黑体" panose="02010609060101010101" pitchFamily="49" charset="-122"/>
                <a:ea typeface="黑体" panose="02010609060101010101" pitchFamily="49" charset="-122"/>
                <a:cs typeface="+mn-cs"/>
              </a:rPr>
              <a:t>涵养肝气</a:t>
            </a:r>
            <a:r>
              <a:rPr lang="zh-CN" altLang="zh-CN" dirty="0">
                <a:solidFill>
                  <a:srgbClr val="FDE9D9"/>
                </a:solidFill>
                <a:latin typeface="黑体" panose="02010609060101010101" pitchFamily="49" charset="-122"/>
                <a:ea typeface="黑体" panose="02010609060101010101" pitchFamily="49" charset="-122"/>
                <a:cs typeface="+mn-cs"/>
              </a:rPr>
              <a:t>：肝贮藏充足的血液，化生和涵养肝气。</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C000"/>
                </a:solidFill>
                <a:latin typeface="黑体" panose="02010609060101010101" pitchFamily="49" charset="-122"/>
                <a:ea typeface="黑体" panose="02010609060101010101" pitchFamily="49" charset="-122"/>
                <a:cs typeface="+mn-cs"/>
              </a:rPr>
              <a:t>调节血量</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人卧血归肝</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FC000"/>
                </a:solidFill>
                <a:latin typeface="黑体" panose="02010609060101010101" pitchFamily="49" charset="-122"/>
                <a:ea typeface="黑体" panose="02010609060101010101" pitchFamily="49" charset="-122"/>
                <a:cs typeface="+mn-cs"/>
              </a:rPr>
              <a:t>防止出血</a:t>
            </a:r>
            <a:r>
              <a:rPr lang="zh-CN" altLang="zh-CN" dirty="0">
                <a:solidFill>
                  <a:srgbClr val="FDE9D9"/>
                </a:solidFill>
                <a:latin typeface="黑体" panose="02010609060101010101" pitchFamily="49" charset="-122"/>
                <a:ea typeface="黑体" panose="02010609060101010101" pitchFamily="49" charset="-122"/>
                <a:cs typeface="+mn-cs"/>
              </a:rPr>
              <a:t>：肝主凝血以防止出血。</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④</a:t>
            </a:r>
            <a:r>
              <a:rPr lang="zh-CN" altLang="zh-CN" dirty="0">
                <a:solidFill>
                  <a:srgbClr val="FFC000"/>
                </a:solidFill>
                <a:latin typeface="黑体" panose="02010609060101010101" pitchFamily="49" charset="-122"/>
                <a:ea typeface="黑体" panose="02010609060101010101" pitchFamily="49" charset="-122"/>
                <a:cs typeface="+mn-cs"/>
              </a:rPr>
              <a:t>濡养</a:t>
            </a:r>
            <a:r>
              <a:rPr lang="zh-CN" altLang="en-US" dirty="0">
                <a:solidFill>
                  <a:srgbClr val="FFC000"/>
                </a:solidFill>
                <a:latin typeface="黑体" panose="02010609060101010101" pitchFamily="49" charset="-122"/>
                <a:ea typeface="黑体" panose="02010609060101010101" pitchFamily="49" charset="-122"/>
                <a:cs typeface="+mn-cs"/>
              </a:rPr>
              <a:t>肝、筋、目及</a:t>
            </a:r>
            <a:r>
              <a:rPr lang="zh-CN" altLang="zh-CN" dirty="0">
                <a:solidFill>
                  <a:srgbClr val="FDE9D9"/>
                </a:solidFill>
                <a:latin typeface="黑体" panose="02010609060101010101" pitchFamily="49" charset="-122"/>
                <a:ea typeface="黑体" panose="02010609060101010101" pitchFamily="49" charset="-122"/>
                <a:cs typeface="+mn-cs"/>
              </a:rPr>
              <a:t>魂</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肝藏血、血舍魂</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⑤为经血之源：</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肝藏血而称为血海，冲脉起于胞中而通于肝，与女子月经来潮密切相关，也称为“血海”</a:t>
            </a: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内容占位符 2"/>
          <p:cNvSpPr>
            <a:spLocks noGrp="1"/>
          </p:cNvSpPr>
          <p:nvPr>
            <p:ph type="body" sz="quarter" idx="10"/>
          </p:nvPr>
        </p:nvSpPr>
        <p:spPr>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肝的生理特性</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en-US" dirty="0">
                <a:solidFill>
                  <a:srgbClr val="FFFF00"/>
                </a:solidFill>
                <a:latin typeface="黑体" panose="02010609060101010101" pitchFamily="49" charset="-122"/>
                <a:ea typeface="黑体" panose="02010609060101010101" pitchFamily="49" charset="-122"/>
                <a:cs typeface="+mn-cs"/>
              </a:rPr>
              <a:t>肝体阴而用阳</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肝为刚脏</a:t>
            </a:r>
            <a:r>
              <a:rPr lang="zh-CN" altLang="zh-CN" dirty="0">
                <a:solidFill>
                  <a:srgbClr val="FDE9D9"/>
                </a:solidFill>
                <a:latin typeface="黑体" panose="02010609060101010101" pitchFamily="49" charset="-122"/>
                <a:ea typeface="黑体" panose="02010609060101010101" pitchFamily="49" charset="-122"/>
                <a:cs typeface="+mn-cs"/>
              </a:rPr>
              <a:t>：指肝气主升主动，具有刚强躁急的生理特性而言</a:t>
            </a:r>
            <a:r>
              <a:rPr lang="zh-CN" altLang="en-US" dirty="0">
                <a:solidFill>
                  <a:srgbClr val="FDE9D9"/>
                </a:solidFill>
                <a:latin typeface="黑体" panose="02010609060101010101" pitchFamily="49" charset="-122"/>
                <a:ea typeface="黑体" panose="02010609060101010101" pitchFamily="49" charset="-122"/>
                <a:cs typeface="+mn-cs"/>
              </a:rPr>
              <a:t>，易亢、易逆、好动。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FFF00"/>
                </a:solidFill>
                <a:latin typeface="黑体" panose="02010609060101010101" pitchFamily="49" charset="-122"/>
                <a:ea typeface="黑体" panose="02010609060101010101" pitchFamily="49" charset="-122"/>
                <a:cs typeface="+mn-cs"/>
              </a:rPr>
              <a:t>肝主升发</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④</a:t>
            </a:r>
            <a:r>
              <a:rPr lang="zh-CN" altLang="zh-CN" dirty="0">
                <a:solidFill>
                  <a:srgbClr val="FDE9D9"/>
                </a:solidFill>
                <a:latin typeface="黑体" panose="02010609060101010101" pitchFamily="49" charset="-122"/>
                <a:ea typeface="黑体" panose="02010609060101010101" pitchFamily="49" charset="-122"/>
                <a:cs typeface="+mn-cs"/>
              </a:rPr>
              <a:t>肝喜条达而恶抑郁</a:t>
            </a:r>
            <a:r>
              <a:rPr lang="zh-CN" altLang="en-US"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内容占位符 2"/>
          <p:cNvSpPr>
            <a:spLocks noGrp="1"/>
          </p:cNvSpPr>
          <p:nvPr>
            <p:ph type="body" sz="quarter" idx="10"/>
          </p:nvPr>
        </p:nvSpPr>
        <p:spPr>
          <a:xfrm>
            <a:off x="395288" y="393700"/>
            <a:ext cx="6624637" cy="4032250"/>
          </a:xfrm>
          <a:noFill/>
          <a:ln>
            <a:noFill/>
          </a:ln>
        </p:spPr>
        <p:txBody>
          <a:bodyPr/>
          <a:p>
            <a:pPr marL="298450" indent="-298450" defTabSz="798830">
              <a:spcBef>
                <a:spcPts val="425"/>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五</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DE9D9"/>
                </a:solidFill>
                <a:latin typeface="黑体" panose="02010609060101010101" pitchFamily="49" charset="-122"/>
                <a:ea typeface="黑体" panose="02010609060101010101" pitchFamily="49" charset="-122"/>
                <a:cs typeface="+mn-cs"/>
              </a:rPr>
              <a:t>肾的生理功能与特性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生理功能</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FC000"/>
                </a:solidFill>
                <a:latin typeface="黑体" panose="02010609060101010101" pitchFamily="49" charset="-122"/>
                <a:ea typeface="黑体" panose="02010609060101010101" pitchFamily="49" charset="-122"/>
                <a:cs typeface="+mn-cs"/>
              </a:rPr>
              <a:t>肾藏精</a:t>
            </a:r>
            <a:r>
              <a:rPr lang="zh-CN" altLang="zh-CN" dirty="0">
                <a:solidFill>
                  <a:srgbClr val="FFFF00"/>
                </a:solidFill>
                <a:latin typeface="黑体" panose="02010609060101010101" pitchFamily="49" charset="-122"/>
                <a:ea typeface="黑体" panose="02010609060101010101" pitchFamily="49" charset="-122"/>
                <a:cs typeface="+mn-cs"/>
              </a:rPr>
              <a:t>、主生长发育</a:t>
            </a:r>
            <a:r>
              <a:rPr lang="zh-CN" altLang="en-US" dirty="0">
                <a:solidFill>
                  <a:srgbClr val="FFFF00"/>
                </a:solidFill>
                <a:latin typeface="黑体" panose="02010609060101010101" pitchFamily="49" charset="-122"/>
                <a:ea typeface="黑体" panose="02010609060101010101" pitchFamily="49" charset="-122"/>
                <a:cs typeface="+mn-cs"/>
              </a:rPr>
              <a:t>与</a:t>
            </a:r>
            <a:r>
              <a:rPr lang="zh-CN" altLang="zh-CN" dirty="0">
                <a:solidFill>
                  <a:srgbClr val="FFFF00"/>
                </a:solidFill>
                <a:latin typeface="黑体" panose="02010609060101010101" pitchFamily="49" charset="-122"/>
                <a:ea typeface="黑体" panose="02010609060101010101" pitchFamily="49" charset="-122"/>
                <a:cs typeface="+mn-cs"/>
              </a:rPr>
              <a:t>生殖</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①</a:t>
            </a:r>
            <a:r>
              <a:rPr lang="zh-CN" altLang="en-US" dirty="0">
                <a:solidFill>
                  <a:srgbClr val="FFFF00"/>
                </a:solidFill>
                <a:latin typeface="黑体" panose="02010609060101010101" pitchFamily="49" charset="-122"/>
                <a:ea typeface="黑体" panose="02010609060101010101" pitchFamily="49" charset="-122"/>
                <a:cs typeface="+mn-cs"/>
              </a:rPr>
              <a:t>肾</a:t>
            </a:r>
            <a:r>
              <a:rPr lang="zh-CN" altLang="zh-CN" dirty="0">
                <a:solidFill>
                  <a:srgbClr val="FFFF00"/>
                </a:solidFill>
                <a:latin typeface="黑体" panose="02010609060101010101" pitchFamily="49" charset="-122"/>
                <a:ea typeface="黑体" panose="02010609060101010101" pitchFamily="49" charset="-122"/>
                <a:cs typeface="+mn-cs"/>
              </a:rPr>
              <a:t>藏精</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“肾者</a:t>
            </a:r>
            <a:r>
              <a:rPr lang="zh-CN" altLang="zh-CN" dirty="0">
                <a:solidFill>
                  <a:srgbClr val="FFFF00"/>
                </a:solidFill>
                <a:latin typeface="黑体" panose="02010609060101010101" pitchFamily="49" charset="-122"/>
                <a:ea typeface="黑体" panose="02010609060101010101" pitchFamily="49" charset="-122"/>
                <a:cs typeface="+mn-cs"/>
              </a:rPr>
              <a:t>主蛰，</a:t>
            </a:r>
            <a:r>
              <a:rPr lang="zh-CN" altLang="zh-CN" dirty="0">
                <a:solidFill>
                  <a:srgbClr val="FFC000"/>
                </a:solidFill>
                <a:latin typeface="黑体" panose="02010609060101010101" pitchFamily="49" charset="-122"/>
                <a:ea typeface="黑体" panose="02010609060101010101" pitchFamily="49" charset="-122"/>
                <a:cs typeface="+mn-cs"/>
              </a:rPr>
              <a:t>封藏之本</a:t>
            </a:r>
            <a:r>
              <a:rPr lang="zh-CN" altLang="zh-CN" dirty="0">
                <a:solidFill>
                  <a:srgbClr val="FDE9D9"/>
                </a:solidFill>
                <a:latin typeface="黑体" panose="02010609060101010101" pitchFamily="49" charset="-122"/>
                <a:ea typeface="黑体" panose="02010609060101010101" pitchFamily="49" charset="-122"/>
                <a:cs typeface="+mn-cs"/>
              </a:rPr>
              <a:t>，</a:t>
            </a:r>
            <a:r>
              <a:rPr lang="zh-CN" altLang="zh-CN" dirty="0">
                <a:solidFill>
                  <a:srgbClr val="FFFF00"/>
                </a:solidFill>
                <a:latin typeface="黑体" panose="02010609060101010101" pitchFamily="49" charset="-122"/>
                <a:ea typeface="黑体" panose="02010609060101010101" pitchFamily="49" charset="-122"/>
                <a:cs typeface="+mn-cs"/>
              </a:rPr>
              <a:t>精之处</a:t>
            </a:r>
            <a:r>
              <a:rPr lang="zh-CN" altLang="zh-CN" dirty="0">
                <a:solidFill>
                  <a:srgbClr val="FDE9D9"/>
                </a:solidFill>
                <a:latin typeface="黑体" panose="02010609060101010101" pitchFamily="49" charset="-122"/>
                <a:ea typeface="黑体" panose="02010609060101010101" pitchFamily="49" charset="-122"/>
                <a:cs typeface="+mn-cs"/>
              </a:rPr>
              <a:t>也。”</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  肾所藏得精包括</a:t>
            </a:r>
            <a:r>
              <a:rPr lang="zh-CN" altLang="zh-CN" dirty="0">
                <a:solidFill>
                  <a:srgbClr val="FDE9D9"/>
                </a:solidFill>
                <a:latin typeface="黑体" panose="02010609060101010101" pitchFamily="49" charset="-122"/>
                <a:ea typeface="黑体" panose="02010609060101010101" pitchFamily="49" charset="-122"/>
                <a:cs typeface="+mn-cs"/>
              </a:rPr>
              <a:t>先天之精与后天之精</a:t>
            </a:r>
            <a:r>
              <a:rPr lang="zh-CN" altLang="en-US"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42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主生长发育与生殖</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DE9D9"/>
                </a:solidFill>
                <a:latin typeface="黑体" panose="02010609060101010101" pitchFamily="49" charset="-122"/>
                <a:ea typeface="黑体" panose="02010609060101010101" pitchFamily="49" charset="-122"/>
                <a:cs typeface="+mn-cs"/>
              </a:rPr>
              <a:t> 　　</a:t>
            </a:r>
            <a:r>
              <a:rPr lang="zh-CN" altLang="zh-CN" dirty="0">
                <a:solidFill>
                  <a:srgbClr val="FFFF00"/>
                </a:solidFill>
                <a:latin typeface="黑体" panose="02010609060101010101" pitchFamily="49" charset="-122"/>
                <a:ea typeface="黑体" panose="02010609060101010101" pitchFamily="49" charset="-122"/>
                <a:cs typeface="+mn-cs"/>
              </a:rPr>
              <a:t>天癸</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4250"/>
              </a:lnSpc>
              <a:spcBef>
                <a:spcPct val="0"/>
              </a:spcBef>
              <a:buClrTx/>
              <a:buSzTx/>
              <a:buFontTx/>
            </a:pPr>
            <a:r>
              <a:rPr lang="zh-CN" altLang="en-US" dirty="0">
                <a:solidFill>
                  <a:srgbClr val="FDE9D9"/>
                </a:solidFill>
                <a:latin typeface="黑体" panose="02010609060101010101" pitchFamily="49" charset="-122"/>
                <a:ea typeface="黑体" panose="02010609060101010101" pitchFamily="49" charset="-122"/>
                <a:cs typeface="+mn-cs"/>
              </a:rPr>
              <a:t>③</a:t>
            </a:r>
            <a:r>
              <a:rPr lang="zh-CN" altLang="zh-CN" dirty="0">
                <a:solidFill>
                  <a:srgbClr val="FFFF00"/>
                </a:solidFill>
                <a:latin typeface="黑体" panose="02010609060101010101" pitchFamily="49" charset="-122"/>
                <a:ea typeface="黑体" panose="02010609060101010101" pitchFamily="49" charset="-122"/>
                <a:cs typeface="+mn-cs"/>
              </a:rPr>
              <a:t>推动和调节脏腑气化</a:t>
            </a:r>
            <a:r>
              <a:rPr lang="zh-CN" altLang="zh-CN"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DE9D9"/>
                </a:solidFill>
                <a:latin typeface="黑体" panose="02010609060101010101" pitchFamily="49" charset="-122"/>
                <a:ea typeface="黑体" panose="02010609060101010101" pitchFamily="49" charset="-122"/>
                <a:cs typeface="+mn-cs"/>
              </a:rPr>
              <a:t>肾阴 肾阳</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ts val="425"/>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内容占位符 2"/>
          <p:cNvSpPr>
            <a:spLocks noGrp="1"/>
          </p:cNvSpPr>
          <p:nvPr>
            <p:ph type="body" sz="quarter" idx="10"/>
          </p:nvPr>
        </p:nvSpPr>
        <p:spPr>
          <a:noFill/>
          <a:ln>
            <a:noFill/>
          </a:ln>
        </p:spPr>
        <p:txBody>
          <a:bodyPr/>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FFF00"/>
                </a:solidFill>
                <a:latin typeface="黑体" panose="02010609060101010101" pitchFamily="49" charset="-122"/>
                <a:ea typeface="黑体" panose="02010609060101010101" pitchFamily="49" charset="-122"/>
                <a:cs typeface="+mn-cs"/>
              </a:rPr>
              <a:t>肾主水</a:t>
            </a:r>
            <a:r>
              <a:rPr lang="zh-CN" altLang="en-US" dirty="0">
                <a:solidFill>
                  <a:srgbClr val="FDE9D9"/>
                </a:solidFill>
                <a:latin typeface="黑体" panose="02010609060101010101" pitchFamily="49" charset="-122"/>
                <a:ea typeface="黑体" panose="02010609060101010101" pitchFamily="49" charset="-122"/>
                <a:cs typeface="+mn-cs"/>
              </a:rPr>
              <a:t>：</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en-US" dirty="0">
                <a:solidFill>
                  <a:srgbClr val="FDE9D9"/>
                </a:solidFill>
                <a:latin typeface="黑体" panose="02010609060101010101" pitchFamily="49" charset="-122"/>
                <a:ea typeface="黑体" panose="02010609060101010101" pitchFamily="49" charset="-122"/>
                <a:cs typeface="+mn-cs"/>
              </a:rPr>
              <a:t>肾气</a:t>
            </a:r>
            <a:r>
              <a:rPr lang="zh-CN" altLang="zh-CN" dirty="0">
                <a:solidFill>
                  <a:srgbClr val="FDE9D9"/>
                </a:solidFill>
                <a:latin typeface="黑体" panose="02010609060101010101" pitchFamily="49" charset="-122"/>
                <a:ea typeface="黑体" panose="02010609060101010101" pitchFamily="49" charset="-122"/>
                <a:cs typeface="+mn-cs"/>
              </a:rPr>
              <a:t>对全身</a:t>
            </a:r>
            <a:r>
              <a:rPr lang="zh-CN" altLang="en-US" dirty="0">
                <a:solidFill>
                  <a:srgbClr val="FDE9D9"/>
                </a:solidFill>
                <a:latin typeface="黑体" panose="02010609060101010101" pitchFamily="49" charset="-122"/>
                <a:ea typeface="黑体" panose="02010609060101010101" pitchFamily="49" charset="-122"/>
                <a:cs typeface="+mn-cs"/>
              </a:rPr>
              <a:t>参与水液代谢脏腑的促进作用。</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en-US" dirty="0">
                <a:solidFill>
                  <a:srgbClr val="FDE9D9"/>
                </a:solidFill>
                <a:latin typeface="黑体" panose="02010609060101010101" pitchFamily="49" charset="-122"/>
                <a:ea typeface="黑体" panose="02010609060101010101" pitchFamily="49" charset="-122"/>
                <a:cs typeface="+mn-cs"/>
              </a:rPr>
              <a:t>肾气的生</a:t>
            </a:r>
            <a:r>
              <a:rPr lang="zh-CN" altLang="zh-CN" dirty="0">
                <a:solidFill>
                  <a:srgbClr val="FDE9D9"/>
                </a:solidFill>
                <a:latin typeface="黑体" panose="02010609060101010101" pitchFamily="49" charset="-122"/>
                <a:ea typeface="黑体" panose="02010609060101010101" pitchFamily="49" charset="-122"/>
                <a:cs typeface="+mn-cs"/>
              </a:rPr>
              <a:t>尿</a:t>
            </a:r>
            <a:r>
              <a:rPr lang="zh-CN" altLang="en-US" dirty="0">
                <a:solidFill>
                  <a:srgbClr val="FDE9D9"/>
                </a:solidFill>
                <a:latin typeface="黑体" panose="02010609060101010101" pitchFamily="49" charset="-122"/>
                <a:ea typeface="黑体" panose="02010609060101010101" pitchFamily="49" charset="-122"/>
                <a:cs typeface="+mn-cs"/>
              </a:rPr>
              <a:t>和</a:t>
            </a:r>
            <a:r>
              <a:rPr lang="zh-CN" altLang="zh-CN" dirty="0">
                <a:solidFill>
                  <a:srgbClr val="FDE9D9"/>
                </a:solidFill>
                <a:latin typeface="黑体" panose="02010609060101010101" pitchFamily="49" charset="-122"/>
                <a:ea typeface="黑体" panose="02010609060101010101" pitchFamily="49" charset="-122"/>
                <a:cs typeface="+mn-cs"/>
              </a:rPr>
              <a:t>排</a:t>
            </a:r>
            <a:r>
              <a:rPr lang="zh-CN" altLang="en-US" dirty="0">
                <a:solidFill>
                  <a:srgbClr val="FDE9D9"/>
                </a:solidFill>
                <a:latin typeface="黑体" panose="02010609060101010101" pitchFamily="49" charset="-122"/>
                <a:ea typeface="黑体" panose="02010609060101010101" pitchFamily="49" charset="-122"/>
                <a:cs typeface="+mn-cs"/>
              </a:rPr>
              <a:t>尿作用</a:t>
            </a:r>
            <a:r>
              <a:rPr lang="zh-CN" altLang="zh-CN"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FFF00"/>
                </a:solidFill>
                <a:latin typeface="黑体" panose="02010609060101010101" pitchFamily="49" charset="-122"/>
                <a:ea typeface="黑体" panose="02010609060101010101" pitchFamily="49" charset="-122"/>
                <a:cs typeface="+mn-cs"/>
              </a:rPr>
              <a:t>肾主纳气</a:t>
            </a:r>
            <a:endParaRPr lang="zh-CN"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 </a:t>
            </a:r>
            <a:r>
              <a:rPr lang="zh-CN" altLang="en-US" dirty="0">
                <a:solidFill>
                  <a:srgbClr val="FFC000"/>
                </a:solidFill>
                <a:latin typeface="黑体" panose="02010609060101010101" pitchFamily="49" charset="-122"/>
                <a:ea typeface="黑体" panose="02010609060101010101" pitchFamily="49" charset="-122"/>
                <a:cs typeface="+mn-cs"/>
              </a:rPr>
              <a:t>保持吸气的深度，防止呼吸表浅的作用</a:t>
            </a:r>
            <a:r>
              <a:rPr lang="zh-CN" altLang="zh-CN" dirty="0">
                <a:solidFill>
                  <a:srgbClr val="FDE9D9"/>
                </a:solidFill>
                <a:latin typeface="黑体" panose="02010609060101010101" pitchFamily="49" charset="-122"/>
                <a:ea typeface="黑体" panose="02010609060101010101" pitchFamily="49" charset="-122"/>
                <a:cs typeface="+mn-cs"/>
              </a:rPr>
              <a:t>。</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难经 四难</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“呼出心与肺，吸入肾与肝”</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31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类证治裁 喘证</a:t>
            </a:r>
            <a:r>
              <a:rPr lang="en-US" altLang="zh-CN"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DE9D9"/>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肺为气之主，肾为</a:t>
            </a:r>
            <a:r>
              <a:rPr lang="zh-CN" altLang="en-US" dirty="0">
                <a:solidFill>
                  <a:srgbClr val="FFC000"/>
                </a:solidFill>
                <a:latin typeface="黑体" panose="02010609060101010101" pitchFamily="49" charset="-122"/>
                <a:ea typeface="黑体" panose="02010609060101010101" pitchFamily="49" charset="-122"/>
                <a:cs typeface="+mn-cs"/>
              </a:rPr>
              <a:t>气之根</a:t>
            </a:r>
            <a:r>
              <a:rPr lang="zh-CN" altLang="en-US" dirty="0">
                <a:solidFill>
                  <a:srgbClr val="FDE9D9"/>
                </a:solidFill>
                <a:latin typeface="黑体" panose="02010609060101010101" pitchFamily="49" charset="-122"/>
                <a:ea typeface="黑体" panose="02010609060101010101" pitchFamily="49" charset="-122"/>
                <a:cs typeface="+mn-cs"/>
              </a:rPr>
              <a:t>”</a:t>
            </a:r>
            <a:endParaRPr lang="zh-CN" altLang="zh-CN" dirty="0">
              <a:solidFill>
                <a:srgbClr val="FDE9D9"/>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206375"/>
            <a:ext cx="6262688" cy="701675"/>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en-US" altLang="zh-CN" sz="4400" b="0" i="0" u="none" strike="noStrike" kern="0" cap="none" spc="0" normalizeH="0" baseline="0" noProof="0" dirty="0">
                <a:ln>
                  <a:noFill/>
                </a:ln>
                <a:solidFill>
                  <a:schemeClr val="tx2"/>
                </a:solidFill>
                <a:effectLst/>
                <a:uLnTx/>
                <a:uFillTx/>
                <a:latin typeface="+mj-ea"/>
                <a:ea typeface="+mj-ea"/>
                <a:cs typeface="+mj-cs"/>
              </a:rPr>
              <a:t>  </a:t>
            </a:r>
            <a:endParaRPr kumimoji="0" lang="zh-CN" altLang="en-US" sz="44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内容占位符 2"/>
          <p:cNvSpPr>
            <a:spLocks noGrp="1"/>
          </p:cNvSpPr>
          <p:nvPr>
            <p:ph type="body" sz="quarter" idx="10"/>
          </p:nvPr>
        </p:nvSpPr>
        <p:spPr>
          <a:xfrm>
            <a:off x="395288" y="490538"/>
            <a:ext cx="6624637" cy="4032250"/>
          </a:xfrm>
          <a:noFill/>
          <a:ln>
            <a:noFill/>
          </a:ln>
        </p:spPr>
        <p:txBody>
          <a:bodyPr/>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肾的生理特性</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①</a:t>
            </a:r>
            <a:r>
              <a:rPr lang="zh-CN" altLang="en-US" dirty="0">
                <a:solidFill>
                  <a:srgbClr val="FDE9D9"/>
                </a:solidFill>
                <a:latin typeface="黑体" panose="02010609060101010101" pitchFamily="49" charset="-122"/>
                <a:ea typeface="黑体" panose="02010609060101010101" pitchFamily="49" charset="-122"/>
                <a:cs typeface="+mn-cs"/>
              </a:rPr>
              <a:t>肾为封藏之本  </a:t>
            </a:r>
            <a:r>
              <a:rPr lang="zh-CN" altLang="zh-CN" dirty="0">
                <a:solidFill>
                  <a:srgbClr val="FFC000"/>
                </a:solidFill>
                <a:latin typeface="黑体" panose="02010609060101010101" pitchFamily="49" charset="-122"/>
                <a:ea typeface="黑体" panose="02010609060101010101" pitchFamily="49" charset="-122"/>
                <a:cs typeface="+mn-cs"/>
              </a:rPr>
              <a:t>主蛰守位</a:t>
            </a:r>
            <a:r>
              <a:rPr lang="en-US" altLang="zh-CN" dirty="0">
                <a:solidFill>
                  <a:srgbClr val="FFC000"/>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②</a:t>
            </a:r>
            <a:r>
              <a:rPr lang="zh-CN" altLang="zh-CN" dirty="0">
                <a:solidFill>
                  <a:srgbClr val="FFFF00"/>
                </a:solidFill>
                <a:latin typeface="黑体" panose="02010609060101010101" pitchFamily="49" charset="-122"/>
                <a:ea typeface="黑体" panose="02010609060101010101" pitchFamily="49" charset="-122"/>
                <a:cs typeface="+mn-cs"/>
              </a:rPr>
              <a:t>肾</a:t>
            </a:r>
            <a:r>
              <a:rPr lang="zh-CN" altLang="en-US" dirty="0">
                <a:solidFill>
                  <a:srgbClr val="FFFF00"/>
                </a:solidFill>
                <a:latin typeface="黑体" panose="02010609060101010101" pitchFamily="49" charset="-122"/>
                <a:ea typeface="黑体" panose="02010609060101010101" pitchFamily="49" charset="-122"/>
                <a:cs typeface="+mn-cs"/>
              </a:rPr>
              <a:t>为水火之宅</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en-US" dirty="0">
                <a:solidFill>
                  <a:srgbClr val="FFFF00"/>
                </a:solidFill>
                <a:latin typeface="黑体" panose="02010609060101010101" pitchFamily="49" charset="-122"/>
                <a:ea typeface="黑体" panose="02010609060101010101" pitchFamily="49" charset="-122"/>
                <a:cs typeface="+mn-cs"/>
              </a:rPr>
              <a:t>③肾恶燥  </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   </a:t>
            </a:r>
            <a:r>
              <a:rPr lang="zh-CN" altLang="en-US" dirty="0">
                <a:solidFill>
                  <a:srgbClr val="FFFF00"/>
                </a:solidFill>
                <a:latin typeface="黑体" panose="02010609060101010101" pitchFamily="49" charset="-122"/>
                <a:ea typeface="黑体" panose="02010609060101010101" pitchFamily="49" charset="-122"/>
                <a:cs typeface="+mn-cs"/>
              </a:rPr>
              <a:t>肾为水脏，藏阴精，司津液之气化</a:t>
            </a:r>
            <a:endParaRPr lang="en-US"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1.</a:t>
            </a:r>
            <a:r>
              <a:rPr lang="zh-CN" altLang="zh-CN" dirty="0">
                <a:solidFill>
                  <a:srgbClr val="FDE9D9"/>
                </a:solidFill>
                <a:latin typeface="黑体" panose="02010609060101010101" pitchFamily="49" charset="-122"/>
                <a:ea typeface="黑体" panose="02010609060101010101" pitchFamily="49" charset="-122"/>
                <a:cs typeface="+mn-cs"/>
              </a:rPr>
              <a:t>肺的生理功能是</a:t>
            </a:r>
            <a:r>
              <a:rPr lang="en-US" altLang="zh-CN" dirty="0">
                <a:solidFill>
                  <a:srgbClr val="FDE9D9"/>
                </a:solidFill>
                <a:latin typeface="黑体" panose="02010609060101010101" pitchFamily="49" charset="-122"/>
                <a:ea typeface="黑体" panose="02010609060101010101" pitchFamily="49" charset="-122"/>
                <a:cs typeface="+mn-cs"/>
              </a:rPr>
              <a:t>  </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统摄血液</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助心行血</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运化水谷</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调畅气机</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主司水液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2.</a:t>
            </a:r>
            <a:r>
              <a:rPr lang="zh-CN" altLang="zh-CN" dirty="0">
                <a:solidFill>
                  <a:srgbClr val="FDE9D9"/>
                </a:solidFill>
                <a:latin typeface="黑体" panose="02010609060101010101" pitchFamily="49" charset="-122"/>
                <a:ea typeface="黑体" panose="02010609060101010101" pitchFamily="49" charset="-122"/>
                <a:cs typeface="+mn-cs"/>
              </a:rPr>
              <a:t>不属于肝藏血的是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涵养肝气</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调节血量</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防止出血</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化生和濡养</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en-US" dirty="0">
                <a:solidFill>
                  <a:srgbClr val="FDE9D9"/>
                </a:solidFill>
                <a:latin typeface="黑体" panose="02010609060101010101" pitchFamily="49" charset="-122"/>
                <a:ea typeface="黑体" panose="02010609060101010101" pitchFamily="49" charset="-122"/>
                <a:cs typeface="+mn-cs"/>
              </a:rPr>
              <a:t>化生血液</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】E</a:t>
            </a:r>
            <a:endParaRPr lang="en-US" altLang="zh-CN" dirty="0">
              <a:solidFill>
                <a:srgbClr val="FFFF00"/>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3.</a:t>
            </a:r>
            <a:r>
              <a:rPr lang="zh-CN" altLang="zh-CN" dirty="0">
                <a:solidFill>
                  <a:srgbClr val="FDE9D9"/>
                </a:solidFill>
                <a:latin typeface="黑体" panose="02010609060101010101" pitchFamily="49" charset="-122"/>
                <a:ea typeface="黑体" panose="02010609060101010101" pitchFamily="49" charset="-122"/>
                <a:cs typeface="+mn-cs"/>
              </a:rPr>
              <a:t>与四肢肌肉壮实关系密切的脏腑机能是</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肾主骨</a:t>
            </a:r>
            <a:r>
              <a:rPr lang="en-US" altLang="zh-CN" dirty="0">
                <a:solidFill>
                  <a:srgbClr val="FDE9D9"/>
                </a:solidFill>
                <a:latin typeface="黑体" panose="02010609060101010101" pitchFamily="49" charset="-122"/>
                <a:ea typeface="黑体" panose="02010609060101010101" pitchFamily="49" charset="-122"/>
                <a:cs typeface="+mn-cs"/>
              </a:rPr>
              <a:t>    B.</a:t>
            </a:r>
            <a:r>
              <a:rPr lang="zh-CN" altLang="zh-CN" dirty="0">
                <a:solidFill>
                  <a:srgbClr val="FDE9D9"/>
                </a:solidFill>
                <a:latin typeface="黑体" panose="02010609060101010101" pitchFamily="49" charset="-122"/>
                <a:ea typeface="黑体" panose="02010609060101010101" pitchFamily="49" charset="-122"/>
                <a:cs typeface="+mn-cs"/>
              </a:rPr>
              <a:t>肺主气</a:t>
            </a:r>
            <a:r>
              <a:rPr lang="en-US" altLang="zh-CN" dirty="0">
                <a:solidFill>
                  <a:srgbClr val="FDE9D9"/>
                </a:solidFill>
                <a:latin typeface="黑体" panose="02010609060101010101" pitchFamily="49" charset="-122"/>
                <a:ea typeface="黑体" panose="02010609060101010101" pitchFamily="49" charset="-122"/>
                <a:cs typeface="+mn-cs"/>
              </a:rPr>
              <a:t>  C.</a:t>
            </a:r>
            <a:r>
              <a:rPr lang="zh-CN" altLang="zh-CN" dirty="0">
                <a:solidFill>
                  <a:srgbClr val="FDE9D9"/>
                </a:solidFill>
                <a:latin typeface="黑体" panose="02010609060101010101" pitchFamily="49" charset="-122"/>
                <a:ea typeface="黑体" panose="02010609060101010101" pitchFamily="49" charset="-122"/>
                <a:cs typeface="+mn-cs"/>
              </a:rPr>
              <a:t>肝主筋</a:t>
            </a:r>
            <a:r>
              <a:rPr lang="en-US" altLang="zh-CN" dirty="0">
                <a:solidFill>
                  <a:srgbClr val="FDE9D9"/>
                </a:solidFill>
                <a:latin typeface="黑体" panose="02010609060101010101" pitchFamily="49" charset="-122"/>
                <a:ea typeface="黑体" panose="02010609060101010101" pitchFamily="49" charset="-122"/>
                <a:cs typeface="+mn-cs"/>
              </a:rPr>
              <a:t>  </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脾主运化</a:t>
            </a:r>
            <a:r>
              <a:rPr lang="en-US" altLang="zh-CN" dirty="0">
                <a:solidFill>
                  <a:srgbClr val="FDE9D9"/>
                </a:solidFill>
                <a:latin typeface="黑体" panose="02010609060101010101" pitchFamily="49" charset="-122"/>
                <a:ea typeface="黑体" panose="02010609060101010101" pitchFamily="49" charset="-122"/>
                <a:cs typeface="+mn-cs"/>
              </a:rPr>
              <a:t>  E.</a:t>
            </a:r>
            <a:r>
              <a:rPr lang="zh-CN" altLang="zh-CN" dirty="0">
                <a:solidFill>
                  <a:srgbClr val="FDE9D9"/>
                </a:solidFill>
                <a:latin typeface="黑体" panose="02010609060101010101" pitchFamily="49" charset="-122"/>
                <a:ea typeface="黑体" panose="02010609060101010101" pitchFamily="49" charset="-122"/>
                <a:cs typeface="+mn-cs"/>
              </a:rPr>
              <a:t>心主血脉</a:t>
            </a:r>
            <a:endParaRPr lang="en-US"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690"/>
              </a:lnSpc>
              <a:spcBef>
                <a:spcPct val="0"/>
              </a:spcBef>
              <a:buClrTx/>
              <a:buSzTx/>
              <a:buFontTx/>
            </a:pPr>
            <a:r>
              <a:rPr lang="en-US"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en-US" altLang="zh-CN" dirty="0">
                <a:solidFill>
                  <a:srgbClr val="FFFF00"/>
                </a:solidFill>
                <a:latin typeface="黑体" panose="02010609060101010101" pitchFamily="49" charset="-122"/>
                <a:ea typeface="黑体" panose="02010609060101010101" pitchFamily="49" charset="-122"/>
                <a:cs typeface="+mn-cs"/>
              </a:rPr>
              <a:t>】D</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lnSpc>
                <a:spcPts val="2475"/>
              </a:lnSpc>
              <a:spcBef>
                <a:spcPct val="0"/>
              </a:spcBef>
              <a:buClrTx/>
              <a:buSzTx/>
              <a:buFontTx/>
            </a:pPr>
            <a:endParaRPr lang="zh-CN" altLang="zh-CN" dirty="0">
              <a:solidFill>
                <a:srgbClr val="FDE9D9"/>
              </a:solidFill>
              <a:latin typeface="黑体" panose="02010609060101010101" pitchFamily="49" charset="-122"/>
              <a:ea typeface="黑体" panose="02010609060101010101"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charRg st="56" end="64"/>
                                            </p:txEl>
                                          </p:spTgt>
                                        </p:tgtEl>
                                        <p:attrNameLst>
                                          <p:attrName>style.visibility</p:attrName>
                                        </p:attrNameLst>
                                      </p:cBhvr>
                                      <p:to>
                                        <p:strVal val="visible"/>
                                      </p:to>
                                    </p:set>
                                    <p:anim calcmode="lin" valueType="num">
                                      <p:cBhvr additive="base">
                                        <p:cTn id="7" dur="500" fill="hold"/>
                                        <p:tgtEl>
                                          <p:spTgt spid="3">
                                            <p:txEl>
                                              <p:charRg st="56" end="6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charRg st="56" end="6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charRg st="117" end="125"/>
                                            </p:txEl>
                                          </p:spTgt>
                                        </p:tgtEl>
                                        <p:attrNameLst>
                                          <p:attrName>style.visibility</p:attrName>
                                        </p:attrNameLst>
                                      </p:cBhvr>
                                      <p:to>
                                        <p:strVal val="visible"/>
                                      </p:to>
                                    </p:set>
                                    <p:anim calcmode="lin" valueType="num">
                                      <p:cBhvr additive="base">
                                        <p:cTn id="13" dur="500" fill="hold"/>
                                        <p:tgtEl>
                                          <p:spTgt spid="3">
                                            <p:txEl>
                                              <p:charRg st="117" end="12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charRg st="117" end="12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charRg st="184" end="192"/>
                                            </p:txEl>
                                          </p:spTgt>
                                        </p:tgtEl>
                                        <p:attrNameLst>
                                          <p:attrName>style.visibility</p:attrName>
                                        </p:attrNameLst>
                                      </p:cBhvr>
                                      <p:to>
                                        <p:strVal val="visible"/>
                                      </p:to>
                                    </p:set>
                                    <p:anim calcmode="lin" valueType="num">
                                      <p:cBhvr additive="base">
                                        <p:cTn id="19" dur="500" fill="hold"/>
                                        <p:tgtEl>
                                          <p:spTgt spid="3">
                                            <p:txEl>
                                              <p:charRg st="184" end="19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charRg st="184" end="19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type="body" sz="quarter" idx="10"/>
          </p:nvPr>
        </p:nvSpPr>
        <p:spPr>
          <a:noFill/>
          <a:ln>
            <a:noFill/>
          </a:ln>
        </p:spPr>
        <p:txBody>
          <a:bodyPr/>
          <a:p>
            <a:pPr marL="298450" indent="-298450" defTabSz="798830">
              <a:spcBef>
                <a:spcPct val="0"/>
              </a:spcBef>
              <a:buClrTx/>
              <a:buSzTx/>
              <a:buFontTx/>
            </a:pPr>
            <a:r>
              <a:rPr lang="zh-CN" altLang="zh-CN" dirty="0">
                <a:solidFill>
                  <a:srgbClr val="FDE9D9"/>
                </a:solidFill>
                <a:latin typeface="黑体" panose="02010609060101010101" pitchFamily="49" charset="-122"/>
                <a:ea typeface="黑体" panose="02010609060101010101" pitchFamily="49" charset="-122"/>
                <a:cs typeface="+mn-cs"/>
              </a:rPr>
              <a:t>具有“喜燥恶湿”特性的脏腑是</a:t>
            </a:r>
            <a:endParaRPr lang="zh-CN" altLang="en-US"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A.</a:t>
            </a:r>
            <a:r>
              <a:rPr lang="zh-CN" altLang="zh-CN" dirty="0">
                <a:solidFill>
                  <a:srgbClr val="FDE9D9"/>
                </a:solidFill>
                <a:latin typeface="黑体" panose="02010609060101010101" pitchFamily="49" charset="-122"/>
                <a:ea typeface="黑体" panose="02010609060101010101" pitchFamily="49" charset="-122"/>
                <a:cs typeface="+mn-cs"/>
              </a:rPr>
              <a:t>肝</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B.</a:t>
            </a:r>
            <a:r>
              <a:rPr lang="zh-CN" altLang="zh-CN" dirty="0">
                <a:solidFill>
                  <a:srgbClr val="FDE9D9"/>
                </a:solidFill>
                <a:latin typeface="黑体" panose="02010609060101010101" pitchFamily="49" charset="-122"/>
                <a:ea typeface="黑体" panose="02010609060101010101" pitchFamily="49" charset="-122"/>
                <a:cs typeface="+mn-cs"/>
              </a:rPr>
              <a:t>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C.</a:t>
            </a:r>
            <a:r>
              <a:rPr lang="zh-CN" altLang="zh-CN" dirty="0">
                <a:solidFill>
                  <a:srgbClr val="FDE9D9"/>
                </a:solidFill>
                <a:latin typeface="黑体" panose="02010609060101010101" pitchFamily="49" charset="-122"/>
                <a:ea typeface="黑体" panose="02010609060101010101" pitchFamily="49" charset="-122"/>
                <a:cs typeface="+mn-cs"/>
              </a:rPr>
              <a:t>胃</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D.</a:t>
            </a:r>
            <a:r>
              <a:rPr lang="zh-CN" altLang="zh-CN" dirty="0">
                <a:solidFill>
                  <a:srgbClr val="FDE9D9"/>
                </a:solidFill>
                <a:latin typeface="黑体" panose="02010609060101010101" pitchFamily="49" charset="-122"/>
                <a:ea typeface="黑体" panose="02010609060101010101" pitchFamily="49" charset="-122"/>
                <a:cs typeface="+mn-cs"/>
              </a:rPr>
              <a:t>肾</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en-US" altLang="zh-CN" dirty="0">
                <a:solidFill>
                  <a:srgbClr val="FDE9D9"/>
                </a:solidFill>
                <a:latin typeface="黑体" panose="02010609060101010101" pitchFamily="49" charset="-122"/>
                <a:ea typeface="黑体" panose="02010609060101010101" pitchFamily="49" charset="-122"/>
                <a:cs typeface="+mn-cs"/>
              </a:rPr>
              <a:t>E.</a:t>
            </a:r>
            <a:r>
              <a:rPr lang="zh-CN" altLang="zh-CN" dirty="0">
                <a:solidFill>
                  <a:srgbClr val="FDE9D9"/>
                </a:solidFill>
                <a:latin typeface="黑体" panose="02010609060101010101" pitchFamily="49" charset="-122"/>
                <a:ea typeface="黑体" panose="02010609060101010101" pitchFamily="49" charset="-122"/>
                <a:cs typeface="+mn-cs"/>
              </a:rPr>
              <a:t>肺</a:t>
            </a:r>
            <a:endParaRPr lang="zh-CN" altLang="zh-CN" dirty="0">
              <a:solidFill>
                <a:srgbClr val="FDE9D9"/>
              </a:solidFill>
              <a:latin typeface="黑体" panose="02010609060101010101" pitchFamily="49" charset="-122"/>
              <a:ea typeface="黑体" panose="02010609060101010101" pitchFamily="49" charset="-122"/>
              <a:cs typeface="+mn-cs"/>
            </a:endParaRPr>
          </a:p>
          <a:p>
            <a:pPr marL="298450" indent="-298450" defTabSz="798830">
              <a:spcBef>
                <a:spcPct val="0"/>
              </a:spcBef>
              <a:buClrTx/>
              <a:buSzTx/>
              <a:buFontTx/>
            </a:pPr>
            <a:r>
              <a:rPr lang="zh-CN" altLang="zh-CN" dirty="0">
                <a:solidFill>
                  <a:srgbClr val="FFFF00"/>
                </a:solidFill>
                <a:latin typeface="黑体" panose="02010609060101010101" pitchFamily="49" charset="-122"/>
                <a:ea typeface="黑体" panose="02010609060101010101" pitchFamily="49" charset="-122"/>
                <a:cs typeface="+mn-cs"/>
              </a:rPr>
              <a:t>【</a:t>
            </a:r>
            <a:r>
              <a:rPr lang="zh-CN" altLang="en-US" dirty="0">
                <a:solidFill>
                  <a:srgbClr val="FFFF00"/>
                </a:solidFill>
                <a:latin typeface="黑体" panose="02010609060101010101" pitchFamily="49" charset="-122"/>
                <a:ea typeface="黑体" panose="02010609060101010101" pitchFamily="49" charset="-122"/>
                <a:cs typeface="+mn-cs"/>
              </a:rPr>
              <a:t>正确答案</a:t>
            </a:r>
            <a:r>
              <a:rPr lang="zh-CN" altLang="zh-CN" dirty="0">
                <a:solidFill>
                  <a:srgbClr val="FFFF00"/>
                </a:solidFill>
                <a:latin typeface="黑体" panose="02010609060101010101" pitchFamily="49" charset="-122"/>
                <a:ea typeface="黑体" panose="02010609060101010101" pitchFamily="49" charset="-122"/>
                <a:cs typeface="+mn-cs"/>
              </a:rPr>
              <a:t>】</a:t>
            </a:r>
            <a:r>
              <a:rPr lang="en-US" altLang="zh-CN" dirty="0">
                <a:solidFill>
                  <a:srgbClr val="FFFF00"/>
                </a:solidFill>
                <a:latin typeface="黑体" panose="02010609060101010101" pitchFamily="49" charset="-122"/>
                <a:ea typeface="黑体" panose="02010609060101010101" pitchFamily="49" charset="-122"/>
                <a:cs typeface="+mn-cs"/>
              </a:rPr>
              <a:t>B</a:t>
            </a:r>
            <a:endParaRPr lang="zh-CN" altLang="zh-CN" dirty="0">
              <a:solidFill>
                <a:srgbClr val="FFFF00"/>
              </a:solidFill>
              <a:latin typeface="黑体" panose="02010609060101010101" pitchFamily="49" charset="-122"/>
              <a:ea typeface="黑体" panose="02010609060101010101" pitchFamily="49" charset="-122"/>
              <a:cs typeface="+mn-cs"/>
            </a:endParaRPr>
          </a:p>
        </p:txBody>
      </p:sp>
      <p:sp>
        <p:nvSpPr>
          <p:cNvPr id="2" name="标题 1"/>
          <p:cNvSpPr>
            <a:spLocks noGrp="1"/>
          </p:cNvSpPr>
          <p:nvPr>
            <p:ph type="title" idx="4294967295"/>
          </p:nvPr>
        </p:nvSpPr>
        <p:spPr>
          <a:xfrm>
            <a:off x="0" y="355600"/>
            <a:ext cx="8229600" cy="417513"/>
          </a:xfrm>
          <a:prstGeom prst="rect">
            <a:avLst/>
          </a:prstGeom>
        </p:spPr>
        <p:txBody>
          <a:bodyPr/>
          <a:lstStyle/>
          <a:p>
            <a:pPr marL="0" marR="0" lvl="0" indent="0" algn="ctr" defTabSz="798830" rtl="0" eaLnBrk="0" fontAlgn="base" latinLnBrk="0" hangingPunct="0">
              <a:lnSpc>
                <a:spcPct val="100000"/>
              </a:lnSpc>
              <a:spcBef>
                <a:spcPct val="0"/>
              </a:spcBef>
              <a:spcAft>
                <a:spcPct val="0"/>
              </a:spcAft>
              <a:buClrTx/>
              <a:buSzTx/>
              <a:buFontTx/>
              <a:buNone/>
              <a:defRPr/>
            </a:pPr>
            <a:r>
              <a:rPr kumimoji="0" lang="zh-CN" altLang="en-US" sz="2000" b="0" i="0" u="none" strike="noStrike" kern="0" cap="none" spc="0" normalizeH="0" baseline="0" noProof="0" dirty="0">
                <a:ln>
                  <a:noFill/>
                </a:ln>
                <a:solidFill>
                  <a:srgbClr val="FFFF00"/>
                </a:solidFill>
                <a:effectLst/>
                <a:uLnTx/>
                <a:uFillTx/>
                <a:latin typeface="+mj-ea"/>
                <a:ea typeface="+mj-ea"/>
                <a:cs typeface="+mj-cs"/>
              </a:rPr>
              <a:t>（练习题）</a:t>
            </a:r>
            <a:endParaRPr kumimoji="0" lang="zh-CN" altLang="en-US" sz="2000" b="0" i="0" u="none" strike="noStrike" kern="0" cap="none" spc="0" normalizeH="0" baseline="0" noProof="0" dirty="0">
              <a:ln>
                <a:noFill/>
              </a:ln>
              <a:solidFill>
                <a:schemeClr val="tx2"/>
              </a:solidFill>
              <a:effectLst/>
              <a:uLnTx/>
              <a:uFillTx/>
              <a:latin typeface="+mj-ea"/>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charRg st="35" end="43"/>
                                            </p:txEl>
                                          </p:spTgt>
                                        </p:tgtEl>
                                        <p:attrNameLst>
                                          <p:attrName>style.visibility</p:attrName>
                                        </p:attrNameLst>
                                      </p:cBhvr>
                                      <p:to>
                                        <p:strVal val="visible"/>
                                      </p:to>
                                    </p:set>
                                    <p:animEffect transition="in" filter="box(in)">
                                      <p:cBhvr>
                                        <p:cTn id="7" dur="500"/>
                                        <p:tgtEl>
                                          <p:spTgt spid="3">
                                            <p:txEl>
                                              <p:charRg st="35" end="4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22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CFDEF3"/>
        </a:accent1>
        <a:accent2>
          <a:srgbClr val="333399"/>
        </a:accent2>
        <a:accent3>
          <a:srgbClr val="FFFFFF"/>
        </a:accent3>
        <a:accent4>
          <a:srgbClr val="000000"/>
        </a:accent4>
        <a:accent5>
          <a:srgbClr val="E4ECF8"/>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7CCFF"/>
        </a:accent1>
        <a:accent2>
          <a:srgbClr val="CCCCFF"/>
        </a:accent2>
        <a:accent3>
          <a:srgbClr val="FFFFFF"/>
        </a:accent3>
        <a:accent4>
          <a:srgbClr val="000000"/>
        </a:accent4>
        <a:accent5>
          <a:srgbClr val="C9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800000"/>
        </a:solidFill>
        <a:ln w="254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rgbClr val="FFCC99"/>
            </a:solidFill>
            <a:effectLst/>
            <a:latin typeface="华文中宋" pitchFamily="2" charset="-122"/>
            <a:ea typeface="华文中宋" pitchFamily="2" charset="-122"/>
          </a:defRPr>
        </a:defPPr>
      </a:lstStyle>
    </a:spDef>
    <a:lnDef>
      <a:spPr bwMode="auto">
        <a:xfrm>
          <a:off x="0" y="0"/>
          <a:ext cx="1" cy="1"/>
        </a:xfrm>
        <a:custGeom>
          <a:avLst/>
          <a:gdLst/>
          <a:ahLst/>
          <a:cxnLst/>
          <a:rect l="0" t="0" r="0" b="0"/>
          <a:pathLst/>
        </a:custGeom>
        <a:solidFill>
          <a:srgbClr val="800000"/>
        </a:solidFill>
        <a:ln w="25400" cap="flat" cmpd="sng" algn="ctr">
          <a:no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sz="1800" b="0" i="0" u="none" strike="noStrike" cap="none" normalizeH="0" baseline="0" smtClean="0">
            <a:ln>
              <a:noFill/>
            </a:ln>
            <a:solidFill>
              <a:srgbClr val="FFCC99"/>
            </a:solidFill>
            <a:effectLst/>
            <a:latin typeface="华文中宋" pitchFamily="2" charset="-122"/>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33893</Words>
  <Application>WPS 演示</Application>
  <PresentationFormat/>
  <Paragraphs>3347</Paragraphs>
  <Slides>367</Slides>
  <Notes>0</Notes>
  <HiddenSlides>2</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367</vt:i4>
      </vt:variant>
    </vt:vector>
  </HeadingPairs>
  <TitlesOfParts>
    <vt:vector size="383" baseType="lpstr">
      <vt:lpstr>Arial</vt:lpstr>
      <vt:lpstr>宋体</vt:lpstr>
      <vt:lpstr>Wingdings</vt:lpstr>
      <vt:lpstr>黑体</vt:lpstr>
      <vt:lpstr>Times New Roman</vt:lpstr>
      <vt:lpstr>Calibri</vt:lpstr>
      <vt:lpstr>等线 Light</vt:lpstr>
      <vt:lpstr>等线</vt:lpstr>
      <vt:lpstr>华文中宋</vt:lpstr>
      <vt:lpstr>Courier New</vt:lpstr>
      <vt:lpstr>微软雅黑</vt:lpstr>
      <vt:lpstr>Arial Unicode MS</vt:lpstr>
      <vt:lpstr>Times New Roman</vt:lpstr>
      <vt:lpstr>默认设计模板</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zfyj-shipin</dc:creator>
  <cp:lastModifiedBy>卖报的小画家  </cp:lastModifiedBy>
  <cp:revision>260</cp:revision>
  <dcterms:created xsi:type="dcterms:W3CDTF">2013-01-25T01:44:32Z</dcterms:created>
  <dcterms:modified xsi:type="dcterms:W3CDTF">2021-11-10T00:52:28Z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EB73CA58576D4DA594CDB5DB1FD34EA6</vt:lpwstr>
  </property>
</Properties>
</file>